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5" Type="http://schemas.openxmlformats.org/officeDocument/2006/relationships/slide" Target="slides/slide11.xml"/><Relationship Id="rId110" Type="http://schemas.openxmlformats.org/officeDocument/2006/relationships/slide" Target="slides/slide106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" name="Shape 4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4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6" name="Shape 7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2" name="Shape 7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8" name="Shape 7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4" name="Shape 7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0" name="Shape 7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6" name="Shape 7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2" name="Shape 7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3" name="Shape 4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1" name="Shape 4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27" name="Shape 4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42" name="Shape 4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58" name="Shape 4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66" name="Shape 4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3" name="Shape 4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90" name="Shape 4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98" name="Shape 4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06" name="Shape 5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13" name="Shape 5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21" name="Shape 5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28" name="Shape 5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9" name="Shape 5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36" name="Shape 5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44" name="Shape 5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51" name="Shape 5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2" name="Shape 5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58" name="Shape 5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9" name="Shape 5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65" name="Shape 5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6" name="Shape 5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73" name="Shape 5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81" name="Shape 5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82" name="Shape 5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89" name="Shape 5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0" name="Shape 5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97" name="Shape 5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8" name="Shape 5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04" name="Shape 6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05" name="Shape 6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11" name="Shape 6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2" name="Shape 6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18" name="Shape 6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9" name="Shape 6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26" name="Shape 6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7" name="Shape 6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33" name="Shape 6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4" name="Shape 6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41" name="Shape 6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2" name="Shape 6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48" name="Shape 6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9" name="Shape 6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5" name="Shape 6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1" name="Shape 6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8" name="Shape 6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4" name="Shape 6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0" name="Shape 6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6" name="Shape 6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2" name="Shape 6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8" name="Shape 6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4" name="Shape 7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0" name="Shape 7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6" name="Shape 7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2" name="Shape 7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8" name="Shape 7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4" name="Shape 7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0" name="Shape 7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, text on left, text on righ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nly">
  <p:cSld name="Object  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839200" y="0"/>
            <a:ext cx="304800" cy="30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63500" y="101600"/>
            <a:ext cx="56515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1A55A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rgbClr val="E1A55A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r>
              <a:rPr b="1" i="0" lang="en-US" sz="1800" u="none">
                <a:solidFill>
                  <a:srgbClr val="FFE6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Sound</a:t>
            </a:r>
          </a:p>
        </p:txBody>
      </p:sp>
      <p:sp>
        <p:nvSpPr>
          <p:cNvPr id="14" name="Shape 14"/>
          <p:cNvSpPr/>
          <p:nvPr/>
        </p:nvSpPr>
        <p:spPr>
          <a:xfrm>
            <a:off x="8128000" y="6413500"/>
            <a:ext cx="381000" cy="381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6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9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8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0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9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4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2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5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9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>
            <p:ph idx="1" type="body"/>
          </p:nvPr>
        </p:nvSpPr>
        <p:spPr>
          <a:xfrm>
            <a:off x="3886200" y="2863850"/>
            <a:ext cx="51054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Sound is a form of energy that spreads out through space.</a:t>
            </a: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0" y="2654300"/>
            <a:ext cx="2130425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2743200"/>
            <a:ext cx="1447800" cy="11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676400" y="31877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source of all sound?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230187" y="623887"/>
            <a:ext cx="8380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Origin of Sound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/>
          <p:nvPr/>
        </p:nvSpPr>
        <p:spPr>
          <a:xfrm>
            <a:off x="228600" y="1219200"/>
            <a:ext cx="8686800" cy="258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7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surface of a guitar is made to vibrate we say it undergoes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forced vibration.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resonance.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refraction.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amplitude reduction.</a:t>
            </a: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  <p:sp>
        <p:nvSpPr>
          <p:cNvPr id="749" name="Shape 749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/>
          <p:nvPr/>
        </p:nvSpPr>
        <p:spPr>
          <a:xfrm>
            <a:off x="228600" y="1219200"/>
            <a:ext cx="8229600" cy="2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8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an object is set into vibration by a wave having a frequency that matches the natural frequency of the object, what occurs is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forced vibration.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resonance.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refraction.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amplitude reduction.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755" name="Shape 755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 txBox="1"/>
          <p:nvPr/>
        </p:nvSpPr>
        <p:spPr>
          <a:xfrm>
            <a:off x="228600" y="1219200"/>
            <a:ext cx="8229600" cy="2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8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an object is set into vibration by a wave having a frequency that matches the natural frequency of the object, what occurs is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forced vibration.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resonance.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refraction.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amplitude reduction.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/>
          <p:nvPr/>
        </p:nvSpPr>
        <p:spPr>
          <a:xfrm>
            <a:off x="228600" y="1219200"/>
            <a:ext cx="8153400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9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Noise-canceling devices such as jackhammer earphones make use of sound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destruction.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resonance.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amplification.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Shape 767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/>
          <p:nvPr/>
        </p:nvSpPr>
        <p:spPr>
          <a:xfrm>
            <a:off x="228600" y="1219200"/>
            <a:ext cx="8153400" cy="289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9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Noise-canceling devices such as jackhammer earphones make use of sound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destruction.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resonance.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amplification.</a:t>
            </a: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  <p:sp>
        <p:nvSpPr>
          <p:cNvPr id="773" name="Shape 773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/>
          <p:nvPr/>
        </p:nvSpPr>
        <p:spPr>
          <a:xfrm>
            <a:off x="228600" y="1219200"/>
            <a:ext cx="8686800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10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phenomenon of beats is the result of sound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destruction.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resonance.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amplification.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779" name="Shape 779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/>
        </p:nvSpPr>
        <p:spPr>
          <a:xfrm>
            <a:off x="228600" y="1219200"/>
            <a:ext cx="8686800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10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phenomenon of beats is the result of sound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destruction.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resonance.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amplification.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  <p:sp>
        <p:nvSpPr>
          <p:cNvPr id="785" name="Shape 785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>
            <p:ph idx="1" type="body"/>
          </p:nvPr>
        </p:nvSpPr>
        <p:spPr>
          <a:xfrm>
            <a:off x="990600" y="2622550"/>
            <a:ext cx="78486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a source of sound vibrates, a series of compressions and rarefactions travels outward from the source. 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Sound in Air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227012" y="1196975"/>
            <a:ext cx="8002587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Clap your hands and you produce a sound pulse that goes out in all directions.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particle moves back and forth along the direction of motion of the expanding wave.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Sound in Air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227012" y="1196975"/>
            <a:ext cx="800258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compression travels along the spring similar to the way a sound wave travels in air.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Sound in Air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3429000"/>
            <a:ext cx="7313612" cy="1185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3884612"/>
            <a:ext cx="5484812" cy="222408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227012" y="1196975"/>
            <a:ext cx="8002587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Opening and closing a door produces compressions and rarefactions. </a:t>
            </a:r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door is opened, a compression travels across the room. 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Sound in Air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227012" y="1196975"/>
            <a:ext cx="8002587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Opening and closing a door produces compressions and rarefactions. </a:t>
            </a:r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door is opened, a compression travels across the room. </a:t>
            </a:r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door is closed, a rarefaction travels across the room.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Sound in Air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3886200"/>
            <a:ext cx="5484812" cy="2224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227012" y="1196975"/>
            <a:ext cx="8383587" cy="286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quickly open a door, you can imagine the door pushing the molecules next to it into their neighbors.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Neighboring molecules then push into their neighbors, and so on, like a compression wave moving along a spring.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pulse of compressed air moves from the door to the curtain, pushing the curtain out the window.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pulse of compressed air is called a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compression.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Sound in Air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227012" y="1196975"/>
            <a:ext cx="8383587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quickly close the door, the door pushes neighboring air molecules out of the room.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produces an area of low pressure next to the door. Nearby molecules move in, leaving a zone of lower pressure behind them.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 then move into these regions, resulting in a low-pressure pulse moving from the door to the curtain.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pulse of low-pressure air is called a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rarefaction.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Sound in Air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227012" y="1196975"/>
            <a:ext cx="8383587" cy="206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all wave motion, it is not the medium that travels across the room, but a 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pulse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travels.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both cases the pulse travels from the door to the curtain.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know this because in both cases the curtain moves 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door is opened or closed.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Sound in Air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227012" y="1196975"/>
            <a:ext cx="5259387" cy="498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 much smaller but more rapid scale, this is what happens when a tuning fork is struck or when a speaker produces music.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vibrations of the tuning fork and the waves it produces are considerably higher in frequency and lower in amplitude than in the case of the swinging door.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don’t notice the effect of sound waves on the curtain, but you are well aware of them when they meet your sensitive eardrums. 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Sound in Air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1757362"/>
            <a:ext cx="3371850" cy="334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227012" y="609600"/>
            <a:ext cx="4497387" cy="4035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When a singer sings, the vocal chords in the singer’s throat vibrate, causing adjacent air molecules to vibrate. A series of ripples in the form of a longitudinal wave travels through the air. Vibrations in the eardrum send rhythmic electrical impulses into your brain and you hear the voice of the singer.</a:t>
            </a: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1800225"/>
            <a:ext cx="581025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227012" y="1196975"/>
            <a:ext cx="8383587" cy="286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 sound waves in a tube.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prong of a tuning fork next to the tube moves toward the tube, a compression enters the tube.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prong swings away, in the opposite direction, a rarefaction follows the compression.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the source vibrates, a series of compressions and rarefactions is produced.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Sound in Air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4352925"/>
            <a:ext cx="5484812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1676400" y="31877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a sound wave travel through air?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Sound in Air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>
            <p:ph idx="1" type="body"/>
          </p:nvPr>
        </p:nvSpPr>
        <p:spPr>
          <a:xfrm>
            <a:off x="990600" y="2971800"/>
            <a:ext cx="7848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 travels in solids, liquids, and gases. 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26.3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Media That Transmit Sound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227012" y="1196975"/>
            <a:ext cx="8383587" cy="286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sounds you hear are transmitted through the air.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 your ear to a metal fence and have a friend tap it far away. Sound is transmitted louder and faster by the metal than by the air.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two rocks together underwater while your ear is submerged. You’ll hear the clicking sound very clearly.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Solids and liquids are generally good conductors of sound.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26.3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Media That Transmit Sound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227012" y="1196975"/>
            <a:ext cx="838358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speed of sound differs in different materials.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general, sound is transmitted faster in liquids than in gases, and still faster in solids.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26.3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Media That Transmit Sound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227012" y="1196975"/>
            <a:ext cx="4040187" cy="4619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 cannot travel </a:t>
            </a:r>
            <a:b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vacuum.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transmission of sound requires a medium. There may be vibrations, but if there is nothing to compress and expand, there can be no sound.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 can be heard from the ringing bell when air is inside the jar, but not when the air is removed.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26.3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Media That Transmit Sound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1100" y="1843087"/>
            <a:ext cx="3924300" cy="3173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1676400" y="31877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media transmit sound?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26.3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Media That Transmit Sound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63562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>
            <p:ph idx="1" type="body"/>
          </p:nvPr>
        </p:nvSpPr>
        <p:spPr>
          <a:xfrm>
            <a:off x="990600" y="1828800"/>
            <a:ext cx="78486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speed of sound in a gas depends on the temperature of the gas and the mass of the particles in the gas. 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26.4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Speed of Sound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637" y="2100262"/>
            <a:ext cx="639762" cy="60483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990600" y="3597275"/>
            <a:ext cx="7848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speed of sound in a material depends on the material’s elasticity. 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637" y="3738562"/>
            <a:ext cx="639762" cy="60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227012" y="1196975"/>
            <a:ext cx="8688387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watch a distant person hammering, the sound of the blow takes time to reach your ears, so you see the blow and then hear it.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hear thunder 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see the lightning.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experiences are evidence that sound is much slower than light.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26.4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Speed of Sound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227012" y="1196975"/>
            <a:ext cx="8688387" cy="286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speed of sound in dry air at 0°C is about 330 meters per second, or about 1200 kilometers per hour.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about one-millionth the speed of light.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temperatures increase this speed slightly—faster-moving molecules bump into each other more often.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each degree increase in air temperature above 0°C, the speed of sound in air increases by about 0.60 m/s. 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26.4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Speed of Sound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>
            <p:ph idx="1" type="body"/>
          </p:nvPr>
        </p:nvSpPr>
        <p:spPr>
          <a:xfrm>
            <a:off x="990600" y="2797175"/>
            <a:ext cx="57912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sounds originate in the vibrations of material objects. 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230187" y="623887"/>
            <a:ext cx="8380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Origin of Sound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227012" y="1196975"/>
            <a:ext cx="8154987" cy="199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speed of sound in a gas also depends on the mass of its particles.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Lighter particles such as hydrogen molecules and helium atoms move faster and transmit sound much more quickly than heavier gases such as oxygen and nitrogen.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26.4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Speed of Sound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227012" y="1196975"/>
            <a:ext cx="8688387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speed of sound in a solid material depends not on the material’s density, but on its elasticity. Elasticity is the ability of a material to change shape in response to an applied force, and then resume its initial shape.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Steel is very elastic.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Putty is inelastic.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 travels about 15 times faster in steel than in air, and about four times faster in water than in air.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26.4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Speed of Sound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228600" y="1196975"/>
            <a:ext cx="8305800" cy="1687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637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4637"/>
                </a:solidFill>
                <a:latin typeface="Arial"/>
                <a:ea typeface="Arial"/>
                <a:cs typeface="Arial"/>
                <a:sym typeface="Arial"/>
              </a:rPr>
              <a:t>think!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far away is a storm if you note a 3-second delay between a lightning flash and the sound of thunder?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258" name="Shape 25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26.4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Speed of Sound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228600" y="1196975"/>
            <a:ext cx="8305800" cy="32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637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4637"/>
                </a:solidFill>
                <a:latin typeface="Arial"/>
                <a:ea typeface="Arial"/>
                <a:cs typeface="Arial"/>
                <a:sym typeface="Arial"/>
              </a:rPr>
              <a:t>think!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far away is a storm if you note a 3-second delay between a lightning flash and the sound of thunder?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DA9A"/>
              </a:buClr>
              <a:buSzPct val="25000"/>
              <a:buFont typeface="Arial"/>
              <a:buNone/>
            </a:pPr>
            <a:r>
              <a:rPr b="0" i="1" lang="en-US" sz="2400" u="none" cap="none" strike="noStrike">
                <a:solidFill>
                  <a:srgbClr val="00DA9A"/>
                </a:solidFill>
                <a:latin typeface="Arial"/>
                <a:ea typeface="Arial"/>
                <a:cs typeface="Arial"/>
                <a:sym typeface="Arial"/>
              </a:rPr>
              <a:t>Answer: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speed of sound in air of 340 m/s, the distance is 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(340 m/s) × (3 s) = about 1000 m or 1 km. Time for the light is negligible, so the storm is about 1 km away. 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26.4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Speed of Sound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1676400" y="3022600"/>
            <a:ext cx="5181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determines the speed of sound in a medium? 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26.4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Speed of Sound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>
            <p:ph idx="1" type="body"/>
          </p:nvPr>
        </p:nvSpPr>
        <p:spPr>
          <a:xfrm>
            <a:off x="990600" y="2616200"/>
            <a:ext cx="78486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 intensity is objective and is measured by instruments. Loudness, on the other hand, is a physiological sensation sensed in the brain. 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Loudness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227012" y="1196975"/>
            <a:ext cx="8688387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intensity of a sound is proportional to the square of the amplitude of a sound wave.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Loudness, however, differs for different people, although it is related to sound intensity.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unit of intensity for sound is the decibel (dB), after Alexander Graham Bell, inventor of the telephone. 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Loudness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227012" y="1196975"/>
            <a:ext cx="8688387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speaker vibrates in rhythm with an electric signal. The sound sets up similar vibrations in the microphone, which are displayed on the screen of an oscilloscope. 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Loudness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971800"/>
            <a:ext cx="5484812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227012" y="1196975"/>
            <a:ext cx="5335587" cy="4692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Starting with zero at the threshold normal hearing, an increase of each 10 dB means that sound intensity increases by a factor of 10.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sound of 10 dB is 10 times as intense as sound of 0 dB.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dB is not twice but 10 times as intense as 10 dB, or 100 times as intense as the threshold of hearing.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60-dB sound is 100 times as intense as a 40-dB sound.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Loudness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4572000"/>
            <a:ext cx="2741612" cy="1649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Loudness</a:t>
            </a: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6200" y="1219200"/>
            <a:ext cx="3910012" cy="495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/>
        </p:nvSpPr>
        <p:spPr>
          <a:xfrm>
            <a:off x="227012" y="1196975"/>
            <a:ext cx="426878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source of all sound waves is vibration. </a:t>
            </a:r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1487" y="1295400"/>
            <a:ext cx="2754312" cy="487521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230187" y="623887"/>
            <a:ext cx="8380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Origin of Sound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/>
        </p:nvSpPr>
        <p:spPr>
          <a:xfrm>
            <a:off x="227012" y="1196975"/>
            <a:ext cx="7316787" cy="432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Hearing damage begins at 85 decibels. The damage depends on the length of exposure and on frequency characteristics.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single burst of sound can produce vibrations intense enough to tear apart the organ of Corti, the receptor organ in the inner ear.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 intense, but severe, noise can interfere with cellular processes in the organ and cause its eventual breakdown.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Unfortunately, the cells of the organ do not regenerate.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Loudness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Loudness</a:t>
            </a: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87" y="1295400"/>
            <a:ext cx="2663825" cy="4878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1676400" y="3022600"/>
            <a:ext cx="5943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difference between sound intensity and loudness? 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Loudness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>
            <p:ph idx="1" type="body"/>
          </p:nvPr>
        </p:nvSpPr>
        <p:spPr>
          <a:xfrm>
            <a:off x="990600" y="2616200"/>
            <a:ext cx="78486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any object composed of an elastic material is disturbed, it vibrates at its own special set of frequencies, which together form its special sound. 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Natural Frequency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/>
        </p:nvSpPr>
        <p:spPr>
          <a:xfrm>
            <a:off x="227012" y="1196975"/>
            <a:ext cx="8612187" cy="206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Drop a wrench and a baseball bat on the floor, and you hear distinctly different sounds.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Objects vibrate differently when they strike the floor.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speak of an object’s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 frequency,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frequency at which an object vibrates when it is disturbed. 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Natural Frequency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227012" y="1196975"/>
            <a:ext cx="4116387" cy="272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 frequency depends on the elasticity and shape of the object.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natural frequency of the smaller bell is higher than that of the big bell, and it rings at a higher pitch.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Natural Frequency</a:t>
            </a: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2962" y="1601787"/>
            <a:ext cx="4186237" cy="3652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/>
        </p:nvSpPr>
        <p:spPr>
          <a:xfrm>
            <a:off x="227012" y="1196975"/>
            <a:ext cx="8612187" cy="235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things—planets, atoms, and almost everything in between—have a springiness and vibrate at one or more natural frequencies.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natural frequency is one at which minimum energy is required to produce forced vibrations and the least amount of energy is required to continue this vibration.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Natural Frequency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/>
          <p:nvPr/>
        </p:nvSpPr>
        <p:spPr>
          <a:xfrm>
            <a:off x="1676400" y="3022600"/>
            <a:ext cx="5943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happens when an elastic material is disturbed? 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Natural Frequency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/>
          <p:nvPr>
            <p:ph idx="1" type="body"/>
          </p:nvPr>
        </p:nvSpPr>
        <p:spPr>
          <a:xfrm>
            <a:off x="990600" y="2616200"/>
            <a:ext cx="78486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Sounding boards are an important part of all stringed musical instruments because they are forced into vibration and produce the sound. 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26.7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Forced Vibration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/>
        </p:nvSpPr>
        <p:spPr>
          <a:xfrm>
            <a:off x="227012" y="1196975"/>
            <a:ext cx="8002587" cy="286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unmounted tuning fork makes a faint sound.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Strike a tuning fork while holding its base on a tabletop, and the sound is relatively loud because the table is forced to vibrate.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Its larger surface sets more air in motion.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forced vibration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occurs when an object is made to vibrate by another vibrating object that is nearby.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26.7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Forced Vibration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227012" y="1196975"/>
            <a:ext cx="8688387" cy="206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piano, violin, or guitar, a sound wave is produced by vibrating strings.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saxophone, a reed vibrates; in a flute, a fluttering column of air at the mouthpiece vibrates.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voice results from the vibration of your vocal chords.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230187" y="623887"/>
            <a:ext cx="8380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Origin of Sound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/>
        </p:nvSpPr>
        <p:spPr>
          <a:xfrm>
            <a:off x="227012" y="1196975"/>
            <a:ext cx="7697787" cy="2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vibration of guitar strings in an acoustical guitar would be faint if they weren’t transmitted to the guitar’s wooden body.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mechanism in a music box is mounted on a sounding board.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the sounding board, the sound the music box mechanism makes is barely audible.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26.7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Forced Vibration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/>
        </p:nvSpPr>
        <p:spPr>
          <a:xfrm>
            <a:off x="227012" y="1196975"/>
            <a:ext cx="4116387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string is plucked, the washtub is set into forced vibration and serves as a sounding board.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26.7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Forced Vibration</a:t>
            </a:r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0037" y="1370012"/>
            <a:ext cx="2697162" cy="457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Shape 407"/>
          <p:cNvSpPr txBox="1"/>
          <p:nvPr/>
        </p:nvSpPr>
        <p:spPr>
          <a:xfrm>
            <a:off x="1676400" y="3022600"/>
            <a:ext cx="5943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are sounding boards an important part of stringed instruments? 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26.7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Forced Vibration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>
            <p:ph idx="1" type="body"/>
          </p:nvPr>
        </p:nvSpPr>
        <p:spPr>
          <a:xfrm>
            <a:off x="990600" y="2616200"/>
            <a:ext cx="78486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object resonates when there is a force to pull it back to its starting position and enough energy to keep it vibrating. 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Resonance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227012" y="1196975"/>
            <a:ext cx="4192587" cy="423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frequency of a forced vibration matches an object’s natural frequency, </a:t>
            </a:r>
            <a:r>
              <a:rPr b="1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resonance</a:t>
            </a: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dramatically increases the amplitude.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pump a swing in rhythm with the swing’s natural frequency.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is more important than the force with which you pump.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 small pumps or pushes in rhythm with the natural frequency of the swinging motion produce large amplitudes.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Resonance</a:t>
            </a: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600200"/>
            <a:ext cx="4251325" cy="365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/>
        </p:nvSpPr>
        <p:spPr>
          <a:xfrm>
            <a:off x="227012" y="1196975"/>
            <a:ext cx="7545387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two tuning forks are adjusted to the same frequency, striking one fork sets the other fork into vibration.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compression of a sound wave gives the prong a tiny push.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frequency of these pushes matches the natural frequency of the fork, so the pushes increase the amplitude of the fork’s vibration.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pushes occur at the right time and are repeatedly in the same direction as the instantaneous motion of the fork.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Resonance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/>
        </p:nvSpPr>
        <p:spPr>
          <a:xfrm>
            <a:off x="227012" y="1196975"/>
            <a:ext cx="86883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compression gives the fork a tiny push. 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Resonance</a:t>
            </a:r>
          </a:p>
        </p:txBody>
      </p:sp>
      <p:pic>
        <p:nvPicPr>
          <p:cNvPr id="439" name="Shape 4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812" y="3656012"/>
            <a:ext cx="7313612" cy="253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>
            <a:off x="227012" y="1196975"/>
            <a:ext cx="8688387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compression gives the fork a tiny push.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fork bends. 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Resonance</a:t>
            </a:r>
          </a:p>
        </p:txBody>
      </p:sp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812" y="3656012"/>
            <a:ext cx="7313612" cy="253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/>
        </p:nvSpPr>
        <p:spPr>
          <a:xfrm>
            <a:off x="227012" y="1196975"/>
            <a:ext cx="8688387" cy="1127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compression gives the fork a tiny push.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fork bends.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fork returns to its initial position. 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Resonance</a:t>
            </a:r>
          </a:p>
        </p:txBody>
      </p:sp>
      <p:pic>
        <p:nvPicPr>
          <p:cNvPr id="455" name="Shape 4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812" y="3656012"/>
            <a:ext cx="7313612" cy="253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/>
        </p:nvSpPr>
        <p:spPr>
          <a:xfrm>
            <a:off x="227012" y="1196975"/>
            <a:ext cx="8688387" cy="149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compression gives the fork a tiny push.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fork bends.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fork returns to its initial position.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keeps moving and overshoots in the opposite direction. 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Resonance</a:t>
            </a: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812" y="3656012"/>
            <a:ext cx="7313612" cy="253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227012" y="1196975"/>
            <a:ext cx="8688387" cy="3743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each case, the original vibration stimulates the vibration of something larger or more massive.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sounding board of a stringed instrument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air column within a reed or wind instrument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air in the throat and mouth of a singer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vibrating material then sends a disturbance through a surrounding medium, air, in the form of longitudinal waves.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frequency of the sound waves produced equals the frequency of the vibrating source.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230187" y="623887"/>
            <a:ext cx="8380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Origin of Sound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/>
        </p:nvSpPr>
        <p:spPr>
          <a:xfrm>
            <a:off x="227012" y="1196975"/>
            <a:ext cx="8688387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compression gives the fork a tiny push.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fork bends.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fork returns to its initial position.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keeps moving and overshoots in the opposite direction.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it returns to its initial position, the next compression arrives to repeat the cycle.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Resonance</a:t>
            </a:r>
          </a:p>
        </p:txBody>
      </p:sp>
      <p:pic>
        <p:nvPicPr>
          <p:cNvPr id="471" name="Shape 4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3656012"/>
            <a:ext cx="7313612" cy="253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/>
        </p:nvSpPr>
        <p:spPr>
          <a:xfrm>
            <a:off x="227012" y="1196975"/>
            <a:ext cx="5183187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forks are not adjusted for matched frequencies, the timing of pushes will be off and resonance will not occur.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tune a radio, you are adjusting the natural frequency of its electronics to one of the many incoming signals.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radio then resonates to one station at a time.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Resonance</a:t>
            </a:r>
          </a:p>
        </p:txBody>
      </p:sp>
      <p:pic>
        <p:nvPicPr>
          <p:cNvPr id="479" name="Shape 4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125" y="1144587"/>
            <a:ext cx="3381375" cy="45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/>
        </p:nvSpPr>
        <p:spPr>
          <a:xfrm>
            <a:off x="227012" y="1196975"/>
            <a:ext cx="6097587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Resonance occurs whenever successive impulses are applied to a vibrating object in rhythm with its natural frequency.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Tacoma Narrows Bridge collapse was caused by resonance.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 produced a force that resonated with the natural frequency of the bridge. Amplitude increased steadily over several hours until the bridge collapsed.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Resonance</a:t>
            </a:r>
          </a:p>
        </p:txBody>
      </p:sp>
      <p:pic>
        <p:nvPicPr>
          <p:cNvPr id="487" name="Shape 4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4812" y="911225"/>
            <a:ext cx="1855787" cy="503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Shape 4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Shape 494"/>
          <p:cNvSpPr txBox="1"/>
          <p:nvPr/>
        </p:nvSpPr>
        <p:spPr>
          <a:xfrm>
            <a:off x="1676400" y="3200400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causes resonance?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Resonance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Shape 5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Shape 502"/>
          <p:cNvSpPr txBox="1"/>
          <p:nvPr>
            <p:ph idx="1" type="body"/>
          </p:nvPr>
        </p:nvSpPr>
        <p:spPr>
          <a:xfrm>
            <a:off x="990600" y="2438400"/>
            <a:ext cx="78486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constructive interference occurs with sound waves, the listener hears a louder sound. When destructive interference occurs, the listener hears a fainter sound or no sound at all. 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Interference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227012" y="1196975"/>
            <a:ext cx="8535987" cy="330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 waves, like any waves, can be made to interfere.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sound, the crest of a wave corresponds to a compression.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trough of a wave corresponds to a rarefaction.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crests of one wave overlap the crests of another wave, there is constructive interference.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crests of one wave overlap the troughs of another wave, there is destructive interference.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Interference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/>
        </p:nvSpPr>
        <p:spPr>
          <a:xfrm>
            <a:off x="227012" y="1196975"/>
            <a:ext cx="853598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transverse and longitudinal waves display wave interference when they are superimposed.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Interference</a:t>
            </a:r>
          </a:p>
        </p:txBody>
      </p:sp>
      <p:pic>
        <p:nvPicPr>
          <p:cNvPr id="518" name="Shape 5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787" y="2286000"/>
            <a:ext cx="4414837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/>
        </p:nvSpPr>
        <p:spPr>
          <a:xfrm>
            <a:off x="227012" y="1196975"/>
            <a:ext cx="8231187" cy="359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listener equally distant from two sound speakers that trigger identical sound waves of constant frequency hears louder sound.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waves add because the compressions and rarefactions arrive in phase.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distance between the two speakers and the listener differs by a half wavelength, rarefactions from one speaker arrive at the same time as compressions from the other.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causes destructive interference. 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Interference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/>
        </p:nvSpPr>
        <p:spPr>
          <a:xfrm>
            <a:off x="227012" y="1196975"/>
            <a:ext cx="82311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Waves arrive in phase. </a:t>
            </a:r>
          </a:p>
        </p:txBody>
      </p:sp>
      <p:sp>
        <p:nvSpPr>
          <p:cNvPr id="532" name="Shape 53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Interference</a:t>
            </a:r>
          </a:p>
        </p:txBody>
      </p:sp>
      <p:pic>
        <p:nvPicPr>
          <p:cNvPr id="533" name="Shape 5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3225" y="1370012"/>
            <a:ext cx="2559050" cy="457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/>
        </p:nvSpPr>
        <p:spPr>
          <a:xfrm>
            <a:off x="227012" y="1196975"/>
            <a:ext cx="8231187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Waves arrive in phase.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Waves arrive out of phase.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Interference</a:t>
            </a:r>
          </a:p>
        </p:txBody>
      </p:sp>
      <p:pic>
        <p:nvPicPr>
          <p:cNvPr id="541" name="Shape 5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3225" y="1371600"/>
            <a:ext cx="2559050" cy="457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227012" y="1196975"/>
            <a:ext cx="8688387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describe our subjective impression about the frequency of sound by the word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pitch.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high-pitched sound like that from a piccolo has a high vibration frequency.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low-pitched sound like that from a foghorn has a low vibration frequency.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230187" y="623887"/>
            <a:ext cx="8380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Origin of Sound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/>
        </p:nvSpPr>
        <p:spPr>
          <a:xfrm>
            <a:off x="227012" y="1196975"/>
            <a:ext cx="7240587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Destructive interference of sound waves is usually not a problem.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is usually enough reflection of sound to fill in canceled spots.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Sometimes “dead spots” occur in poorly designed theaters and gymnasiums.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Reflected sound waves interfere with unreflected waves to form zones of low amplitude.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Interference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/>
        </p:nvSpPr>
        <p:spPr>
          <a:xfrm>
            <a:off x="227012" y="1196975"/>
            <a:ext cx="8764587" cy="286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Destructive sound interference is used in antinoise technology.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Noisy devices such as jackhammers have microphones that send the sound of the device to electronic microchips.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microchips create mirror-image wave patterns that are fed to earphones worn by the operator.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 waves from the hammer are neutralized by mirror-image waves in the earphones. 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Interference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/>
        </p:nvSpPr>
        <p:spPr>
          <a:xfrm>
            <a:off x="227012" y="1196975"/>
            <a:ext cx="7240587" cy="2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some automobiles, noise-detecting microphones inside the car pick up engine or road noise.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Speakers in the car then emit an opposite signal that cancels out those noises, so the human ear can’t detect them.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cabins of some airplanes are now quieted with antinoise technology.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Interference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/>
          <p:nvPr/>
        </p:nvSpPr>
        <p:spPr>
          <a:xfrm>
            <a:off x="227012" y="1196975"/>
            <a:ext cx="785018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 Ford tows gliders in quiet comfort when he wears his noise-canceling earphones.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Interference</a:t>
            </a:r>
          </a:p>
        </p:txBody>
      </p:sp>
      <p:pic>
        <p:nvPicPr>
          <p:cNvPr id="570" name="Shape 5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337" y="2209800"/>
            <a:ext cx="374332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Shape 5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Shape 577"/>
          <p:cNvSpPr txBox="1"/>
          <p:nvPr/>
        </p:nvSpPr>
        <p:spPr>
          <a:xfrm>
            <a:off x="1676400" y="3038475"/>
            <a:ext cx="7010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effects of constructive and destructive interference? 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Interference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Shape 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Shape 585"/>
          <p:cNvSpPr txBox="1"/>
          <p:nvPr>
            <p:ph idx="1" type="body"/>
          </p:nvPr>
        </p:nvSpPr>
        <p:spPr>
          <a:xfrm>
            <a:off x="990600" y="2641600"/>
            <a:ext cx="78486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two tones of slightly different frequency are sounded together, a regular fluctuation in the loudness of the combined sounds is heard. </a:t>
            </a:r>
          </a:p>
        </p:txBody>
      </p:sp>
      <p:sp>
        <p:nvSpPr>
          <p:cNvPr id="586" name="Shape 58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Beats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/>
        </p:nvSpPr>
        <p:spPr>
          <a:xfrm>
            <a:off x="227012" y="1196975"/>
            <a:ext cx="7240587" cy="2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two tones of slightly different frequency are sounded together the sound is loud, then faint, then loud, then faint, and so on.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periodic variation in the loudness of sound is called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beats.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Beats can be heard when two slightly mismatched tuning forks are sounded together. 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Beats</a:t>
            </a:r>
          </a:p>
        </p:txBody>
      </p:sp>
      <p:pic>
        <p:nvPicPr>
          <p:cNvPr id="594" name="Shape 5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4264025"/>
            <a:ext cx="7313612" cy="16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/>
        </p:nvSpPr>
        <p:spPr>
          <a:xfrm>
            <a:off x="227012" y="1196975"/>
            <a:ext cx="7773987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vibrations of the forks will be momentarily in step, then out of step, then in again, and so on.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combined waves reach your ears in step, the sound is a maximum.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forks are out of step, a compression from one fork is met with a rarefaction from the other, resulting in a minimum.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sound that reaches your ears throbs between maximum and minimum loudness and produces a tremolo effect.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Beats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/>
        </p:nvSpPr>
        <p:spPr>
          <a:xfrm>
            <a:off x="227012" y="1196975"/>
            <a:ext cx="7773987" cy="235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Walk with someone who has a different stride, and at times you are both in step, at other times you are both out of step.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general, the number of times you are in step in each unit of time is equal to the difference in the frequencies of your steps. </a:t>
            </a:r>
          </a:p>
        </p:txBody>
      </p:sp>
      <p:sp>
        <p:nvSpPr>
          <p:cNvPr id="608" name="Shape 60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Beats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/>
        </p:nvSpPr>
        <p:spPr>
          <a:xfrm>
            <a:off x="227012" y="1196975"/>
            <a:ext cx="7773987" cy="206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applies also to a pair of tuning forks.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one fork vibrates 264 times per second, and the other fork vibrates 262 times per second, they are in step twice each second.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beat frequency of 2 hertz is heard.</a:t>
            </a:r>
          </a:p>
        </p:txBody>
      </p:sp>
      <p:sp>
        <p:nvSpPr>
          <p:cNvPr id="615" name="Shape 61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Beats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227012" y="1196975"/>
            <a:ext cx="8688387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young person can normally hear pitches with frequencies from about 20 to 20,000 hertz.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we grow older, our hearing range shrinks, especially at the high-frequency end. 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230187" y="623887"/>
            <a:ext cx="8380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Origin of Sound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/>
        </p:nvSpPr>
        <p:spPr>
          <a:xfrm>
            <a:off x="227012" y="1196975"/>
            <a:ext cx="3430587" cy="301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Representations of a 10-Hz sound wave and a 12-Hz sound wave during a 1-second time interval. The two waves overlap to produce a composite wave with a beat frequency of 2 Hz.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Beats</a:t>
            </a:r>
          </a:p>
        </p:txBody>
      </p:sp>
      <p:pic>
        <p:nvPicPr>
          <p:cNvPr id="623" name="Shape 6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1339850"/>
            <a:ext cx="5172075" cy="478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/>
        </p:nvSpPr>
        <p:spPr>
          <a:xfrm>
            <a:off x="227012" y="1196975"/>
            <a:ext cx="8612187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Although the separate waves are of constant amplitude, we see amplitude variations in a superposed wave form.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variation is produced by the interference of the two superposed waves.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Maximum amplitude of the composite wave occurs when both waves are in phase.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Minimum amplitude occurs when both waves are completely out of phase. </a:t>
            </a:r>
          </a:p>
        </p:txBody>
      </p:sp>
      <p:sp>
        <p:nvSpPr>
          <p:cNvPr id="630" name="Shape 63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Beats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/>
          <p:nvPr/>
        </p:nvSpPr>
        <p:spPr>
          <a:xfrm>
            <a:off x="227012" y="1196975"/>
            <a:ext cx="8612187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overlap two combs of different teeth spacings, you’ll see a moiré pattern that is related to beats. The number of beats per length will equal the difference in the number of teeth per length for the two combs.</a:t>
            </a:r>
          </a:p>
        </p:txBody>
      </p:sp>
      <p:sp>
        <p:nvSpPr>
          <p:cNvPr id="637" name="Shape 637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Beats</a:t>
            </a:r>
          </a:p>
        </p:txBody>
      </p:sp>
      <p:pic>
        <p:nvPicPr>
          <p:cNvPr id="638" name="Shape 6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3276600"/>
            <a:ext cx="7313612" cy="23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/>
          <p:nvPr/>
        </p:nvSpPr>
        <p:spPr>
          <a:xfrm>
            <a:off x="227012" y="1196975"/>
            <a:ext cx="8154987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Beats can occur with any kind of wave and are a practical way to compare frequencies.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tune a piano, a piano tuner listens for beats produced between a standard tuning fork and a particular string on the piano.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frequencies are identical, the beats disappear.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members of an orchestra tune up by listening for beats between their instruments and a standard tone.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Beats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/>
          <p:nvPr>
            <p:ph idx="1" type="body"/>
          </p:nvPr>
        </p:nvSpPr>
        <p:spPr>
          <a:xfrm>
            <a:off x="228600" y="1196975"/>
            <a:ext cx="8305800" cy="176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637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4637"/>
                </a:solidFill>
                <a:latin typeface="Arial"/>
                <a:ea typeface="Arial"/>
                <a:cs typeface="Arial"/>
                <a:sym typeface="Arial"/>
              </a:rPr>
              <a:t>think!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beat frequency when a 262-Hz and a 266-Hz tuning fork are sounded together? A 262-Hz and a 272-Hz?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Shape 65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Beats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>
            <p:ph idx="1" type="body"/>
          </p:nvPr>
        </p:nvSpPr>
        <p:spPr>
          <a:xfrm>
            <a:off x="228600" y="1196975"/>
            <a:ext cx="8305800" cy="3732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637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FF4637"/>
                </a:solidFill>
                <a:latin typeface="Arial"/>
                <a:ea typeface="Arial"/>
                <a:cs typeface="Arial"/>
                <a:sym typeface="Arial"/>
              </a:rPr>
              <a:t>think!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beat frequency when a 262-Hz and a 266-Hz tuning fork are sounded together? A 262-Hz and a 272-Hz?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DA9A"/>
              </a:buClr>
              <a:buSzPct val="25000"/>
              <a:buFont typeface="Arial"/>
              <a:buNone/>
            </a:pPr>
            <a:r>
              <a:rPr b="0" i="1" lang="en-US" sz="2400" u="none">
                <a:solidFill>
                  <a:srgbClr val="00DA9A"/>
                </a:solidFill>
                <a:latin typeface="Arial"/>
                <a:ea typeface="Arial"/>
                <a:cs typeface="Arial"/>
                <a:sym typeface="Arial"/>
              </a:rPr>
              <a:t>Answer: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262-Hz and 266-Hz forks will produce 4 beats per second, that is, 4 Hz (266 Hz minus 262 Hz). The 262-Hz and 272-Hz forks will sound like a tone at 267 Hz beating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times per second, or 10 Hz. 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Beats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Shape 6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Shape 664"/>
          <p:cNvSpPr txBox="1"/>
          <p:nvPr/>
        </p:nvSpPr>
        <p:spPr>
          <a:xfrm>
            <a:off x="1676400" y="31877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causes beats?</a:t>
            </a:r>
          </a:p>
        </p:txBody>
      </p:sp>
      <p:sp>
        <p:nvSpPr>
          <p:cNvPr id="665" name="Shape 66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Beats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/>
          <p:nvPr/>
        </p:nvSpPr>
        <p:spPr>
          <a:xfrm>
            <a:off x="227012" y="1196975"/>
            <a:ext cx="8688387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sound waves that humans cannot hear are those with frequencies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20 to 20,000 Hz.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below 20 Hz.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above 20,000 Hz.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B and C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671" name="Shape 671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/>
        </p:nvSpPr>
        <p:spPr>
          <a:xfrm>
            <a:off x="227012" y="1196975"/>
            <a:ext cx="8688387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sound waves that humans cannot hear are those with frequencies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20 to 20,000 Hz.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below 20 Hz.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above 20,000 Hz.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B and C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  <p:sp>
        <p:nvSpPr>
          <p:cNvPr id="677" name="Shape 677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/>
          <p:nvPr/>
        </p:nvSpPr>
        <p:spPr>
          <a:xfrm>
            <a:off x="227012" y="1196975"/>
            <a:ext cx="8688387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2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 travels in air by a series of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compressions.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rarefactions.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compressions and rarefactions.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pitches.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683" name="Shape 683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227012" y="1196975"/>
            <a:ext cx="6707187" cy="315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 waves with frequencies below 20 hertz are called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infrasonic.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 waves with frequencies above </a:t>
            </a:r>
            <a:b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20,000 hertz are called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ultrasonic.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Humans cannot hear infrasonic or ultrasonic sound waves. Dogs, however, can hear frequencies of 40,000 Hz or more. Bats can hear sounds at over 100,000 Hz.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230187" y="623887"/>
            <a:ext cx="8380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Origin of Sound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/>
          <p:nvPr/>
        </p:nvSpPr>
        <p:spPr>
          <a:xfrm>
            <a:off x="227012" y="1196975"/>
            <a:ext cx="8688387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2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 travels in air by a series of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compressions.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rarefactions.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compressions and rarefactions.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pitches.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  <p:sp>
        <p:nvSpPr>
          <p:cNvPr id="689" name="Shape 689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/>
        </p:nvSpPr>
        <p:spPr>
          <a:xfrm>
            <a:off x="228600" y="1196975"/>
            <a:ext cx="8686800" cy="213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3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 travels faster in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vacuum compared to liquids.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gases compared to liquids.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gases compared to solids.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solids compared to gases.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695" name="Shape 695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/>
          <p:nvPr/>
        </p:nvSpPr>
        <p:spPr>
          <a:xfrm>
            <a:off x="228600" y="1196975"/>
            <a:ext cx="8686800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3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 travels faster in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vacuum compared to liquids.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gases compared to liquids.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gases compared to solids.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solids compared to gases.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/>
          <p:nvPr/>
        </p:nvSpPr>
        <p:spPr>
          <a:xfrm>
            <a:off x="228600" y="1219200"/>
            <a:ext cx="8610600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4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speed of sound varies with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amplitude.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pitch.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707" name="Shape 707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/>
          <p:nvPr/>
        </p:nvSpPr>
        <p:spPr>
          <a:xfrm>
            <a:off x="228600" y="1219200"/>
            <a:ext cx="8610600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4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speed of sound varies with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amplitude.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pitch.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/>
          <p:nvPr/>
        </p:nvSpPr>
        <p:spPr>
          <a:xfrm>
            <a:off x="228600" y="1219200"/>
            <a:ext cx="8610600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5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loudness of a sound is most closely related to its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wavelength.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intensity.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719" name="Shape 719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/>
          <p:nvPr/>
        </p:nvSpPr>
        <p:spPr>
          <a:xfrm>
            <a:off x="228600" y="1219200"/>
            <a:ext cx="8610600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5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loudness of a sound is most closely related to its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wavelength.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intensity.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  <p:sp>
        <p:nvSpPr>
          <p:cNvPr id="725" name="Shape 725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 txBox="1"/>
          <p:nvPr/>
        </p:nvSpPr>
        <p:spPr>
          <a:xfrm>
            <a:off x="228600" y="1219200"/>
            <a:ext cx="8305800" cy="2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6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tap various objects they produce characteristic sounds that are related to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wavelength.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amplitude.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 frequency.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731" name="Shape 731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/>
        </p:nvSpPr>
        <p:spPr>
          <a:xfrm>
            <a:off x="228600" y="1219200"/>
            <a:ext cx="8305800" cy="2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6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tap various objects they produce characteristic sounds that are related to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wavelength.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amplitude.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 frequency.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  <p:sp>
        <p:nvSpPr>
          <p:cNvPr id="737" name="Shape 737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/>
          <p:nvPr/>
        </p:nvSpPr>
        <p:spPr>
          <a:xfrm>
            <a:off x="228600" y="1219200"/>
            <a:ext cx="8686800" cy="22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7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surface of a guitar is made to vibrate we say it undergoes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forced vibration.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resonance.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refraction.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amplitude reduction.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Shape 743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