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8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
        <p:nvSpPr>
          <p:cNvPr id="4" name="Shape 4"/>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200" b="0" i="0" u="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5" name="Shape 5"/>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None/>
              <a:defRPr sz="1200" b="0" i="0" u="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6" name="Shape 6"/>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7" name="Shape 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800" b="0" i="0" u="none" strike="noStrike" cap="none"/>
            </a:lvl1pPr>
            <a:lvl2pPr marL="457200" marR="0" lvl="1" indent="0" algn="l" rtl="0">
              <a:spcBef>
                <a:spcPts val="0"/>
              </a:spcBef>
              <a:buChar char="○"/>
              <a:defRPr sz="1800" b="0" i="0" u="none" strike="noStrike" cap="none"/>
            </a:lvl2pPr>
            <a:lvl3pPr marL="914400" marR="0" lvl="2" indent="0" algn="l" rtl="0">
              <a:spcBef>
                <a:spcPts val="0"/>
              </a:spcBef>
              <a:buChar char="■"/>
              <a:defRPr sz="1800" b="0" i="0" u="none" strike="noStrike" cap="none"/>
            </a:lvl3pPr>
            <a:lvl4pPr marL="1371600" marR="0" lvl="3" indent="0" algn="l" rtl="0">
              <a:spcBef>
                <a:spcPts val="0"/>
              </a:spcBef>
              <a:buChar char="●"/>
              <a:defRPr sz="1800" b="0" i="0" u="none" strike="noStrike" cap="none"/>
            </a:lvl4pPr>
            <a:lvl5pPr marL="1828800" marR="0" lvl="4" indent="0" algn="l" rtl="0">
              <a:spcBef>
                <a:spcPts val="0"/>
              </a:spcBef>
              <a:buChar char="○"/>
              <a:defRPr sz="1800" b="0" i="0" u="none" strike="noStrike" cap="none"/>
            </a:lvl5pPr>
            <a:lvl6pPr marL="2286000" marR="0" lvl="5" indent="0" algn="l" rtl="0">
              <a:spcBef>
                <a:spcPts val="0"/>
              </a:spcBef>
              <a:buChar char="■"/>
              <a:defRPr sz="1800" b="0" i="0" u="none" strike="noStrike" cap="none"/>
            </a:lvl6pPr>
            <a:lvl7pPr marL="2743200" marR="0" lvl="6" indent="0" algn="l" rtl="0">
              <a:spcBef>
                <a:spcPts val="0"/>
              </a:spcBef>
              <a:buChar char="●"/>
              <a:defRPr sz="1800" b="0" i="0" u="none" strike="noStrike" cap="none"/>
            </a:lvl7pPr>
            <a:lvl8pPr marL="3200400" marR="0" lvl="7" indent="0" algn="l" rtl="0">
              <a:spcBef>
                <a:spcPts val="0"/>
              </a:spcBef>
              <a:buChar char="○"/>
              <a:defRPr sz="1800" b="0" i="0" u="none" strike="noStrike" cap="none"/>
            </a:lvl8pPr>
            <a:lvl9pPr marL="3657600" marR="0" lvl="8" indent="0" algn="l" rtl="0">
              <a:spcBef>
                <a:spcPts val="0"/>
              </a:spcBef>
              <a:buChar char="■"/>
              <a:defRPr sz="1800" b="0" i="0" u="none" strike="noStrike" cap="none"/>
            </a:lvl9pPr>
          </a:lstStyle>
          <a:p>
            <a:endParaRPr/>
          </a:p>
        </p:txBody>
      </p:sp>
      <p:sp>
        <p:nvSpPr>
          <p:cNvPr id="8" name="Shape 8"/>
          <p:cNvSpPr txBox="1">
            <a:spLocks noGrp="1"/>
          </p:cNvSpPr>
          <p:nvPr>
            <p:ph type="ftr" idx="11"/>
          </p:nvPr>
        </p:nvSpPr>
        <p:spPr>
          <a:xfrm>
            <a:off x="0" y="8685211"/>
            <a:ext cx="29717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200" b="0" i="0" u="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9" name="Shape 9"/>
          <p:cNvSpPr txBox="1">
            <a:spLocks noGrp="1"/>
          </p:cNvSpPr>
          <p:nvPr>
            <p:ph type="sldNum" idx="4"/>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a:t>
            </a:fld>
            <a:endParaRPr lang="en-US" sz="1200" b="0" i="0" u="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9790299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5" name="Shape 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34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10</a:t>
            </a:fld>
            <a:endParaRPr lang="en-US" sz="1800" b="0" i="0" u="none">
              <a:solidFill>
                <a:srgbClr val="000000"/>
              </a:solidFill>
              <a:latin typeface="Arial"/>
              <a:ea typeface="Arial"/>
              <a:cs typeface="Arial"/>
              <a:sym typeface="Arial"/>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90" name="Shape 9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25595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1356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0404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0750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0653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8841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16</a:t>
            </a:fld>
            <a:endParaRPr lang="en-US" sz="1800" b="0" i="0" u="none">
              <a:solidFill>
                <a:srgbClr val="000000"/>
              </a:solidFill>
              <a:latin typeface="Arial"/>
              <a:ea typeface="Arial"/>
              <a:cs typeface="Arial"/>
              <a:sym typeface="Arial"/>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986978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17</a:t>
            </a:fld>
            <a:endParaRPr lang="en-US" sz="1800" b="0" i="0" u="none">
              <a:solidFill>
                <a:srgbClr val="000000"/>
              </a:solidFill>
              <a:latin typeface="Arial"/>
              <a:ea typeface="Arial"/>
              <a:cs typeface="Arial"/>
              <a:sym typeface="Arial"/>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38" name="Shape 13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846345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18</a:t>
            </a:fld>
            <a:endParaRPr lang="en-US" sz="1800" b="0" i="0" u="none">
              <a:solidFill>
                <a:srgbClr val="000000"/>
              </a:solidFill>
              <a:latin typeface="Arial"/>
              <a:ea typeface="Arial"/>
              <a:cs typeface="Arial"/>
              <a:sym typeface="Arial"/>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711627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19</a:t>
            </a:fld>
            <a:endParaRPr lang="en-US" sz="1800" b="0" i="0" u="none">
              <a:solidFill>
                <a:srgbClr val="000000"/>
              </a:solidFill>
              <a:latin typeface="Arial"/>
              <a:ea typeface="Arial"/>
              <a:cs typeface="Arial"/>
              <a:sym typeface="Arial"/>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55663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3935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20</a:t>
            </a:fld>
            <a:endParaRPr lang="en-US" sz="1800" b="0" i="0" u="none">
              <a:solidFill>
                <a:srgbClr val="000000"/>
              </a:solidFill>
              <a:latin typeface="Arial"/>
              <a:ea typeface="Arial"/>
              <a:cs typeface="Arial"/>
              <a:sym typeface="Arial"/>
            </a:endParaRP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60" name="Shape 16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206503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21</a:t>
            </a:fld>
            <a:endParaRPr lang="en-US" sz="1800" b="0" i="0" u="none">
              <a:solidFill>
                <a:srgbClr val="000000"/>
              </a:solidFill>
              <a:latin typeface="Arial"/>
              <a:ea typeface="Arial"/>
              <a:cs typeface="Arial"/>
              <a:sym typeface="Arial"/>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67" name="Shape 16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553570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22</a:t>
            </a:fld>
            <a:endParaRPr lang="en-US" sz="1800" b="0" i="0" u="none">
              <a:solidFill>
                <a:srgbClr val="000000"/>
              </a:solidFill>
              <a:latin typeface="Arial"/>
              <a:ea typeface="Arial"/>
              <a:cs typeface="Arial"/>
              <a:sym typeface="Arial"/>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997319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23</a:t>
            </a:fld>
            <a:endParaRPr lang="en-US" sz="1800" b="0" i="0" u="none">
              <a:solidFill>
                <a:srgbClr val="000000"/>
              </a:solidFill>
              <a:latin typeface="Arial"/>
              <a:ea typeface="Arial"/>
              <a:cs typeface="Arial"/>
              <a:sym typeface="Arial"/>
            </a:endParaRPr>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928326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24</a:t>
            </a:fld>
            <a:endParaRPr lang="en-US" sz="1800" b="0" i="0" u="none">
              <a:solidFill>
                <a:srgbClr val="000000"/>
              </a:solidFill>
              <a:latin typeface="Arial"/>
              <a:ea typeface="Arial"/>
              <a:cs typeface="Arial"/>
              <a:sym typeface="Arial"/>
            </a:endParaRP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532517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25</a:t>
            </a:fld>
            <a:endParaRPr lang="en-US" sz="1800" b="0" i="0" u="none">
              <a:solidFill>
                <a:srgbClr val="000000"/>
              </a:solidFill>
              <a:latin typeface="Arial"/>
              <a:ea typeface="Arial"/>
              <a:cs typeface="Arial"/>
              <a:sym typeface="Arial"/>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969896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26</a:t>
            </a:fld>
            <a:endParaRPr lang="en-US" sz="1800" b="0" i="0" u="none">
              <a:solidFill>
                <a:srgbClr val="000000"/>
              </a:solidFill>
              <a:latin typeface="Arial"/>
              <a:ea typeface="Arial"/>
              <a:cs typeface="Arial"/>
              <a:sym typeface="Arial"/>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04" name="Shape 204"/>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188878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1069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28</a:t>
            </a:fld>
            <a:endParaRPr lang="en-US" sz="1800" b="0" i="0" u="none">
              <a:solidFill>
                <a:srgbClr val="000000"/>
              </a:solidFill>
              <a:latin typeface="Arial"/>
              <a:ea typeface="Arial"/>
              <a:cs typeface="Arial"/>
              <a:sym typeface="Arial"/>
            </a:endParaRPr>
          </a:p>
        </p:txBody>
      </p:sp>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18" name="Shape 21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682484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29</a:t>
            </a:fld>
            <a:endParaRPr lang="en-US" sz="1800" b="0" i="0" u="none">
              <a:solidFill>
                <a:srgbClr val="000000"/>
              </a:solidFill>
              <a:latin typeface="Arial"/>
              <a:ea typeface="Arial"/>
              <a:cs typeface="Arial"/>
              <a:sym typeface="Arial"/>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26" name="Shape 22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26185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2520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30</a:t>
            </a:fld>
            <a:endParaRPr lang="en-US" sz="1800" b="0" i="0" u="none">
              <a:solidFill>
                <a:srgbClr val="000000"/>
              </a:solidFill>
              <a:latin typeface="Arial"/>
              <a:ea typeface="Arial"/>
              <a:cs typeface="Arial"/>
              <a:sym typeface="Arial"/>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222073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31</a:t>
            </a:fld>
            <a:endParaRPr lang="en-US" sz="1800" b="0" i="0" u="none">
              <a:solidFill>
                <a:srgbClr val="000000"/>
              </a:solidFill>
              <a:latin typeface="Arial"/>
              <a:ea typeface="Arial"/>
              <a:cs typeface="Arial"/>
              <a:sym typeface="Arial"/>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41" name="Shape 24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897859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32</a:t>
            </a:fld>
            <a:endParaRPr lang="en-US" sz="1800" b="0" i="0" u="none">
              <a:solidFill>
                <a:srgbClr val="000000"/>
              </a:solidFill>
              <a:latin typeface="Arial"/>
              <a:ea typeface="Arial"/>
              <a:cs typeface="Arial"/>
              <a:sym typeface="Arial"/>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606001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33</a:t>
            </a:fld>
            <a:endParaRPr lang="en-US" sz="1800" b="0" i="0" u="none">
              <a:solidFill>
                <a:srgbClr val="000000"/>
              </a:solidFill>
              <a:latin typeface="Arial"/>
              <a:ea typeface="Arial"/>
              <a:cs typeface="Arial"/>
              <a:sym typeface="Arial"/>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7330990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34</a:t>
            </a:fld>
            <a:endParaRPr lang="en-US" sz="1800" b="0" i="0" u="none">
              <a:solidFill>
                <a:srgbClr val="000000"/>
              </a:solidFill>
              <a:latin typeface="Arial"/>
              <a:ea typeface="Arial"/>
              <a:cs typeface="Arial"/>
              <a:sym typeface="Arial"/>
            </a:endParaRP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62" name="Shape 26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706794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35</a:t>
            </a:fld>
            <a:endParaRPr lang="en-US" sz="1800" b="0" i="0" u="none">
              <a:solidFill>
                <a:srgbClr val="000000"/>
              </a:solidFill>
              <a:latin typeface="Arial"/>
              <a:ea typeface="Arial"/>
              <a:cs typeface="Arial"/>
              <a:sym typeface="Arial"/>
            </a:endParaRPr>
          </a:p>
        </p:txBody>
      </p:sp>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69" name="Shape 26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215750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36</a:t>
            </a:fld>
            <a:endParaRPr lang="en-US" sz="1800" b="0" i="0" u="none">
              <a:solidFill>
                <a:srgbClr val="000000"/>
              </a:solidFill>
              <a:latin typeface="Arial"/>
              <a:ea typeface="Arial"/>
              <a:cs typeface="Arial"/>
              <a:sym typeface="Arial"/>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77" name="Shape 27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928223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37</a:t>
            </a:fld>
            <a:endParaRPr lang="en-US" sz="1800" b="0" i="0" u="none">
              <a:solidFill>
                <a:srgbClr val="000000"/>
              </a:solidFill>
              <a:latin typeface="Arial"/>
              <a:ea typeface="Arial"/>
              <a:cs typeface="Arial"/>
              <a:sym typeface="Arial"/>
            </a:endParaRPr>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85" name="Shape 28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461650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38</a:t>
            </a:fld>
            <a:endParaRPr lang="en-US" sz="1800" b="0" i="0" u="none">
              <a:solidFill>
                <a:srgbClr val="000000"/>
              </a:solidFill>
              <a:latin typeface="Arial"/>
              <a:ea typeface="Arial"/>
              <a:cs typeface="Arial"/>
              <a:sym typeface="Arial"/>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93" name="Shape 29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104275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39</a:t>
            </a:fld>
            <a:endParaRPr lang="en-US" sz="1800" b="0" i="0" u="none">
              <a:solidFill>
                <a:srgbClr val="000000"/>
              </a:solidFill>
              <a:latin typeface="Arial"/>
              <a:ea typeface="Arial"/>
              <a:cs typeface="Arial"/>
              <a:sym typeface="Arial"/>
            </a:endParaRPr>
          </a:p>
        </p:txBody>
      </p:sp>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00" name="Shape 30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207015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214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40</a:t>
            </a:fld>
            <a:endParaRPr lang="en-US" sz="1800" b="0" i="0" u="none">
              <a:solidFill>
                <a:srgbClr val="000000"/>
              </a:solidFill>
              <a:latin typeface="Arial"/>
              <a:ea typeface="Arial"/>
              <a:cs typeface="Arial"/>
              <a:sym typeface="Arial"/>
            </a:endParaRPr>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07" name="Shape 30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3599812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41</a:t>
            </a:fld>
            <a:endParaRPr lang="en-US" sz="1800" b="0" i="0" u="none">
              <a:solidFill>
                <a:srgbClr val="000000"/>
              </a:solidFill>
              <a:latin typeface="Arial"/>
              <a:ea typeface="Arial"/>
              <a:cs typeface="Arial"/>
              <a:sym typeface="Arial"/>
            </a:endParaRP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15" name="Shape 31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199878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42</a:t>
            </a:fld>
            <a:endParaRPr lang="en-US" sz="1800" b="0" i="0" u="none">
              <a:solidFill>
                <a:srgbClr val="000000"/>
              </a:solidFill>
              <a:latin typeface="Arial"/>
              <a:ea typeface="Arial"/>
              <a:cs typeface="Arial"/>
              <a:sym typeface="Arial"/>
            </a:endParaRPr>
          </a:p>
        </p:txBody>
      </p:sp>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23" name="Shape 32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227532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43</a:t>
            </a:fld>
            <a:endParaRPr lang="en-US" sz="1800" b="0" i="0" u="none">
              <a:solidFill>
                <a:srgbClr val="000000"/>
              </a:solidFill>
              <a:latin typeface="Arial"/>
              <a:ea typeface="Arial"/>
              <a:cs typeface="Arial"/>
              <a:sym typeface="Arial"/>
            </a:endParaRPr>
          </a:p>
        </p:txBody>
      </p:sp>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31" name="Shape 33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3653574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44</a:t>
            </a:fld>
            <a:endParaRPr lang="en-US" sz="1800" b="0" i="0" u="none">
              <a:solidFill>
                <a:srgbClr val="000000"/>
              </a:solidFill>
              <a:latin typeface="Arial"/>
              <a:ea typeface="Arial"/>
              <a:cs typeface="Arial"/>
              <a:sym typeface="Arial"/>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39" name="Shape 33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1277710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81011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46</a:t>
            </a:fld>
            <a:endParaRPr lang="en-US" sz="1800" b="0" i="0" u="none">
              <a:solidFill>
                <a:srgbClr val="000000"/>
              </a:solidFill>
              <a:latin typeface="Arial"/>
              <a:ea typeface="Arial"/>
              <a:cs typeface="Arial"/>
              <a:sym typeface="Arial"/>
            </a:endParaRPr>
          </a:p>
        </p:txBody>
      </p:sp>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53" name="Shape 35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282974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47</a:t>
            </a:fld>
            <a:endParaRPr lang="en-US" sz="1800" b="0" i="0" u="none">
              <a:solidFill>
                <a:srgbClr val="000000"/>
              </a:solidFill>
              <a:latin typeface="Arial"/>
              <a:ea typeface="Arial"/>
              <a:cs typeface="Arial"/>
              <a:sym typeface="Arial"/>
            </a:endParaRPr>
          </a:p>
        </p:txBody>
      </p:sp>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61" name="Shape 36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0839337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48</a:t>
            </a:fld>
            <a:endParaRPr lang="en-US" sz="1800" b="0" i="0" u="none">
              <a:solidFill>
                <a:srgbClr val="000000"/>
              </a:solidFill>
              <a:latin typeface="Arial"/>
              <a:ea typeface="Arial"/>
              <a:cs typeface="Arial"/>
              <a:sym typeface="Arial"/>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69" name="Shape 36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853346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49</a:t>
            </a:fld>
            <a:endParaRPr lang="en-US" sz="1800" b="0" i="0" u="none">
              <a:solidFill>
                <a:srgbClr val="000000"/>
              </a:solidFill>
              <a:latin typeface="Arial"/>
              <a:ea typeface="Arial"/>
              <a:cs typeface="Arial"/>
              <a:sym typeface="Arial"/>
            </a:endParaRPr>
          </a:p>
        </p:txBody>
      </p:sp>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77" name="Shape 37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20759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a:t>
            </a:fld>
            <a:endParaRPr lang="en-US" sz="1800" b="0" i="0" u="none">
              <a:solidFill>
                <a:srgbClr val="000000"/>
              </a:solidFill>
              <a:latin typeface="Arial"/>
              <a:ea typeface="Arial"/>
              <a:cs typeface="Arial"/>
              <a:sym typeface="Arial"/>
            </a:endParaRPr>
          </a:p>
        </p:txBody>
      </p:sp>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3" name="Shape 5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3409870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50</a:t>
            </a:fld>
            <a:endParaRPr lang="en-US" sz="1800" b="0" i="0" u="none">
              <a:solidFill>
                <a:srgbClr val="000000"/>
              </a:solidFill>
              <a:latin typeface="Arial"/>
              <a:ea typeface="Arial"/>
              <a:cs typeface="Arial"/>
              <a:sym typeface="Arial"/>
            </a:endParaRPr>
          </a:p>
        </p:txBody>
      </p:sp>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85" name="Shape 38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8834981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51</a:t>
            </a:fld>
            <a:endParaRPr lang="en-US" sz="1800" b="0" i="0" u="none">
              <a:solidFill>
                <a:srgbClr val="000000"/>
              </a:solidFill>
              <a:latin typeface="Arial"/>
              <a:ea typeface="Arial"/>
              <a:cs typeface="Arial"/>
              <a:sym typeface="Arial"/>
            </a:endParaRPr>
          </a:p>
        </p:txBody>
      </p:sp>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8183095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52</a:t>
            </a:fld>
            <a:endParaRPr lang="en-US" sz="1800" b="0" i="0" u="none">
              <a:solidFill>
                <a:srgbClr val="000000"/>
              </a:solidFill>
              <a:latin typeface="Arial"/>
              <a:ea typeface="Arial"/>
              <a:cs typeface="Arial"/>
              <a:sym typeface="Arial"/>
            </a:endParaRPr>
          </a:p>
        </p:txBody>
      </p:sp>
      <p:sp>
        <p:nvSpPr>
          <p:cNvPr id="399" name="Shape 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00" name="Shape 40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842431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53</a:t>
            </a:fld>
            <a:endParaRPr lang="en-US" sz="1800" b="0" i="0" u="none">
              <a:solidFill>
                <a:srgbClr val="000000"/>
              </a:solidFill>
              <a:latin typeface="Arial"/>
              <a:ea typeface="Arial"/>
              <a:cs typeface="Arial"/>
              <a:sym typeface="Arial"/>
            </a:endParaRPr>
          </a:p>
        </p:txBody>
      </p:sp>
      <p:sp>
        <p:nvSpPr>
          <p:cNvPr id="408" name="Shape 4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09" name="Shape 40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3672139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54</a:t>
            </a:fld>
            <a:endParaRPr lang="en-US" sz="1800" b="0" i="0" u="none">
              <a:solidFill>
                <a:srgbClr val="000000"/>
              </a:solidFill>
              <a:latin typeface="Arial"/>
              <a:ea typeface="Arial"/>
              <a:cs typeface="Arial"/>
              <a:sym typeface="Arial"/>
            </a:endParaRPr>
          </a:p>
        </p:txBody>
      </p:sp>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17" name="Shape 41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9829135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55</a:t>
            </a:fld>
            <a:endParaRPr lang="en-US" sz="1800" b="0" i="0" u="none">
              <a:solidFill>
                <a:srgbClr val="000000"/>
              </a:solidFill>
              <a:latin typeface="Arial"/>
              <a:ea typeface="Arial"/>
              <a:cs typeface="Arial"/>
              <a:sym typeface="Arial"/>
            </a:endParaRPr>
          </a:p>
        </p:txBody>
      </p:sp>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24" name="Shape 424"/>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9435221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56</a:t>
            </a:fld>
            <a:endParaRPr lang="en-US" sz="1800" b="0" i="0" u="none">
              <a:solidFill>
                <a:srgbClr val="000000"/>
              </a:solidFill>
              <a:latin typeface="Arial"/>
              <a:ea typeface="Arial"/>
              <a:cs typeface="Arial"/>
              <a:sym typeface="Arial"/>
            </a:endParaRPr>
          </a:p>
        </p:txBody>
      </p:sp>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31" name="Shape 43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8123182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57</a:t>
            </a:fld>
            <a:endParaRPr lang="en-US" sz="1800" b="0" i="0" u="none">
              <a:solidFill>
                <a:srgbClr val="000000"/>
              </a:solidFill>
              <a:latin typeface="Arial"/>
              <a:ea typeface="Arial"/>
              <a:cs typeface="Arial"/>
              <a:sym typeface="Arial"/>
            </a:endParaRPr>
          </a:p>
        </p:txBody>
      </p:sp>
      <p:sp>
        <p:nvSpPr>
          <p:cNvPr id="438" name="Shape 4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39" name="Shape 43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3231062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58</a:t>
            </a:fld>
            <a:endParaRPr lang="en-US" sz="1800" b="0" i="0" u="none">
              <a:solidFill>
                <a:srgbClr val="000000"/>
              </a:solidFill>
              <a:latin typeface="Arial"/>
              <a:ea typeface="Arial"/>
              <a:cs typeface="Arial"/>
              <a:sym typeface="Arial"/>
            </a:endParaRPr>
          </a:p>
        </p:txBody>
      </p:sp>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47" name="Shape 44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4186691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59</a:t>
            </a:fld>
            <a:endParaRPr lang="en-US" sz="1800" b="0" i="0" u="none">
              <a:solidFill>
                <a:srgbClr val="000000"/>
              </a:solidFill>
              <a:latin typeface="Arial"/>
              <a:ea typeface="Arial"/>
              <a:cs typeface="Arial"/>
              <a:sym typeface="Arial"/>
            </a:endParaRPr>
          </a:p>
        </p:txBody>
      </p:sp>
      <p:sp>
        <p:nvSpPr>
          <p:cNvPr id="454" name="Shape 4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55" name="Shape 45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77026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a:t>
            </a:fld>
            <a:endParaRPr lang="en-US" sz="1800" b="0" i="0" u="none">
              <a:solidFill>
                <a:srgbClr val="000000"/>
              </a:solidFill>
              <a:latin typeface="Arial"/>
              <a:ea typeface="Arial"/>
              <a:cs typeface="Arial"/>
              <a:sym typeface="Arial"/>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60" name="Shape 6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7040379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60</a:t>
            </a:fld>
            <a:endParaRPr lang="en-US" sz="1800" b="0" i="0" u="none">
              <a:solidFill>
                <a:srgbClr val="000000"/>
              </a:solidFill>
              <a:latin typeface="Arial"/>
              <a:ea typeface="Arial"/>
              <a:cs typeface="Arial"/>
              <a:sym typeface="Arial"/>
            </a:endParaRPr>
          </a:p>
        </p:txBody>
      </p:sp>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63" name="Shape 46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8363302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61</a:t>
            </a:fld>
            <a:endParaRPr lang="en-US" sz="1800" b="0" i="0" u="none">
              <a:solidFill>
                <a:srgbClr val="000000"/>
              </a:solidFill>
              <a:latin typeface="Arial"/>
              <a:ea typeface="Arial"/>
              <a:cs typeface="Arial"/>
              <a:sym typeface="Arial"/>
            </a:endParaRPr>
          </a:p>
        </p:txBody>
      </p:sp>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71" name="Shape 47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3696150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62</a:t>
            </a:fld>
            <a:endParaRPr lang="en-US" sz="1800" b="0" i="0" u="none">
              <a:solidFill>
                <a:srgbClr val="000000"/>
              </a:solidFill>
              <a:latin typeface="Arial"/>
              <a:ea typeface="Arial"/>
              <a:cs typeface="Arial"/>
              <a:sym typeface="Arial"/>
            </a:endParaRPr>
          </a:p>
        </p:txBody>
      </p:sp>
      <p:sp>
        <p:nvSpPr>
          <p:cNvPr id="477" name="Shape 4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78" name="Shape 47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512262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63</a:t>
            </a:fld>
            <a:endParaRPr lang="en-US" sz="1800" b="0" i="0" u="none">
              <a:solidFill>
                <a:srgbClr val="000000"/>
              </a:solidFill>
              <a:latin typeface="Arial"/>
              <a:ea typeface="Arial"/>
              <a:cs typeface="Arial"/>
              <a:sym typeface="Arial"/>
            </a:endParaRPr>
          </a:p>
        </p:txBody>
      </p:sp>
      <p:sp>
        <p:nvSpPr>
          <p:cNvPr id="484" name="Shape 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85" name="Shape 48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361037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64</a:t>
            </a:fld>
            <a:endParaRPr lang="en-US" sz="1800" b="0" i="0" u="none">
              <a:solidFill>
                <a:srgbClr val="000000"/>
              </a:solidFill>
              <a:latin typeface="Arial"/>
              <a:ea typeface="Arial"/>
              <a:cs typeface="Arial"/>
              <a:sym typeface="Arial"/>
            </a:endParaRPr>
          </a:p>
        </p:txBody>
      </p:sp>
      <p:sp>
        <p:nvSpPr>
          <p:cNvPr id="492" name="Shape 4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93" name="Shape 49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1767434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65</a:t>
            </a:fld>
            <a:endParaRPr lang="en-US" sz="1800" b="0" i="0" u="none">
              <a:solidFill>
                <a:srgbClr val="000000"/>
              </a:solidFill>
              <a:latin typeface="Arial"/>
              <a:ea typeface="Arial"/>
              <a:cs typeface="Arial"/>
              <a:sym typeface="Arial"/>
            </a:endParaRPr>
          </a:p>
        </p:txBody>
      </p:sp>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01" name="Shape 50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4024404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66</a:t>
            </a:fld>
            <a:endParaRPr lang="en-US" sz="1800" b="0" i="0" u="none">
              <a:solidFill>
                <a:srgbClr val="000000"/>
              </a:solidFill>
              <a:latin typeface="Arial"/>
              <a:ea typeface="Arial"/>
              <a:cs typeface="Arial"/>
              <a:sym typeface="Arial"/>
            </a:endParaRPr>
          </a:p>
        </p:txBody>
      </p:sp>
      <p:sp>
        <p:nvSpPr>
          <p:cNvPr id="508" name="Shape 5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09" name="Shape 50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8853268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67</a:t>
            </a:fld>
            <a:endParaRPr lang="en-US" sz="1800" b="0" i="0" u="none">
              <a:solidFill>
                <a:srgbClr val="000000"/>
              </a:solidFill>
              <a:latin typeface="Arial"/>
              <a:ea typeface="Arial"/>
              <a:cs typeface="Arial"/>
              <a:sym typeface="Arial"/>
            </a:endParaRPr>
          </a:p>
        </p:txBody>
      </p:sp>
      <p:sp>
        <p:nvSpPr>
          <p:cNvPr id="515" name="Shape 5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16" name="Shape 51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9937010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22" name="Shape 5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9912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28" name="Shape 5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970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7</a:t>
            </a:fld>
            <a:endParaRPr lang="en-US" sz="1800" b="0" i="0" u="none">
              <a:solidFill>
                <a:srgbClr val="000000"/>
              </a:solidFill>
              <a:latin typeface="Arial"/>
              <a:ea typeface="Arial"/>
              <a:cs typeface="Arial"/>
              <a:sym typeface="Arial"/>
            </a:endParaRPr>
          </a:p>
        </p:txBody>
      </p:sp>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68" name="Shape 6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4732281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35" name="Shape 5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11599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41" name="Shape 5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64189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47" name="Shape 5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50176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7462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59" name="Shape 5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45577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65" name="Shape 5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6209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71" name="Shape 5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57358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77" name="Shape 5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03276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83" name="Shape 5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6728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89" name="Shape 5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36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3933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9</a:t>
            </a:fld>
            <a:endParaRPr lang="en-US" sz="1800" b="0" i="0" u="none">
              <a:solidFill>
                <a:srgbClr val="000000"/>
              </a:solidFill>
              <a:latin typeface="Arial"/>
              <a:ea typeface="Arial"/>
              <a:cs typeface="Arial"/>
              <a:sym typeface="Arial"/>
            </a:endParaRPr>
          </a:p>
        </p:txBody>
      </p:sp>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82" name="Shape 8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882597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ColTx">
  <p:cSld name="Title, text on left, text on right">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chemeClr val="dk1"/>
                </a:solidFill>
                <a:latin typeface="Arial"/>
                <a:ea typeface="Arial"/>
                <a:cs typeface="Arial"/>
                <a:sym typeface="Arial"/>
              </a:rPr>
              <a:t>‹#›</a:t>
            </a:fld>
            <a:endParaRPr lang="en-US" sz="1800" b="0" i="0" u="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cSld name="Object  only">
    <p:spTree>
      <p:nvGrpSpPr>
        <p:cNvPr id="1" name="Shape 19"/>
        <p:cNvGrpSpPr/>
        <p:nvPr/>
      </p:nvGrpSpPr>
      <p:grpSpPr>
        <a:xfrm>
          <a:off x="0" y="0"/>
          <a:ext cx="0" cy="0"/>
          <a:chOff x="0" y="0"/>
          <a:chExt cx="0" cy="0"/>
        </a:xfrm>
      </p:grpSpPr>
      <p:sp>
        <p:nvSpPr>
          <p:cNvPr id="20" name="Shape 20"/>
          <p:cNvSpPr txBox="1">
            <a:spLocks noGrp="1"/>
          </p:cNvSpPr>
          <p:nvPr>
            <p:ph type="dt" idx="10"/>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chemeClr val="dk1"/>
                </a:solidFill>
                <a:latin typeface="Arial"/>
                <a:ea typeface="Arial"/>
                <a:cs typeface="Arial"/>
                <a:sym typeface="Arial"/>
              </a:rPr>
              <a:t>‹#›</a:t>
            </a:fld>
            <a:endParaRPr lang="en-US" sz="1800" b="0" i="0" u="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pic>
        <p:nvPicPr>
          <p:cNvPr id="11" name="Shape 11"/>
          <p:cNvPicPr preferRelativeResize="0"/>
          <p:nvPr/>
        </p:nvPicPr>
        <p:blipFill rotWithShape="1">
          <a:blip r:embed="rId4">
            <a:alphaModFix/>
          </a:blip>
          <a:srcRect/>
          <a:stretch/>
        </p:blipFill>
        <p:spPr>
          <a:xfrm>
            <a:off x="0" y="0"/>
            <a:ext cx="9140825" cy="6854825"/>
          </a:xfrm>
          <a:prstGeom prst="rect">
            <a:avLst/>
          </a:prstGeom>
          <a:noFill/>
          <a:ln>
            <a:noFill/>
          </a:ln>
        </p:spPr>
      </p:pic>
      <p:sp>
        <p:nvSpPr>
          <p:cNvPr id="12" name="Shape 12"/>
          <p:cNvSpPr/>
          <p:nvPr/>
        </p:nvSpPr>
        <p:spPr>
          <a:xfrm>
            <a:off x="8839200" y="0"/>
            <a:ext cx="304799" cy="304799"/>
          </a:xfrm>
          <a:custGeom>
            <a:avLst/>
            <a:gdLst/>
            <a:ahLst/>
            <a:cxnLst/>
            <a:rect l="0" t="0" r="0" b="0"/>
            <a:pathLst>
              <a:path w="120000" h="120000" extrusionOk="0">
                <a:moveTo>
                  <a:pt x="0" y="0"/>
                </a:moveTo>
                <a:lnTo>
                  <a:pt x="120000" y="0"/>
                </a:lnTo>
                <a:lnTo>
                  <a:pt x="120000" y="120000"/>
                </a:lnTo>
                <a:lnTo>
                  <a:pt x="0" y="120000"/>
                </a:lnTo>
                <a:close/>
              </a:path>
            </a:pathLst>
          </a:custGeom>
          <a:solidFill>
            <a:schemeClr val="accent1">
              <a:alpha val="0"/>
            </a:scheme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 name="Shape 13"/>
          <p:cNvSpPr txBox="1"/>
          <p:nvPr/>
        </p:nvSpPr>
        <p:spPr>
          <a:xfrm>
            <a:off x="63500" y="101600"/>
            <a:ext cx="5651499" cy="36671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1A55A"/>
              </a:buClr>
              <a:buSzPct val="25000"/>
              <a:buFont typeface="Arial"/>
              <a:buNone/>
            </a:pPr>
            <a:r>
              <a:rPr lang="en-US" sz="1800" b="1" i="0" u="none">
                <a:solidFill>
                  <a:srgbClr val="E1A55A"/>
                </a:solidFill>
                <a:latin typeface="Arial"/>
                <a:ea typeface="Arial"/>
                <a:cs typeface="Arial"/>
                <a:sym typeface="Arial"/>
              </a:rPr>
              <a:t>18</a:t>
            </a:r>
            <a:r>
              <a:rPr lang="en-US" sz="1800" b="1" i="0" u="none">
                <a:solidFill>
                  <a:srgbClr val="FFE633"/>
                </a:solidFill>
                <a:latin typeface="Arial"/>
                <a:ea typeface="Arial"/>
                <a:cs typeface="Arial"/>
                <a:sym typeface="Arial"/>
              </a:rPr>
              <a:t> </a:t>
            </a:r>
            <a:r>
              <a:rPr lang="en-US" sz="1800" b="1" i="0" u="none">
                <a:solidFill>
                  <a:schemeClr val="hlink"/>
                </a:solidFill>
                <a:latin typeface="Arial"/>
                <a:ea typeface="Arial"/>
                <a:cs typeface="Arial"/>
                <a:sym typeface="Arial"/>
              </a:rPr>
              <a:t>Solids</a:t>
            </a:r>
          </a:p>
        </p:txBody>
      </p:sp>
      <p:sp>
        <p:nvSpPr>
          <p:cNvPr id="14" name="Shape 14"/>
          <p:cNvSpPr/>
          <p:nvPr/>
        </p:nvSpPr>
        <p:spPr>
          <a:xfrm>
            <a:off x="8128000" y="6413500"/>
            <a:ext cx="381000" cy="381000"/>
          </a:xfrm>
          <a:custGeom>
            <a:avLst/>
            <a:gdLst/>
            <a:ahLst/>
            <a:cxnLst/>
            <a:rect l="0" t="0" r="0" b="0"/>
            <a:pathLst>
              <a:path w="120000" h="120000" extrusionOk="0">
                <a:moveTo>
                  <a:pt x="0" y="0"/>
                </a:moveTo>
                <a:lnTo>
                  <a:pt x="120000" y="0"/>
                </a:lnTo>
                <a:lnTo>
                  <a:pt x="120000" y="120000"/>
                </a:lnTo>
                <a:lnTo>
                  <a:pt x="0" y="120000"/>
                </a:lnTo>
                <a:close/>
              </a:path>
            </a:pathLst>
          </a:custGeom>
          <a:solidFill>
            <a:schemeClr val="accent1">
              <a:alpha val="0"/>
            </a:scheme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pic>
        <p:nvPicPr>
          <p:cNvPr id="27" name="Shape 27"/>
          <p:cNvPicPr preferRelativeResize="0"/>
          <p:nvPr/>
        </p:nvPicPr>
        <p:blipFill rotWithShape="1">
          <a:blip r:embed="rId3">
            <a:alphaModFix/>
          </a:blip>
          <a:srcRect/>
          <a:stretch/>
        </p:blipFill>
        <p:spPr>
          <a:xfrm>
            <a:off x="3175" y="533400"/>
            <a:ext cx="9140825" cy="5765799"/>
          </a:xfrm>
          <a:prstGeom prst="rect">
            <a:avLst/>
          </a:prstGeom>
          <a:noFill/>
          <a:ln>
            <a:noFill/>
          </a:ln>
        </p:spPr>
      </p:pic>
      <p:sp>
        <p:nvSpPr>
          <p:cNvPr id="28" name="Shape 28"/>
          <p:cNvSpPr txBox="1">
            <a:spLocks noGrp="1"/>
          </p:cNvSpPr>
          <p:nvPr>
            <p:ph type="body" idx="1"/>
          </p:nvPr>
        </p:nvSpPr>
        <p:spPr>
          <a:xfrm>
            <a:off x="3886200" y="2665411"/>
            <a:ext cx="4953000" cy="137318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Arial"/>
              <a:buNone/>
            </a:pPr>
            <a:r>
              <a:rPr lang="en-US" sz="2800" b="0" i="0" u="none" strike="noStrike" cap="none">
                <a:solidFill>
                  <a:schemeClr val="hlink"/>
                </a:solidFill>
                <a:latin typeface="Arial"/>
                <a:ea typeface="Arial"/>
                <a:cs typeface="Arial"/>
                <a:sym typeface="Arial"/>
              </a:rPr>
              <a:t>Solids can be described in terms of crystal structure, density, and elasticity.</a:t>
            </a:r>
          </a:p>
        </p:txBody>
      </p:sp>
      <p:pic>
        <p:nvPicPr>
          <p:cNvPr id="29" name="Shape 29"/>
          <p:cNvPicPr preferRelativeResize="0"/>
          <p:nvPr/>
        </p:nvPicPr>
        <p:blipFill rotWithShape="1">
          <a:blip r:embed="rId4">
            <a:alphaModFix/>
          </a:blip>
          <a:srcRect/>
          <a:stretch/>
        </p:blipFill>
        <p:spPr>
          <a:xfrm>
            <a:off x="1752600" y="2654300"/>
            <a:ext cx="2130424" cy="1460500"/>
          </a:xfrm>
          <a:prstGeom prst="rect">
            <a:avLst/>
          </a:prstGeom>
          <a:noFill/>
          <a:ln>
            <a:noFill/>
          </a:ln>
        </p:spPr>
      </p:pic>
      <p:pic>
        <p:nvPicPr>
          <p:cNvPr id="30" name="Shape 30"/>
          <p:cNvPicPr preferRelativeResize="0"/>
          <p:nvPr/>
        </p:nvPicPr>
        <p:blipFill rotWithShape="1">
          <a:blip r:embed="rId5">
            <a:alphaModFix/>
          </a:blip>
          <a:srcRect/>
          <a:stretch/>
        </p:blipFill>
        <p:spPr>
          <a:xfrm>
            <a:off x="228600" y="2727325"/>
            <a:ext cx="1447800" cy="1393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Shape 92"/>
          <p:cNvSpPr txBox="1"/>
          <p:nvPr/>
        </p:nvSpPr>
        <p:spPr>
          <a:xfrm>
            <a:off x="227012" y="1196975"/>
            <a:ext cx="8078787" cy="28670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Metals such as iron, copper, and gold have relatively simple crystal structures.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Tin and cobalt are only slightly more complex.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You can see metal crystals if you look carefully at a metal surface that has been cleaned (etched) with acid.</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You can also see them on the surface of galvanized iron that has been exposed to the weather.</a:t>
            </a:r>
          </a:p>
        </p:txBody>
      </p:sp>
      <p:sp>
        <p:nvSpPr>
          <p:cNvPr id="93" name="Shape 93"/>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Crystal Structure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pic>
        <p:nvPicPr>
          <p:cNvPr id="98" name="Shape 98"/>
          <p:cNvPicPr preferRelativeResize="0"/>
          <p:nvPr/>
        </p:nvPicPr>
        <p:blipFill rotWithShape="1">
          <a:blip r:embed="rId3">
            <a:alphaModFix/>
          </a:blip>
          <a:srcRect/>
          <a:stretch/>
        </p:blipFill>
        <p:spPr>
          <a:xfrm>
            <a:off x="0" y="544512"/>
            <a:ext cx="9140825" cy="5765799"/>
          </a:xfrm>
          <a:prstGeom prst="rect">
            <a:avLst/>
          </a:prstGeom>
          <a:noFill/>
          <a:ln>
            <a:noFill/>
          </a:ln>
        </p:spPr>
      </p:pic>
      <p:sp>
        <p:nvSpPr>
          <p:cNvPr id="99" name="Shape 99"/>
          <p:cNvSpPr txBox="1"/>
          <p:nvPr/>
        </p:nvSpPr>
        <p:spPr>
          <a:xfrm>
            <a:off x="1676400" y="3200400"/>
            <a:ext cx="7162799" cy="457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What determines the shape of a crystal?</a:t>
            </a:r>
          </a:p>
        </p:txBody>
      </p:sp>
      <p:sp>
        <p:nvSpPr>
          <p:cNvPr id="100" name="Shape 100"/>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Crystal Structure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pic>
        <p:nvPicPr>
          <p:cNvPr id="105" name="Shape 105"/>
          <p:cNvPicPr preferRelativeResize="0"/>
          <p:nvPr/>
        </p:nvPicPr>
        <p:blipFill rotWithShape="1">
          <a:blip r:embed="rId3">
            <a:alphaModFix/>
          </a:blip>
          <a:srcRect/>
          <a:stretch/>
        </p:blipFill>
        <p:spPr>
          <a:xfrm>
            <a:off x="3175" y="533400"/>
            <a:ext cx="9140825" cy="5761036"/>
          </a:xfrm>
          <a:prstGeom prst="rect">
            <a:avLst/>
          </a:prstGeom>
          <a:noFill/>
          <a:ln>
            <a:noFill/>
          </a:ln>
        </p:spPr>
      </p:pic>
      <p:sp>
        <p:nvSpPr>
          <p:cNvPr id="106" name="Shape 106"/>
          <p:cNvSpPr txBox="1">
            <a:spLocks noGrp="1"/>
          </p:cNvSpPr>
          <p:nvPr>
            <p:ph type="body" idx="1"/>
          </p:nvPr>
        </p:nvSpPr>
        <p:spPr>
          <a:xfrm>
            <a:off x="990600" y="2622550"/>
            <a:ext cx="7467600" cy="1187449"/>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The density of a material depends upon the masses of the individual atoms that make it up, and the spacing between those atoms. </a:t>
            </a:r>
          </a:p>
        </p:txBody>
      </p:sp>
      <p:sp>
        <p:nvSpPr>
          <p:cNvPr id="107" name="Shape 107"/>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Density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Shape 112"/>
          <p:cNvSpPr txBox="1"/>
          <p:nvPr/>
        </p:nvSpPr>
        <p:spPr>
          <a:xfrm>
            <a:off x="227012" y="1196975"/>
            <a:ext cx="8078787" cy="19907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One of the properties of solids, as well as liquids and even gases, is the measure of how tightly the material is packed together.</a:t>
            </a:r>
          </a:p>
          <a:p>
            <a:pPr marL="0" marR="0" lvl="0" indent="0" algn="l" rtl="0">
              <a:lnSpc>
                <a:spcPct val="100000"/>
              </a:lnSpc>
              <a:spcBef>
                <a:spcPts val="48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Density </a:t>
            </a:r>
            <a:r>
              <a:rPr lang="en-US" sz="2400" b="0" i="0" u="none">
                <a:solidFill>
                  <a:srgbClr val="000000"/>
                </a:solidFill>
                <a:latin typeface="Arial"/>
                <a:ea typeface="Arial"/>
                <a:cs typeface="Arial"/>
                <a:sym typeface="Arial"/>
              </a:rPr>
              <a:t>is a measure of how much matter occupies a given space; it is the amount of mass per unit volume:</a:t>
            </a:r>
          </a:p>
        </p:txBody>
      </p:sp>
      <p:sp>
        <p:nvSpPr>
          <p:cNvPr id="113" name="Shape 113"/>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Density</a:t>
            </a:r>
          </a:p>
        </p:txBody>
      </p:sp>
      <p:pic>
        <p:nvPicPr>
          <p:cNvPr id="114" name="Shape 114"/>
          <p:cNvPicPr preferRelativeResize="0"/>
          <p:nvPr/>
        </p:nvPicPr>
        <p:blipFill rotWithShape="1">
          <a:blip r:embed="rId3">
            <a:alphaModFix/>
          </a:blip>
          <a:srcRect/>
          <a:stretch/>
        </p:blipFill>
        <p:spPr>
          <a:xfrm>
            <a:off x="2286000" y="3862387"/>
            <a:ext cx="4570411" cy="14716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Shape 119"/>
          <p:cNvSpPr txBox="1"/>
          <p:nvPr/>
        </p:nvSpPr>
        <p:spPr>
          <a:xfrm>
            <a:off x="227012" y="1196975"/>
            <a:ext cx="8078787" cy="8223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When the loaf of bread is squeezed, its volume decreases and its density increases.</a:t>
            </a:r>
          </a:p>
        </p:txBody>
      </p:sp>
      <p:sp>
        <p:nvSpPr>
          <p:cNvPr id="120" name="Shape 120"/>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Density</a:t>
            </a:r>
          </a:p>
        </p:txBody>
      </p:sp>
      <p:pic>
        <p:nvPicPr>
          <p:cNvPr id="121" name="Shape 121"/>
          <p:cNvPicPr preferRelativeResize="0"/>
          <p:nvPr/>
        </p:nvPicPr>
        <p:blipFill rotWithShape="1">
          <a:blip r:embed="rId3">
            <a:alphaModFix/>
          </a:blip>
          <a:srcRect/>
          <a:stretch/>
        </p:blipFill>
        <p:spPr>
          <a:xfrm>
            <a:off x="2286000" y="2363786"/>
            <a:ext cx="4570411" cy="36560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Shape 126"/>
          <p:cNvSpPr txBox="1"/>
          <p:nvPr/>
        </p:nvSpPr>
        <p:spPr>
          <a:xfrm>
            <a:off x="227012" y="1196975"/>
            <a:ext cx="8078787" cy="35972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Density is a property of a material; it doesn’t matter how much you have.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A pure iron nail has the same density as a pure iron frying pan.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pan may have 100 times as many iron atoms and 100 times as much mass, so it will take up 100 times as much space.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mass per unit volume for the iron nail and the iron frying pan is the same.</a:t>
            </a:r>
          </a:p>
        </p:txBody>
      </p:sp>
      <p:sp>
        <p:nvSpPr>
          <p:cNvPr id="127" name="Shape 127"/>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Density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Shape 133"/>
          <p:cNvSpPr txBox="1"/>
          <p:nvPr/>
        </p:nvSpPr>
        <p:spPr>
          <a:xfrm>
            <a:off x="227012" y="1196975"/>
            <a:ext cx="8078787" cy="2794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Iridium is the densest substance on Earth.</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Individual iridium atoms are less massive than atoms of gold, mercury, lead, or uranium, but the close spacing of iridium atoms in an iridium crystal gives it the greatest density.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cubic centimeter of iridium contains more atoms than a cubic centimeter of gold or uranium.</a:t>
            </a:r>
          </a:p>
        </p:txBody>
      </p:sp>
      <p:sp>
        <p:nvSpPr>
          <p:cNvPr id="134" name="Shape 134"/>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Density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Shape 140"/>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Density</a:t>
            </a:r>
          </a:p>
        </p:txBody>
      </p:sp>
      <p:pic>
        <p:nvPicPr>
          <p:cNvPr id="141" name="Shape 141"/>
          <p:cNvPicPr preferRelativeResize="0"/>
          <p:nvPr/>
        </p:nvPicPr>
        <p:blipFill rotWithShape="1">
          <a:blip r:embed="rId3">
            <a:alphaModFix/>
          </a:blip>
          <a:srcRect/>
          <a:stretch/>
        </p:blipFill>
        <p:spPr>
          <a:xfrm>
            <a:off x="2667000" y="1295400"/>
            <a:ext cx="3552825" cy="50291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Shape 147"/>
          <p:cNvSpPr txBox="1"/>
          <p:nvPr/>
        </p:nvSpPr>
        <p:spPr>
          <a:xfrm>
            <a:off x="227012" y="1196975"/>
            <a:ext cx="8078787" cy="323214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Density varies somewhat with temperature and pressure, so, except for water, densities are given at 0°C and atmospheric pressure.</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Water at 4°C has a density of 1.00 g/cm</a:t>
            </a:r>
            <a:r>
              <a:rPr lang="en-US" sz="2400" b="0" i="0" u="none" baseline="30000">
                <a:solidFill>
                  <a:srgbClr val="000000"/>
                </a:solidFill>
                <a:latin typeface="Arial"/>
                <a:ea typeface="Arial"/>
                <a:cs typeface="Arial"/>
                <a:sym typeface="Arial"/>
              </a:rPr>
              <a:t>3</a:t>
            </a:r>
            <a:r>
              <a:rPr lang="en-US" sz="2400" b="0" i="0" u="none">
                <a:solidFill>
                  <a:srgbClr val="000000"/>
                </a:solidFill>
                <a:latin typeface="Arial"/>
                <a:ea typeface="Arial"/>
                <a:cs typeface="Arial"/>
                <a:sym typeface="Arial"/>
              </a:rPr>
              <a:t>.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gram was originally defined as the mass of a cubic centimeter of water at a temperature of 4°C.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gold brick, with a density of 19.3 g/cm</a:t>
            </a:r>
            <a:r>
              <a:rPr lang="en-US" sz="2400" b="0" i="0" u="none" baseline="30000">
                <a:solidFill>
                  <a:srgbClr val="000000"/>
                </a:solidFill>
                <a:latin typeface="Arial"/>
                <a:ea typeface="Arial"/>
                <a:cs typeface="Arial"/>
                <a:sym typeface="Arial"/>
              </a:rPr>
              <a:t>3</a:t>
            </a:r>
            <a:r>
              <a:rPr lang="en-US" sz="2400" b="0" i="0" u="none">
                <a:solidFill>
                  <a:srgbClr val="000000"/>
                </a:solidFill>
                <a:latin typeface="Arial"/>
                <a:ea typeface="Arial"/>
                <a:cs typeface="Arial"/>
                <a:sym typeface="Arial"/>
              </a:rPr>
              <a:t>, is 19.3 times more massive than an equal volume of water.</a:t>
            </a:r>
          </a:p>
        </p:txBody>
      </p:sp>
      <p:sp>
        <p:nvSpPr>
          <p:cNvPr id="148" name="Shape 148"/>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Density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Shape 154"/>
          <p:cNvSpPr txBox="1"/>
          <p:nvPr/>
        </p:nvSpPr>
        <p:spPr>
          <a:xfrm>
            <a:off x="227012" y="1196975"/>
            <a:ext cx="8078787" cy="3378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quantity known as </a:t>
            </a:r>
            <a:r>
              <a:rPr lang="en-US" sz="2400" b="1" i="0" u="none">
                <a:solidFill>
                  <a:srgbClr val="000000"/>
                </a:solidFill>
                <a:latin typeface="Arial"/>
                <a:ea typeface="Arial"/>
                <a:cs typeface="Arial"/>
                <a:sym typeface="Arial"/>
              </a:rPr>
              <a:t>weight density </a:t>
            </a:r>
            <a:r>
              <a:rPr lang="en-US" sz="2400" b="0" i="0" u="none">
                <a:solidFill>
                  <a:srgbClr val="000000"/>
                </a:solidFill>
                <a:latin typeface="Arial"/>
                <a:ea typeface="Arial"/>
                <a:cs typeface="Arial"/>
                <a:sym typeface="Arial"/>
              </a:rPr>
              <a:t>can be expressed by the amount of </a:t>
            </a:r>
            <a:r>
              <a:rPr lang="en-US" sz="2400" b="0" i="1" u="none">
                <a:solidFill>
                  <a:srgbClr val="000000"/>
                </a:solidFill>
                <a:latin typeface="Arial"/>
                <a:ea typeface="Arial"/>
                <a:cs typeface="Arial"/>
                <a:sym typeface="Arial"/>
              </a:rPr>
              <a:t>weight </a:t>
            </a:r>
            <a:r>
              <a:rPr lang="en-US" sz="2400" b="0" i="0" u="none">
                <a:solidFill>
                  <a:srgbClr val="000000"/>
                </a:solidFill>
                <a:latin typeface="Arial"/>
                <a:ea typeface="Arial"/>
                <a:cs typeface="Arial"/>
                <a:sym typeface="Arial"/>
              </a:rPr>
              <a:t>a body has per unit volume:</a:t>
            </a:r>
          </a:p>
          <a:p>
            <a:pPr marL="0" marR="0" lvl="0" indent="0" algn="l" rtl="0">
              <a:lnSpc>
                <a:spcPct val="100000"/>
              </a:lnSpc>
              <a:spcBef>
                <a:spcPts val="480"/>
              </a:spcBef>
              <a:spcAft>
                <a:spcPts val="0"/>
              </a:spcAft>
              <a:buClr>
                <a:schemeClr val="dk1"/>
              </a:buClr>
              <a:buFont typeface="Arial"/>
              <a:buNone/>
            </a:pPr>
            <a:endParaRPr sz="2400" b="0" i="0" u="none">
              <a:solidFill>
                <a:srgbClr val="000000"/>
              </a:solidFill>
              <a:latin typeface="Arial"/>
              <a:ea typeface="Arial"/>
              <a:cs typeface="Arial"/>
              <a:sym typeface="Arial"/>
            </a:endParaRPr>
          </a:p>
          <a:p>
            <a:pPr marL="0" marR="0" lvl="0" indent="0" algn="l" rtl="0">
              <a:lnSpc>
                <a:spcPct val="100000"/>
              </a:lnSpc>
              <a:spcBef>
                <a:spcPts val="480"/>
              </a:spcBef>
              <a:spcAft>
                <a:spcPts val="0"/>
              </a:spcAft>
              <a:buClr>
                <a:schemeClr val="dk1"/>
              </a:buClr>
              <a:buFont typeface="Arial"/>
              <a:buNone/>
            </a:pPr>
            <a:endParaRPr sz="2400" b="0" i="0" u="none">
              <a:solidFill>
                <a:srgbClr val="000000"/>
              </a:solidFill>
              <a:latin typeface="Arial"/>
              <a:ea typeface="Arial"/>
              <a:cs typeface="Arial"/>
              <a:sym typeface="Arial"/>
            </a:endParaRPr>
          </a:p>
          <a:p>
            <a:pPr marL="0" marR="0" lvl="0" indent="0" algn="l" rtl="0">
              <a:lnSpc>
                <a:spcPct val="100000"/>
              </a:lnSpc>
              <a:spcBef>
                <a:spcPts val="480"/>
              </a:spcBef>
              <a:spcAft>
                <a:spcPts val="0"/>
              </a:spcAft>
              <a:buClr>
                <a:schemeClr val="dk1"/>
              </a:buClr>
              <a:buFont typeface="Arial"/>
              <a:buNone/>
            </a:pPr>
            <a:endParaRPr sz="2400" b="0" i="0" u="none">
              <a:solidFill>
                <a:srgbClr val="000000"/>
              </a:solidFill>
              <a:latin typeface="Arial"/>
              <a:ea typeface="Arial"/>
              <a:cs typeface="Arial"/>
              <a:sym typeface="Arial"/>
            </a:endParaRPr>
          </a:p>
          <a:p>
            <a:pPr marL="0" marR="0" lvl="0" indent="0" algn="l" rtl="0">
              <a:lnSpc>
                <a:spcPct val="100000"/>
              </a:lnSpc>
              <a:spcBef>
                <a:spcPts val="480"/>
              </a:spcBef>
              <a:spcAft>
                <a:spcPts val="0"/>
              </a:spcAft>
              <a:buClr>
                <a:schemeClr val="dk1"/>
              </a:buClr>
              <a:buFont typeface="Arial"/>
              <a:buNone/>
            </a:pPr>
            <a:endParaRPr sz="2400" b="0" i="0" u="none">
              <a:solidFill>
                <a:srgbClr val="000000"/>
              </a:solidFill>
              <a:latin typeface="Arial"/>
              <a:ea typeface="Arial"/>
              <a:cs typeface="Arial"/>
              <a:sym typeface="Arial"/>
            </a:endParaRP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Weight density is commonly used when discussing liquid pressure.</a:t>
            </a:r>
          </a:p>
        </p:txBody>
      </p:sp>
      <p:sp>
        <p:nvSpPr>
          <p:cNvPr id="155" name="Shape 155"/>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Density</a:t>
            </a:r>
          </a:p>
        </p:txBody>
      </p:sp>
      <p:pic>
        <p:nvPicPr>
          <p:cNvPr id="156" name="Shape 156"/>
          <p:cNvPicPr preferRelativeResize="0"/>
          <p:nvPr/>
        </p:nvPicPr>
        <p:blipFill rotWithShape="1">
          <a:blip r:embed="rId3">
            <a:alphaModFix/>
          </a:blip>
          <a:srcRect/>
          <a:stretch/>
        </p:blipFill>
        <p:spPr>
          <a:xfrm>
            <a:off x="2286000" y="2397125"/>
            <a:ext cx="4570411" cy="1031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227012" y="609600"/>
            <a:ext cx="3811587" cy="4692649"/>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rgbClr val="262626"/>
              </a:buClr>
              <a:buSzPct val="25000"/>
              <a:buFont typeface="Arial"/>
              <a:buNone/>
            </a:pPr>
            <a:r>
              <a:rPr lang="en-US" sz="2400" b="1" i="0" u="none" strike="noStrike" cap="none">
                <a:solidFill>
                  <a:srgbClr val="262626"/>
                </a:solidFill>
                <a:latin typeface="Arial"/>
                <a:ea typeface="Arial"/>
                <a:cs typeface="Arial"/>
                <a:sym typeface="Arial"/>
              </a:rPr>
              <a:t>Humans have been classifying and using solid materials for many thousands of years. Not until recent times has the discovery of atoms and their interactions made it possible to understand the structure of materials. We have progressed from being finders and assemblers of materials to actual makers of materials.</a:t>
            </a:r>
          </a:p>
        </p:txBody>
      </p:sp>
      <p:pic>
        <p:nvPicPr>
          <p:cNvPr id="36" name="Shape 36"/>
          <p:cNvPicPr preferRelativeResize="0"/>
          <p:nvPr/>
        </p:nvPicPr>
        <p:blipFill rotWithShape="1">
          <a:blip r:embed="rId3">
            <a:alphaModFix/>
          </a:blip>
          <a:srcRect/>
          <a:stretch/>
        </p:blipFill>
        <p:spPr>
          <a:xfrm>
            <a:off x="4267200" y="2136775"/>
            <a:ext cx="4494212" cy="258603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Shape 162"/>
          <p:cNvSpPr txBox="1"/>
          <p:nvPr/>
        </p:nvSpPr>
        <p:spPr>
          <a:xfrm>
            <a:off x="227012" y="1196975"/>
            <a:ext cx="8078787" cy="323214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standard measure of density is </a:t>
            </a:r>
            <a:r>
              <a:rPr lang="en-US" sz="2400" b="1" i="0" u="none">
                <a:solidFill>
                  <a:srgbClr val="000000"/>
                </a:solidFill>
                <a:latin typeface="Arial"/>
                <a:ea typeface="Arial"/>
                <a:cs typeface="Arial"/>
                <a:sym typeface="Arial"/>
              </a:rPr>
              <a:t>specific gravity</a:t>
            </a:r>
            <a:r>
              <a:rPr lang="en-US" sz="2400" b="0" i="0" u="none">
                <a:solidFill>
                  <a:srgbClr val="000000"/>
                </a:solidFill>
                <a:latin typeface="Arial"/>
                <a:ea typeface="Arial"/>
                <a:cs typeface="Arial"/>
                <a:sym typeface="Arial"/>
              </a:rPr>
              <a:t>—the ratio of the mass of a substance to the mass of an equal volume of water.</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A substance that weighs five times as much as an equal volume of water has a specific gravity of 5.</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Specific gravity is a ratio of the density of a material to the density of water.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Specific gravity has no units. </a:t>
            </a:r>
          </a:p>
        </p:txBody>
      </p:sp>
      <p:sp>
        <p:nvSpPr>
          <p:cNvPr id="163" name="Shape 163"/>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Density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228600" y="1196975"/>
            <a:ext cx="8534399" cy="1687511"/>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Which has greater density—1 kg of water or 10 kg of water? 5 kg of lead or 10 kg of aluminum?</a:t>
            </a:r>
            <a:br>
              <a:rPr lang="en-US" sz="2400" b="0" i="0" u="none" strike="noStrike" cap="none">
                <a:solidFill>
                  <a:schemeClr val="dk1"/>
                </a:solidFill>
                <a:latin typeface="Arial"/>
                <a:ea typeface="Arial"/>
                <a:cs typeface="Arial"/>
                <a:sym typeface="Arial"/>
              </a:rPr>
            </a:br>
            <a:endParaRPr lang="en-US" sz="2400" b="0" i="0" u="none" strike="noStrike" cap="none">
              <a:solidFill>
                <a:schemeClr val="dk1"/>
              </a:solidFill>
              <a:latin typeface="Arial"/>
              <a:ea typeface="Arial"/>
              <a:cs typeface="Arial"/>
              <a:sym typeface="Arial"/>
            </a:endParaRPr>
          </a:p>
        </p:txBody>
      </p:sp>
      <p:sp>
        <p:nvSpPr>
          <p:cNvPr id="170" name="Shape 170"/>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Density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228600" y="1196975"/>
            <a:ext cx="8534399" cy="32940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Which has greater density—1 kg of water or 10 kg of water? 5 kg of lead or 10 kg of aluminum?</a:t>
            </a:r>
            <a:br>
              <a:rPr lang="en-US" sz="2400" b="0" i="0" u="none" strike="noStrike" cap="none">
                <a:solidFill>
                  <a:schemeClr val="dk1"/>
                </a:solidFill>
                <a:latin typeface="Arial"/>
                <a:ea typeface="Arial"/>
                <a:cs typeface="Arial"/>
                <a:sym typeface="Arial"/>
              </a:rPr>
            </a:br>
            <a:endParaRPr lang="en-US"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Answer: </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The density of </a:t>
            </a:r>
            <a:r>
              <a:rPr lang="en-US" sz="2400" b="0" i="1" u="none" strike="noStrike" cap="none">
                <a:solidFill>
                  <a:schemeClr val="dk1"/>
                </a:solidFill>
                <a:latin typeface="Arial"/>
                <a:ea typeface="Arial"/>
                <a:cs typeface="Arial"/>
                <a:sym typeface="Arial"/>
              </a:rPr>
              <a:t>any </a:t>
            </a:r>
            <a:r>
              <a:rPr lang="en-US" sz="2400" b="0" i="0" u="none" strike="noStrike" cap="none">
                <a:solidFill>
                  <a:schemeClr val="dk1"/>
                </a:solidFill>
                <a:latin typeface="Arial"/>
                <a:ea typeface="Arial"/>
                <a:cs typeface="Arial"/>
                <a:sym typeface="Arial"/>
              </a:rPr>
              <a:t>amount of water (at 4°C) is 1.00 g/cm</a:t>
            </a:r>
            <a:r>
              <a:rPr lang="en-US" sz="2400" b="0" i="0" u="none" strike="noStrike" cap="none" baseline="30000">
                <a:solidFill>
                  <a:schemeClr val="dk1"/>
                </a:solidFill>
                <a:latin typeface="Arial"/>
                <a:ea typeface="Arial"/>
                <a:cs typeface="Arial"/>
                <a:sym typeface="Arial"/>
              </a:rPr>
              <a:t>3</a:t>
            </a:r>
            <a:r>
              <a:rPr lang="en-US" sz="2400" b="0" i="0" u="none" strike="noStrike" cap="none">
                <a:solidFill>
                  <a:schemeClr val="dk1"/>
                </a:solidFill>
                <a:latin typeface="Arial"/>
                <a:ea typeface="Arial"/>
                <a:cs typeface="Arial"/>
                <a:sym typeface="Arial"/>
              </a:rPr>
              <a:t>. Any amount of lead always has a greater density than any amount of aluminum. </a:t>
            </a:r>
          </a:p>
        </p:txBody>
      </p:sp>
      <p:sp>
        <p:nvSpPr>
          <p:cNvPr id="177" name="Shape 177"/>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Density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228600" y="1196975"/>
            <a:ext cx="8534399" cy="176053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The density of gold is 19.3 g/cm</a:t>
            </a:r>
            <a:r>
              <a:rPr lang="en-US" sz="2400" b="0" i="0" u="none" strike="noStrike" cap="none" baseline="30000">
                <a:solidFill>
                  <a:schemeClr val="dk1"/>
                </a:solidFill>
                <a:latin typeface="Arial"/>
                <a:ea typeface="Arial"/>
                <a:cs typeface="Arial"/>
                <a:sym typeface="Arial"/>
              </a:rPr>
              <a:t>3</a:t>
            </a:r>
            <a:r>
              <a:rPr lang="en-US" sz="2400" b="0" i="0" u="none" strike="noStrike" cap="none">
                <a:solidFill>
                  <a:schemeClr val="dk1"/>
                </a:solidFill>
                <a:latin typeface="Arial"/>
                <a:ea typeface="Arial"/>
                <a:cs typeface="Arial"/>
                <a:sym typeface="Arial"/>
              </a:rPr>
              <a:t>. What is its specific gravity?</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
            </a:r>
            <a:br>
              <a:rPr lang="en-US" sz="2400" b="0" i="0" u="none" strike="noStrike" cap="none">
                <a:solidFill>
                  <a:schemeClr val="dk1"/>
                </a:solidFill>
                <a:latin typeface="Arial"/>
                <a:ea typeface="Arial"/>
                <a:cs typeface="Arial"/>
                <a:sym typeface="Arial"/>
              </a:rPr>
            </a:br>
            <a:endParaRPr lang="en-US" sz="2400" b="0" i="0" u="none" strike="noStrike" cap="none">
              <a:solidFill>
                <a:schemeClr val="dk1"/>
              </a:solidFill>
              <a:latin typeface="Arial"/>
              <a:ea typeface="Arial"/>
              <a:cs typeface="Arial"/>
              <a:sym typeface="Arial"/>
            </a:endParaRPr>
          </a:p>
        </p:txBody>
      </p:sp>
      <p:sp>
        <p:nvSpPr>
          <p:cNvPr id="184" name="Shape 184"/>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Density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228600" y="1196975"/>
            <a:ext cx="8534399" cy="176053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The density of gold is 19.3 g/cm</a:t>
            </a:r>
            <a:r>
              <a:rPr lang="en-US" sz="2400" b="0" i="0" u="none" strike="noStrike" cap="none" baseline="30000">
                <a:solidFill>
                  <a:schemeClr val="dk1"/>
                </a:solidFill>
                <a:latin typeface="Arial"/>
                <a:ea typeface="Arial"/>
                <a:cs typeface="Arial"/>
                <a:sym typeface="Arial"/>
              </a:rPr>
              <a:t>3</a:t>
            </a:r>
            <a:r>
              <a:rPr lang="en-US" sz="2400" b="0" i="0" u="none" strike="noStrike" cap="none">
                <a:solidFill>
                  <a:schemeClr val="dk1"/>
                </a:solidFill>
                <a:latin typeface="Arial"/>
                <a:ea typeface="Arial"/>
                <a:cs typeface="Arial"/>
                <a:sym typeface="Arial"/>
              </a:rPr>
              <a:t>. What is its specific gravity?</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
            </a:r>
            <a:br>
              <a:rPr lang="en-US" sz="2400" b="0" i="0" u="none" strike="noStrike" cap="none">
                <a:solidFill>
                  <a:schemeClr val="dk1"/>
                </a:solidFill>
                <a:latin typeface="Arial"/>
                <a:ea typeface="Arial"/>
                <a:cs typeface="Arial"/>
                <a:sym typeface="Arial"/>
              </a:rPr>
            </a:br>
            <a:r>
              <a:rPr lang="en-US" sz="2400" b="0" i="1" u="none" strike="noStrike" cap="none">
                <a:solidFill>
                  <a:srgbClr val="00DA9A"/>
                </a:solidFill>
                <a:latin typeface="Arial"/>
                <a:ea typeface="Arial"/>
                <a:cs typeface="Arial"/>
                <a:sym typeface="Arial"/>
              </a:rPr>
              <a:t>Answer: </a:t>
            </a:r>
          </a:p>
        </p:txBody>
      </p:sp>
      <p:pic>
        <p:nvPicPr>
          <p:cNvPr id="191" name="Shape 191"/>
          <p:cNvPicPr preferRelativeResize="0"/>
          <p:nvPr/>
        </p:nvPicPr>
        <p:blipFill rotWithShape="1">
          <a:blip r:embed="rId3">
            <a:alphaModFix/>
          </a:blip>
          <a:srcRect/>
          <a:stretch/>
        </p:blipFill>
        <p:spPr>
          <a:xfrm>
            <a:off x="1828800" y="3429000"/>
            <a:ext cx="5484812" cy="938212"/>
          </a:xfrm>
          <a:prstGeom prst="rect">
            <a:avLst/>
          </a:prstGeom>
          <a:noFill/>
          <a:ln>
            <a:noFill/>
          </a:ln>
        </p:spPr>
      </p:pic>
      <p:sp>
        <p:nvSpPr>
          <p:cNvPr id="192" name="Shape 192"/>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Density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pic>
        <p:nvPicPr>
          <p:cNvPr id="198" name="Shape 198"/>
          <p:cNvPicPr preferRelativeResize="0"/>
          <p:nvPr/>
        </p:nvPicPr>
        <p:blipFill rotWithShape="1">
          <a:blip r:embed="rId3">
            <a:alphaModFix/>
          </a:blip>
          <a:srcRect/>
          <a:stretch/>
        </p:blipFill>
        <p:spPr>
          <a:xfrm>
            <a:off x="0" y="533400"/>
            <a:ext cx="9140825" cy="5765799"/>
          </a:xfrm>
          <a:prstGeom prst="rect">
            <a:avLst/>
          </a:prstGeom>
          <a:noFill/>
          <a:ln>
            <a:noFill/>
          </a:ln>
        </p:spPr>
      </p:pic>
      <p:sp>
        <p:nvSpPr>
          <p:cNvPr id="199" name="Shape 199"/>
          <p:cNvSpPr txBox="1"/>
          <p:nvPr/>
        </p:nvSpPr>
        <p:spPr>
          <a:xfrm>
            <a:off x="1676400" y="3200400"/>
            <a:ext cx="7162799" cy="457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What determines the density of a material?</a:t>
            </a:r>
          </a:p>
        </p:txBody>
      </p:sp>
      <p:sp>
        <p:nvSpPr>
          <p:cNvPr id="200" name="Shape 200"/>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Density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pic>
        <p:nvPicPr>
          <p:cNvPr id="206" name="Shape 206"/>
          <p:cNvPicPr preferRelativeResize="0"/>
          <p:nvPr/>
        </p:nvPicPr>
        <p:blipFill rotWithShape="1">
          <a:blip r:embed="rId3">
            <a:alphaModFix/>
          </a:blip>
          <a:srcRect/>
          <a:stretch/>
        </p:blipFill>
        <p:spPr>
          <a:xfrm>
            <a:off x="3175" y="533400"/>
            <a:ext cx="9140825" cy="5761036"/>
          </a:xfrm>
          <a:prstGeom prst="rect">
            <a:avLst/>
          </a:prstGeom>
          <a:noFill/>
          <a:ln>
            <a:noFill/>
          </a:ln>
        </p:spPr>
      </p:pic>
      <p:sp>
        <p:nvSpPr>
          <p:cNvPr id="207" name="Shape 207"/>
          <p:cNvSpPr txBox="1">
            <a:spLocks noGrp="1"/>
          </p:cNvSpPr>
          <p:nvPr>
            <p:ph type="body" idx="1"/>
          </p:nvPr>
        </p:nvSpPr>
        <p:spPr>
          <a:xfrm>
            <a:off x="990600" y="2438400"/>
            <a:ext cx="7467600" cy="1552575"/>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A body’s elasticity describes how much it changes shape when a deforming force acts on it, and how well it returns to its original shape when the deforming force is removed. </a:t>
            </a:r>
          </a:p>
        </p:txBody>
      </p:sp>
      <p:sp>
        <p:nvSpPr>
          <p:cNvPr id="208" name="Shape 208"/>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Elasticity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Shape 213"/>
          <p:cNvSpPr txBox="1"/>
          <p:nvPr/>
        </p:nvSpPr>
        <p:spPr>
          <a:xfrm>
            <a:off x="227012" y="1196975"/>
            <a:ext cx="8459786" cy="24288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Hang a weight on a spring and the spring stretches. Add additional weights and the spring stretches still more.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Remove the weights and the spring returns to its original length.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material that returns to its original shape after it has been stretched or compressed is said to be </a:t>
            </a:r>
            <a:r>
              <a:rPr lang="en-US" sz="2400" b="1" i="0" u="none">
                <a:solidFill>
                  <a:srgbClr val="000000"/>
                </a:solidFill>
                <a:latin typeface="Arial"/>
                <a:ea typeface="Arial"/>
                <a:cs typeface="Arial"/>
                <a:sym typeface="Arial"/>
              </a:rPr>
              <a:t>elastic.</a:t>
            </a:r>
          </a:p>
        </p:txBody>
      </p:sp>
      <p:sp>
        <p:nvSpPr>
          <p:cNvPr id="214" name="Shape 214"/>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Elasticity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Shape 220"/>
          <p:cNvSpPr txBox="1"/>
          <p:nvPr/>
        </p:nvSpPr>
        <p:spPr>
          <a:xfrm>
            <a:off x="227012" y="1196975"/>
            <a:ext cx="4268787" cy="38893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When a bat hits a baseball, it temporarily changes the ball’s shape.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When an archer shoots an arrow, he first bends the bow, which springs back to its original form when the arrow is released.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spring, the baseball, and the bow are elastic objects.</a:t>
            </a:r>
          </a:p>
        </p:txBody>
      </p:sp>
      <p:sp>
        <p:nvSpPr>
          <p:cNvPr id="221" name="Shape 221"/>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Elasticity</a:t>
            </a:r>
          </a:p>
        </p:txBody>
      </p:sp>
      <p:pic>
        <p:nvPicPr>
          <p:cNvPr id="222" name="Shape 222"/>
          <p:cNvPicPr preferRelativeResize="0"/>
          <p:nvPr/>
        </p:nvPicPr>
        <p:blipFill rotWithShape="1">
          <a:blip r:embed="rId3">
            <a:alphaModFix/>
          </a:blip>
          <a:srcRect/>
          <a:stretch/>
        </p:blipFill>
        <p:spPr>
          <a:xfrm>
            <a:off x="5486400" y="1447800"/>
            <a:ext cx="3427412" cy="457041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Shape 228"/>
          <p:cNvSpPr txBox="1"/>
          <p:nvPr/>
        </p:nvSpPr>
        <p:spPr>
          <a:xfrm>
            <a:off x="227012" y="1196975"/>
            <a:ext cx="8459786" cy="24288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Not all materials return to their original shape when a deforming force is applied and then removed.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Materials that do not resume their original shape after being distorted are said to be </a:t>
            </a:r>
            <a:r>
              <a:rPr lang="en-US" sz="2400" b="1" i="0" u="none">
                <a:solidFill>
                  <a:srgbClr val="000000"/>
                </a:solidFill>
                <a:latin typeface="Arial"/>
                <a:ea typeface="Arial"/>
                <a:cs typeface="Arial"/>
                <a:sym typeface="Arial"/>
              </a:rPr>
              <a:t>inelastic.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Clay, putty, and dough are inelastic materials. Lead is also inelastic, since it is easy to distort it permanently.</a:t>
            </a:r>
          </a:p>
        </p:txBody>
      </p:sp>
      <p:sp>
        <p:nvSpPr>
          <p:cNvPr id="229" name="Shape 229"/>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Elasticity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3">
            <a:alphaModFix/>
          </a:blip>
          <a:srcRect/>
          <a:stretch/>
        </p:blipFill>
        <p:spPr>
          <a:xfrm>
            <a:off x="3175" y="533400"/>
            <a:ext cx="9140825" cy="5761036"/>
          </a:xfrm>
          <a:prstGeom prst="rect">
            <a:avLst/>
          </a:prstGeom>
          <a:noFill/>
          <a:ln>
            <a:noFill/>
          </a:ln>
        </p:spPr>
      </p:pic>
      <p:sp>
        <p:nvSpPr>
          <p:cNvPr id="42" name="Shape 42"/>
          <p:cNvSpPr txBox="1">
            <a:spLocks noGrp="1"/>
          </p:cNvSpPr>
          <p:nvPr>
            <p:ph type="body" idx="1"/>
          </p:nvPr>
        </p:nvSpPr>
        <p:spPr>
          <a:xfrm>
            <a:off x="990600" y="2819400"/>
            <a:ext cx="7848599" cy="822324"/>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The shape of a crystal mirrors the geometric arrangement of atoms within the crystal. </a:t>
            </a:r>
          </a:p>
        </p:txBody>
      </p:sp>
      <p:sp>
        <p:nvSpPr>
          <p:cNvPr id="43" name="Shape 43"/>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Crystal Structure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Shape 235"/>
          <p:cNvSpPr txBox="1"/>
          <p:nvPr/>
        </p:nvSpPr>
        <p:spPr>
          <a:xfrm>
            <a:off x="227012" y="1196975"/>
            <a:ext cx="8688386" cy="20415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When you hang a weight on a spring, the weight applies a force to the spring and it stretches in direct proportion to the applied force.</a:t>
            </a:r>
          </a:p>
          <a:p>
            <a:pPr marL="0" marR="0" lvl="0" indent="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According to </a:t>
            </a:r>
            <a:r>
              <a:rPr lang="en-US" sz="2000" b="1" i="0" u="none">
                <a:solidFill>
                  <a:srgbClr val="000000"/>
                </a:solidFill>
                <a:latin typeface="Arial"/>
                <a:ea typeface="Arial"/>
                <a:cs typeface="Arial"/>
                <a:sym typeface="Arial"/>
              </a:rPr>
              <a:t>Hooke’s law, </a:t>
            </a:r>
            <a:r>
              <a:rPr lang="en-US" sz="2000" b="0" i="0" u="none">
                <a:solidFill>
                  <a:srgbClr val="000000"/>
                </a:solidFill>
                <a:latin typeface="Arial"/>
                <a:ea typeface="Arial"/>
                <a:cs typeface="Arial"/>
                <a:sym typeface="Arial"/>
              </a:rPr>
              <a:t>the amount of stretch (or compression), </a:t>
            </a:r>
            <a:r>
              <a:rPr lang="en-US" sz="2000" b="0" i="1" u="none">
                <a:solidFill>
                  <a:srgbClr val="000000"/>
                </a:solidFill>
                <a:latin typeface="Arial"/>
                <a:ea typeface="Arial"/>
                <a:cs typeface="Arial"/>
                <a:sym typeface="Arial"/>
              </a:rPr>
              <a:t>x</a:t>
            </a:r>
            <a:r>
              <a:rPr lang="en-US" sz="2000" b="0" i="0" u="none">
                <a:solidFill>
                  <a:srgbClr val="000000"/>
                </a:solidFill>
                <a:latin typeface="Arial"/>
                <a:ea typeface="Arial"/>
                <a:cs typeface="Arial"/>
                <a:sym typeface="Arial"/>
              </a:rPr>
              <a:t>, is directly proportional to the applied force </a:t>
            </a:r>
            <a:r>
              <a:rPr lang="en-US" sz="2000" b="0" i="1" u="none">
                <a:solidFill>
                  <a:srgbClr val="000000"/>
                </a:solidFill>
                <a:latin typeface="Arial"/>
                <a:ea typeface="Arial"/>
                <a:cs typeface="Arial"/>
                <a:sym typeface="Arial"/>
              </a:rPr>
              <a:t>F</a:t>
            </a:r>
            <a:r>
              <a:rPr lang="en-US" sz="2000" b="0" i="0" u="none">
                <a:solidFill>
                  <a:srgbClr val="000000"/>
                </a:solidFill>
                <a:latin typeface="Arial"/>
                <a:ea typeface="Arial"/>
                <a:cs typeface="Arial"/>
                <a:sym typeface="Arial"/>
              </a:rPr>
              <a:t>. </a:t>
            </a:r>
          </a:p>
          <a:p>
            <a:pPr marL="0" marR="0" lvl="0" indent="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Double the force and you double the stretch; triple the force and you get three times the stretch, and so on:  </a:t>
            </a:r>
            <a:r>
              <a:rPr lang="en-US" sz="2000" b="0" i="1" u="none">
                <a:solidFill>
                  <a:srgbClr val="000000"/>
                </a:solidFill>
                <a:latin typeface="Arial"/>
                <a:ea typeface="Arial"/>
                <a:cs typeface="Arial"/>
                <a:sym typeface="Arial"/>
              </a:rPr>
              <a:t>F</a:t>
            </a:r>
            <a:r>
              <a:rPr lang="en-US" sz="2000" b="0" i="0" u="none">
                <a:solidFill>
                  <a:srgbClr val="000000"/>
                </a:solidFill>
                <a:latin typeface="Arial"/>
                <a:ea typeface="Arial"/>
                <a:cs typeface="Arial"/>
                <a:sym typeface="Arial"/>
              </a:rPr>
              <a:t> ~ ∆</a:t>
            </a:r>
            <a:r>
              <a:rPr lang="en-US" sz="2000" b="0" i="1" u="none">
                <a:solidFill>
                  <a:srgbClr val="000000"/>
                </a:solidFill>
                <a:latin typeface="Arial"/>
                <a:ea typeface="Arial"/>
                <a:cs typeface="Arial"/>
                <a:sym typeface="Arial"/>
              </a:rPr>
              <a:t>x</a:t>
            </a:r>
          </a:p>
        </p:txBody>
      </p:sp>
      <p:sp>
        <p:nvSpPr>
          <p:cNvPr id="236" name="Shape 236"/>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Elasticity</a:t>
            </a:r>
          </a:p>
        </p:txBody>
      </p:sp>
      <p:pic>
        <p:nvPicPr>
          <p:cNvPr id="237" name="Shape 237"/>
          <p:cNvPicPr preferRelativeResize="0"/>
          <p:nvPr/>
        </p:nvPicPr>
        <p:blipFill rotWithShape="1">
          <a:blip r:embed="rId3">
            <a:alphaModFix/>
          </a:blip>
          <a:srcRect/>
          <a:stretch/>
        </p:blipFill>
        <p:spPr>
          <a:xfrm>
            <a:off x="2020886" y="3497262"/>
            <a:ext cx="5103812" cy="25987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Shape 243"/>
          <p:cNvSpPr txBox="1"/>
          <p:nvPr/>
        </p:nvSpPr>
        <p:spPr>
          <a:xfrm>
            <a:off x="227012" y="1196975"/>
            <a:ext cx="8459786" cy="24288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an elastic material is stretched or compressed more than a certain amount, it will not return to its original state.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distance at which permanent distortion occurs is called the </a:t>
            </a:r>
            <a:r>
              <a:rPr lang="en-US" sz="2400" b="1" i="0" u="none">
                <a:solidFill>
                  <a:srgbClr val="000000"/>
                </a:solidFill>
                <a:latin typeface="Arial"/>
                <a:ea typeface="Arial"/>
                <a:cs typeface="Arial"/>
                <a:sym typeface="Arial"/>
              </a:rPr>
              <a:t>elastic limit.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Hooke’s law holds only as long as the force does not stretch or compress the material beyond its elastic limit.</a:t>
            </a:r>
          </a:p>
        </p:txBody>
      </p:sp>
      <p:sp>
        <p:nvSpPr>
          <p:cNvPr id="244" name="Shape 244"/>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Elasticity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228600" y="1196975"/>
            <a:ext cx="8534399" cy="2782886"/>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 tree branch is found to obey Hooke’s law. When a 20-kg load is hung from the end of it, the branch sags 10 cm. If a 40-kg load is hung from the same place, how much will the branch sag? What would you find if a 60-kg load were hung from the same place? (Assume none of these loads makes the branch sag beyond its elastic limit.)</a:t>
            </a:r>
          </a:p>
        </p:txBody>
      </p:sp>
      <p:sp>
        <p:nvSpPr>
          <p:cNvPr id="251" name="Shape 251"/>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Elasticity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228600" y="1196975"/>
            <a:ext cx="8534399" cy="482758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 tree branch is found to obey Hooke’s law. When a 20-kg load is hung from the end of it, the branch sags 10 cm. If a 40-kg load is hung from the same place, how much will the branch sag? What would you find if a 60-kg load were hung from the same place? (Assume none of these loads makes the branch sag beyond its elastic limit.)</a:t>
            </a:r>
          </a:p>
          <a:p>
            <a:pPr marL="342900" marR="0" lvl="0" indent="-342900" algn="l" rtl="0">
              <a:lnSpc>
                <a:spcPct val="100000"/>
              </a:lnSpc>
              <a:spcBef>
                <a:spcPts val="48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Answer: </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 40-kg load has twice the weight of a 20-kg load. In accord with Hooke’s law, </a:t>
            </a:r>
            <a:r>
              <a:rPr lang="en-US" sz="2400" b="0" i="1" u="none" strike="noStrike" cap="none">
                <a:solidFill>
                  <a:schemeClr val="dk1"/>
                </a:solidFill>
                <a:latin typeface="Arial"/>
                <a:ea typeface="Arial"/>
                <a:cs typeface="Arial"/>
                <a:sym typeface="Arial"/>
              </a:rPr>
              <a:t>F</a:t>
            </a:r>
            <a:r>
              <a:rPr lang="en-US" sz="2400" b="0" i="0" u="none" strike="noStrike" cap="none">
                <a:solidFill>
                  <a:schemeClr val="dk1"/>
                </a:solidFill>
                <a:latin typeface="Arial"/>
                <a:ea typeface="Arial"/>
                <a:cs typeface="Arial"/>
                <a:sym typeface="Arial"/>
              </a:rPr>
              <a:t> ~∆</a:t>
            </a:r>
            <a:r>
              <a:rPr lang="en-US" sz="2400" b="0" i="1" u="none" strike="noStrike" cap="none">
                <a:solidFill>
                  <a:schemeClr val="dk1"/>
                </a:solidFill>
                <a:latin typeface="Arial"/>
                <a:ea typeface="Arial"/>
                <a:cs typeface="Arial"/>
                <a:sym typeface="Arial"/>
              </a:rPr>
              <a:t>x</a:t>
            </a:r>
            <a:r>
              <a:rPr lang="en-US" sz="2400" b="0" i="0" u="none" strike="noStrike" cap="none">
                <a:solidFill>
                  <a:schemeClr val="dk1"/>
                </a:solidFill>
                <a:latin typeface="Arial"/>
                <a:ea typeface="Arial"/>
                <a:cs typeface="Arial"/>
                <a:sym typeface="Arial"/>
              </a:rPr>
              <a:t>, the branch should sag 20 cm. The weight of the 60-kg load will make the branch sag 30 cm. </a:t>
            </a:r>
          </a:p>
        </p:txBody>
      </p:sp>
      <p:sp>
        <p:nvSpPr>
          <p:cNvPr id="258" name="Shape 258"/>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Elasticity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228600" y="1196975"/>
            <a:ext cx="8534399" cy="1322386"/>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If a force of 10 N stretches a certain spring 4 cm, how much stretch will occur for an applied force of 15 N?</a:t>
            </a:r>
          </a:p>
        </p:txBody>
      </p:sp>
      <p:sp>
        <p:nvSpPr>
          <p:cNvPr id="265" name="Shape 265"/>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Elasticity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228600" y="1196975"/>
            <a:ext cx="8534399" cy="409733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If a force of 10 N stretches a certain spring 4 cm, how much stretch will occur for an applied force of 15 N?</a:t>
            </a:r>
            <a:br>
              <a:rPr lang="en-US" sz="2400" b="0" i="0" u="none" strike="noStrike" cap="none">
                <a:solidFill>
                  <a:schemeClr val="dk1"/>
                </a:solidFill>
                <a:latin typeface="Arial"/>
                <a:ea typeface="Arial"/>
                <a:cs typeface="Arial"/>
                <a:sym typeface="Arial"/>
              </a:rPr>
            </a:br>
            <a:endParaRPr lang="en-US"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Answer: </a:t>
            </a:r>
          </a:p>
          <a:p>
            <a:pPr marL="342900" marR="0" lvl="0" indent="-342900" algn="l" rtl="0">
              <a:lnSpc>
                <a:spcPct val="100000"/>
              </a:lnSpc>
              <a:spcBef>
                <a:spcPts val="48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The spring will stretch 6 cm. By ratio and proportion:</a:t>
            </a:r>
            <a:br>
              <a:rPr lang="en-US" sz="2400" b="0" i="0" u="none" strike="noStrike" cap="none">
                <a:solidFill>
                  <a:srgbClr val="000000"/>
                </a:solidFill>
                <a:latin typeface="Arial"/>
                <a:ea typeface="Arial"/>
                <a:cs typeface="Arial"/>
                <a:sym typeface="Arial"/>
              </a:rPr>
            </a:br>
            <a:r>
              <a:rPr lang="en-US" sz="2400" b="0" i="0" u="none" strike="noStrike" cap="none">
                <a:solidFill>
                  <a:srgbClr val="000000"/>
                </a:solidFill>
                <a:latin typeface="Arial"/>
                <a:ea typeface="Arial"/>
                <a:cs typeface="Arial"/>
                <a:sym typeface="Arial"/>
              </a:rPr>
              <a:t/>
            </a:r>
            <a:br>
              <a:rPr lang="en-US" sz="2400" b="0" i="0" u="none" strike="noStrike" cap="none">
                <a:solidFill>
                  <a:srgbClr val="000000"/>
                </a:solidFill>
                <a:latin typeface="Arial"/>
                <a:ea typeface="Arial"/>
                <a:cs typeface="Arial"/>
                <a:sym typeface="Arial"/>
              </a:rPr>
            </a:br>
            <a:r>
              <a:rPr lang="en-US" sz="2400" b="0" i="0" u="none" strike="noStrike" cap="none">
                <a:solidFill>
                  <a:srgbClr val="000000"/>
                </a:solidFill>
                <a:latin typeface="Arial"/>
                <a:ea typeface="Arial"/>
                <a:cs typeface="Arial"/>
                <a:sym typeface="Arial"/>
              </a:rPr>
              <a:t/>
            </a:r>
            <a:br>
              <a:rPr lang="en-US" sz="2400" b="0" i="0" u="none" strike="noStrike" cap="none">
                <a:solidFill>
                  <a:srgbClr val="000000"/>
                </a:solidFill>
                <a:latin typeface="Arial"/>
                <a:ea typeface="Arial"/>
                <a:cs typeface="Arial"/>
                <a:sym typeface="Arial"/>
              </a:rPr>
            </a:br>
            <a:endParaRPr lang="en-US"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Then </a:t>
            </a:r>
            <a:r>
              <a:rPr lang="en-US" sz="2400" b="0" i="1" u="none" strike="noStrike" cap="none">
                <a:solidFill>
                  <a:srgbClr val="000000"/>
                </a:solidFill>
                <a:latin typeface="Arial"/>
                <a:ea typeface="Arial"/>
                <a:cs typeface="Arial"/>
                <a:sym typeface="Arial"/>
              </a:rPr>
              <a:t>x </a:t>
            </a:r>
            <a:r>
              <a:rPr lang="en-US" sz="2400" b="0" i="0" u="none" strike="noStrike" cap="none">
                <a:solidFill>
                  <a:srgbClr val="000000"/>
                </a:solidFill>
                <a:latin typeface="Arial"/>
                <a:ea typeface="Arial"/>
                <a:cs typeface="Arial"/>
                <a:sym typeface="Arial"/>
              </a:rPr>
              <a:t>= (15 N) × (4 cm)/(10 N) = 6 cm.</a:t>
            </a:r>
          </a:p>
        </p:txBody>
      </p:sp>
      <p:pic>
        <p:nvPicPr>
          <p:cNvPr id="272" name="Shape 272"/>
          <p:cNvPicPr preferRelativeResize="0"/>
          <p:nvPr/>
        </p:nvPicPr>
        <p:blipFill rotWithShape="1">
          <a:blip r:embed="rId3">
            <a:alphaModFix/>
          </a:blip>
          <a:srcRect/>
          <a:stretch/>
        </p:blipFill>
        <p:spPr>
          <a:xfrm>
            <a:off x="3505200" y="3886200"/>
            <a:ext cx="2132011" cy="800099"/>
          </a:xfrm>
          <a:prstGeom prst="rect">
            <a:avLst/>
          </a:prstGeom>
          <a:noFill/>
          <a:ln>
            <a:noFill/>
          </a:ln>
        </p:spPr>
      </p:pic>
      <p:sp>
        <p:nvSpPr>
          <p:cNvPr id="273" name="Shape 273"/>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Elasticity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pic>
        <p:nvPicPr>
          <p:cNvPr id="279" name="Shape 279"/>
          <p:cNvPicPr preferRelativeResize="0"/>
          <p:nvPr/>
        </p:nvPicPr>
        <p:blipFill rotWithShape="1">
          <a:blip r:embed="rId3">
            <a:alphaModFix/>
          </a:blip>
          <a:srcRect/>
          <a:stretch/>
        </p:blipFill>
        <p:spPr>
          <a:xfrm>
            <a:off x="0" y="544512"/>
            <a:ext cx="9140825" cy="5765799"/>
          </a:xfrm>
          <a:prstGeom prst="rect">
            <a:avLst/>
          </a:prstGeom>
          <a:noFill/>
          <a:ln>
            <a:noFill/>
          </a:ln>
        </p:spPr>
      </p:pic>
      <p:sp>
        <p:nvSpPr>
          <p:cNvPr id="280" name="Shape 280"/>
          <p:cNvSpPr txBox="1"/>
          <p:nvPr/>
        </p:nvSpPr>
        <p:spPr>
          <a:xfrm>
            <a:off x="1676400" y="3022600"/>
            <a:ext cx="7162799" cy="8223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What characteristics are described by an object’s elasticity? </a:t>
            </a:r>
          </a:p>
        </p:txBody>
      </p:sp>
      <p:sp>
        <p:nvSpPr>
          <p:cNvPr id="281" name="Shape 281"/>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Elasticity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pic>
        <p:nvPicPr>
          <p:cNvPr id="287" name="Shape 287"/>
          <p:cNvPicPr preferRelativeResize="0"/>
          <p:nvPr/>
        </p:nvPicPr>
        <p:blipFill rotWithShape="1">
          <a:blip r:embed="rId3">
            <a:alphaModFix/>
          </a:blip>
          <a:srcRect/>
          <a:stretch/>
        </p:blipFill>
        <p:spPr>
          <a:xfrm>
            <a:off x="3175" y="533400"/>
            <a:ext cx="9140825" cy="5761036"/>
          </a:xfrm>
          <a:prstGeom prst="rect">
            <a:avLst/>
          </a:prstGeom>
          <a:noFill/>
          <a:ln>
            <a:noFill/>
          </a:ln>
        </p:spPr>
      </p:pic>
      <p:sp>
        <p:nvSpPr>
          <p:cNvPr id="288" name="Shape 288"/>
          <p:cNvSpPr txBox="1">
            <a:spLocks noGrp="1"/>
          </p:cNvSpPr>
          <p:nvPr>
            <p:ph type="body" idx="1"/>
          </p:nvPr>
        </p:nvSpPr>
        <p:spPr>
          <a:xfrm>
            <a:off x="990600" y="2438400"/>
            <a:ext cx="7467600" cy="1552575"/>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A horizontal beam supported at one or both ends is under stress from the load it supports, including its own weight. It undergoes a stress of both compression and tension (stretching). </a:t>
            </a:r>
          </a:p>
        </p:txBody>
      </p:sp>
      <p:sp>
        <p:nvSpPr>
          <p:cNvPr id="289" name="Shape 289"/>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Compression and Tension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Shape 295"/>
          <p:cNvSpPr txBox="1"/>
          <p:nvPr/>
        </p:nvSpPr>
        <p:spPr>
          <a:xfrm>
            <a:off x="227012" y="1196975"/>
            <a:ext cx="8459786" cy="28670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Steel is an excellent elastic material. It can be stretched and it can be compressed.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Because of its strength and elastic properties, steel is used to make not only springs but also construction girders.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Vertical steel girders undergo only slight compression.</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25-meter-long vertical girder is compressed about a millimeter when it carries a 10-ton load. </a:t>
            </a:r>
          </a:p>
        </p:txBody>
      </p:sp>
      <p:sp>
        <p:nvSpPr>
          <p:cNvPr id="296" name="Shape 296"/>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Compression and Tension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Shape 302"/>
          <p:cNvSpPr txBox="1"/>
          <p:nvPr/>
        </p:nvSpPr>
        <p:spPr>
          <a:xfrm>
            <a:off x="227012" y="1196975"/>
            <a:ext cx="8459786" cy="162559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Most deformation occurs when girders are used horizontally, where the tendency is to sag under heavy loads.</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girder sags because of its own weight and because of the load it carries at its end.</a:t>
            </a:r>
          </a:p>
        </p:txBody>
      </p:sp>
      <p:sp>
        <p:nvSpPr>
          <p:cNvPr id="303" name="Shape 303"/>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Compression and Tension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sp>
        <p:nvSpPr>
          <p:cNvPr id="48" name="Shape 48"/>
          <p:cNvSpPr txBox="1"/>
          <p:nvPr/>
        </p:nvSpPr>
        <p:spPr>
          <a:xfrm>
            <a:off x="227012" y="1196975"/>
            <a:ext cx="8078787" cy="2794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Minerals such as quartz, mica, or galena have many smooth, flat surfaces at angles to one another.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minerals are made of </a:t>
            </a:r>
            <a:r>
              <a:rPr lang="en-US" sz="2400" b="1" i="0" u="none">
                <a:solidFill>
                  <a:srgbClr val="000000"/>
                </a:solidFill>
                <a:latin typeface="Arial"/>
                <a:ea typeface="Arial"/>
                <a:cs typeface="Arial"/>
                <a:sym typeface="Arial"/>
              </a:rPr>
              <a:t>crystals, </a:t>
            </a:r>
            <a:r>
              <a:rPr lang="en-US" sz="2400" b="0" i="0" u="none">
                <a:solidFill>
                  <a:srgbClr val="000000"/>
                </a:solidFill>
                <a:latin typeface="Arial"/>
                <a:ea typeface="Arial"/>
                <a:cs typeface="Arial"/>
                <a:sym typeface="Arial"/>
              </a:rPr>
              <a:t>or regular geometric shapes whose components are arranged in an orderly, repeating pattern.</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mineral samples themselves may have very irregular shapes, as if they were small units stuck together.</a:t>
            </a:r>
          </a:p>
        </p:txBody>
      </p:sp>
      <p:sp>
        <p:nvSpPr>
          <p:cNvPr id="49" name="Shape 49"/>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Crystal Structure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
        <p:cNvGrpSpPr/>
        <p:nvPr/>
      </p:nvGrpSpPr>
      <p:grpSpPr>
        <a:xfrm>
          <a:off x="0" y="0"/>
          <a:ext cx="0" cy="0"/>
          <a:chOff x="0" y="0"/>
          <a:chExt cx="0" cy="0"/>
        </a:xfrm>
      </p:grpSpPr>
      <p:sp>
        <p:nvSpPr>
          <p:cNvPr id="309" name="Shape 309"/>
          <p:cNvSpPr txBox="1"/>
          <p:nvPr/>
        </p:nvSpPr>
        <p:spPr>
          <a:xfrm>
            <a:off x="227012" y="1196975"/>
            <a:ext cx="8459786" cy="15525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top part of the beam is stretched and the bottom part is compressed. The middle portion is neither stretched nor compressed. (Note that a beam in this position is known as a </a:t>
            </a:r>
            <a:r>
              <a:rPr lang="en-US" sz="2400" b="0" i="1" u="none">
                <a:solidFill>
                  <a:srgbClr val="000000"/>
                </a:solidFill>
                <a:latin typeface="Arial"/>
                <a:ea typeface="Arial"/>
                <a:cs typeface="Arial"/>
                <a:sym typeface="Arial"/>
              </a:rPr>
              <a:t>cantilever beam</a:t>
            </a:r>
            <a:r>
              <a:rPr lang="en-US" sz="2400" b="0" i="0" u="none">
                <a:solidFill>
                  <a:srgbClr val="000000"/>
                </a:solidFill>
                <a:latin typeface="Arial"/>
                <a:ea typeface="Arial"/>
                <a:cs typeface="Arial"/>
                <a:sym typeface="Arial"/>
              </a:rPr>
              <a:t>.)</a:t>
            </a:r>
          </a:p>
        </p:txBody>
      </p:sp>
      <p:sp>
        <p:nvSpPr>
          <p:cNvPr id="310" name="Shape 310"/>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Compression and Tension</a:t>
            </a:r>
          </a:p>
        </p:txBody>
      </p:sp>
      <p:pic>
        <p:nvPicPr>
          <p:cNvPr id="311" name="Shape 311"/>
          <p:cNvPicPr preferRelativeResize="0"/>
          <p:nvPr/>
        </p:nvPicPr>
        <p:blipFill rotWithShape="1">
          <a:blip r:embed="rId3">
            <a:alphaModFix/>
          </a:blip>
          <a:srcRect/>
          <a:stretch/>
        </p:blipFill>
        <p:spPr>
          <a:xfrm>
            <a:off x="914400" y="3344862"/>
            <a:ext cx="7313612" cy="244633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228600" y="1196975"/>
            <a:ext cx="7619999" cy="51911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Neutral Layer</a:t>
            </a:r>
          </a:p>
        </p:txBody>
      </p:sp>
      <p:sp>
        <p:nvSpPr>
          <p:cNvPr id="318" name="Shape 318"/>
          <p:cNvSpPr txBox="1"/>
          <p:nvPr/>
        </p:nvSpPr>
        <p:spPr>
          <a:xfrm>
            <a:off x="227012" y="1766886"/>
            <a:ext cx="8612186" cy="3159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top part of the horizontal beam is stretched. Atoms are tugged away from one another and the top part is slightly longer.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bottom part of the beam is compressed. Atoms there are pushed toward one another, so the bottom part is slightly shorter.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Between the top and bottom, there is a region that is neither stretched nor compressed. This is the </a:t>
            </a:r>
            <a:r>
              <a:rPr lang="en-US" sz="2400" b="0" i="1" u="none">
                <a:solidFill>
                  <a:srgbClr val="000000"/>
                </a:solidFill>
                <a:latin typeface="Arial"/>
                <a:ea typeface="Arial"/>
                <a:cs typeface="Arial"/>
                <a:sym typeface="Arial"/>
              </a:rPr>
              <a:t>neutral layer</a:t>
            </a:r>
            <a:r>
              <a:rPr lang="en-US" sz="2400" b="0" i="0" u="none">
                <a:solidFill>
                  <a:srgbClr val="000000"/>
                </a:solidFill>
                <a:latin typeface="Arial"/>
                <a:ea typeface="Arial"/>
                <a:cs typeface="Arial"/>
                <a:sym typeface="Arial"/>
              </a:rPr>
              <a:t>.</a:t>
            </a:r>
          </a:p>
        </p:txBody>
      </p:sp>
      <p:sp>
        <p:nvSpPr>
          <p:cNvPr id="319" name="Shape 319"/>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Compression and Tension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5" name="Shape 325"/>
          <p:cNvSpPr txBox="1"/>
          <p:nvPr/>
        </p:nvSpPr>
        <p:spPr>
          <a:xfrm>
            <a:off x="227012" y="1196975"/>
            <a:ext cx="7926386" cy="24288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Consider a beam that is supported at both ends, and carries a load in the middle.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top of the beam is in compression and the bottom is in tension.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Again, there is a neutral layer along the middle portion of the length of the beam.</a:t>
            </a:r>
          </a:p>
        </p:txBody>
      </p:sp>
      <p:sp>
        <p:nvSpPr>
          <p:cNvPr id="326" name="Shape 326"/>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Compression and Tension</a:t>
            </a:r>
          </a:p>
        </p:txBody>
      </p:sp>
      <p:pic>
        <p:nvPicPr>
          <p:cNvPr id="327" name="Shape 327"/>
          <p:cNvPicPr preferRelativeResize="0"/>
          <p:nvPr/>
        </p:nvPicPr>
        <p:blipFill rotWithShape="1">
          <a:blip r:embed="rId3">
            <a:alphaModFix/>
          </a:blip>
          <a:srcRect/>
          <a:stretch/>
        </p:blipFill>
        <p:spPr>
          <a:xfrm>
            <a:off x="914400" y="3733800"/>
            <a:ext cx="7313612" cy="238283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228600" y="1196975"/>
            <a:ext cx="7619999" cy="51911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I-Beams</a:t>
            </a:r>
          </a:p>
        </p:txBody>
      </p:sp>
      <p:sp>
        <p:nvSpPr>
          <p:cNvPr id="334" name="Shape 334"/>
          <p:cNvSpPr txBox="1"/>
          <p:nvPr/>
        </p:nvSpPr>
        <p:spPr>
          <a:xfrm>
            <a:off x="227012" y="1766886"/>
            <a:ext cx="8612186" cy="20637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cross section of many steel girders has the form of the capital letter I.</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Most of the material in these I-beams is concentrated in the top and bottom parts, called the </a:t>
            </a:r>
            <a:r>
              <a:rPr lang="en-US" sz="2400" b="0" i="1" u="none">
                <a:solidFill>
                  <a:srgbClr val="000000"/>
                </a:solidFill>
                <a:latin typeface="Arial"/>
                <a:ea typeface="Arial"/>
                <a:cs typeface="Arial"/>
                <a:sym typeface="Arial"/>
              </a:rPr>
              <a:t>flanges</a:t>
            </a:r>
            <a:r>
              <a:rPr lang="en-US" sz="2400" b="0" i="0" u="none">
                <a:solidFill>
                  <a:srgbClr val="000000"/>
                </a:solidFill>
                <a:latin typeface="Arial"/>
                <a:ea typeface="Arial"/>
                <a:cs typeface="Arial"/>
                <a:sym typeface="Arial"/>
              </a:rPr>
              <a:t>.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piece joining the bars, called the </a:t>
            </a:r>
            <a:r>
              <a:rPr lang="en-US" sz="2400" b="0" i="1" u="none">
                <a:solidFill>
                  <a:srgbClr val="000000"/>
                </a:solidFill>
                <a:latin typeface="Arial"/>
                <a:ea typeface="Arial"/>
                <a:cs typeface="Arial"/>
                <a:sym typeface="Arial"/>
              </a:rPr>
              <a:t>web</a:t>
            </a:r>
            <a:r>
              <a:rPr lang="en-US" sz="2400" b="0" i="0" u="none">
                <a:solidFill>
                  <a:srgbClr val="000000"/>
                </a:solidFill>
                <a:latin typeface="Arial"/>
                <a:ea typeface="Arial"/>
                <a:cs typeface="Arial"/>
                <a:sym typeface="Arial"/>
              </a:rPr>
              <a:t>, is thinner. </a:t>
            </a:r>
          </a:p>
        </p:txBody>
      </p:sp>
      <p:sp>
        <p:nvSpPr>
          <p:cNvPr id="335" name="Shape 335"/>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Compression and Tension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0"/>
        <p:cNvGrpSpPr/>
        <p:nvPr/>
      </p:nvGrpSpPr>
      <p:grpSpPr>
        <a:xfrm>
          <a:off x="0" y="0"/>
          <a:ext cx="0" cy="0"/>
          <a:chOff x="0" y="0"/>
          <a:chExt cx="0" cy="0"/>
        </a:xfrm>
      </p:grpSpPr>
      <p:sp>
        <p:nvSpPr>
          <p:cNvPr id="341" name="Shape 341"/>
          <p:cNvSpPr txBox="1"/>
          <p:nvPr/>
        </p:nvSpPr>
        <p:spPr>
          <a:xfrm>
            <a:off x="227012" y="1196975"/>
            <a:ext cx="3659186" cy="26479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An I-beam is like a solid bar with some of the steel scooped from its middle where it is needed least. The beam is therefore lighter for nearly the same strength. </a:t>
            </a:r>
          </a:p>
        </p:txBody>
      </p:sp>
      <p:sp>
        <p:nvSpPr>
          <p:cNvPr id="342" name="Shape 342"/>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Compression and Tension</a:t>
            </a:r>
          </a:p>
        </p:txBody>
      </p:sp>
      <p:pic>
        <p:nvPicPr>
          <p:cNvPr id="343" name="Shape 343"/>
          <p:cNvPicPr preferRelativeResize="0"/>
          <p:nvPr/>
        </p:nvPicPr>
        <p:blipFill rotWithShape="1">
          <a:blip r:embed="rId3">
            <a:alphaModFix/>
          </a:blip>
          <a:srcRect/>
          <a:stretch/>
        </p:blipFill>
        <p:spPr>
          <a:xfrm>
            <a:off x="4786312" y="1371600"/>
            <a:ext cx="4125911" cy="476249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sp>
        <p:nvSpPr>
          <p:cNvPr id="348" name="Shape 348"/>
          <p:cNvSpPr txBox="1"/>
          <p:nvPr/>
        </p:nvSpPr>
        <p:spPr>
          <a:xfrm>
            <a:off x="227012" y="1196975"/>
            <a:ext cx="8459786" cy="24288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stress is predominantly in the top and bottom flanges when the beam is used horizontally in construction.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One flange is stretched while the other is compressed. The web is a region of low stress that holds the top and bottom flanges apart.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Heavier loads are supported by farther-apart flanges.</a:t>
            </a:r>
          </a:p>
        </p:txBody>
      </p:sp>
      <p:sp>
        <p:nvSpPr>
          <p:cNvPr id="349" name="Shape 349"/>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Compression and Tension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228600" y="1196975"/>
            <a:ext cx="8534399" cy="3440111"/>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If you make a hole horizontally through the tree branch, what location weakens it the least—the top, the middle, or the bottom?</a:t>
            </a:r>
          </a:p>
          <a:p>
            <a:pPr marL="342900" marR="0" lvl="0" indent="-342900" algn="l" rtl="0">
              <a:lnSpc>
                <a:spcPct val="100000"/>
              </a:lnSpc>
              <a:spcBef>
                <a:spcPts val="48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Font typeface="Arial"/>
              <a:buNone/>
            </a:pPr>
            <a:endParaRPr sz="2400" b="0" i="0" u="none">
              <a:solidFill>
                <a:schemeClr val="dk1"/>
              </a:solidFill>
              <a:latin typeface="Arial"/>
              <a:ea typeface="Arial"/>
              <a:cs typeface="Arial"/>
              <a:sym typeface="Arial"/>
            </a:endParaRPr>
          </a:p>
        </p:txBody>
      </p:sp>
      <p:pic>
        <p:nvPicPr>
          <p:cNvPr id="356" name="Shape 356"/>
          <p:cNvPicPr preferRelativeResize="0"/>
          <p:nvPr/>
        </p:nvPicPr>
        <p:blipFill rotWithShape="1">
          <a:blip r:embed="rId3">
            <a:alphaModFix/>
          </a:blip>
          <a:srcRect/>
          <a:stretch/>
        </p:blipFill>
        <p:spPr>
          <a:xfrm>
            <a:off x="2286000" y="3000375"/>
            <a:ext cx="4570411" cy="1419225"/>
          </a:xfrm>
          <a:prstGeom prst="rect">
            <a:avLst/>
          </a:prstGeom>
          <a:noFill/>
          <a:ln>
            <a:noFill/>
          </a:ln>
        </p:spPr>
      </p:pic>
      <p:sp>
        <p:nvSpPr>
          <p:cNvPr id="357" name="Shape 357"/>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Compression and Tension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228600" y="1196975"/>
            <a:ext cx="8534399" cy="50466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If you make a hole horizontally through the tree branch, what location weakens it the least—the top, the middle, or the bottom?</a:t>
            </a:r>
          </a:p>
          <a:p>
            <a:pPr marL="342900" marR="0" lvl="0" indent="-342900" algn="l" rtl="0">
              <a:lnSpc>
                <a:spcPct val="100000"/>
              </a:lnSpc>
              <a:spcBef>
                <a:spcPts val="480"/>
              </a:spcBef>
              <a:spcAft>
                <a:spcPts val="0"/>
              </a:spcAft>
              <a:buClr>
                <a:schemeClr val="dk1"/>
              </a:buClr>
              <a:buFont typeface="Arial"/>
              <a:buNone/>
            </a:pPr>
            <a:endParaRPr sz="2400" b="0"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Font typeface="Arial"/>
              <a:buNone/>
            </a:pPr>
            <a:endParaRPr sz="2400" b="0"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Font typeface="Arial"/>
              <a:buNone/>
            </a:pPr>
            <a:endParaRPr sz="2400" b="0"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Font typeface="Arial"/>
              <a:buNone/>
            </a:pPr>
            <a:endParaRPr sz="2400" b="0"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rgbClr val="00DA9A"/>
              </a:buClr>
              <a:buSzPct val="25000"/>
              <a:buFont typeface="Arial"/>
              <a:buNone/>
            </a:pPr>
            <a:r>
              <a:rPr lang="en-US" sz="2400" b="0" i="1" u="none">
                <a:solidFill>
                  <a:srgbClr val="00DA9A"/>
                </a:solidFill>
                <a:latin typeface="Arial"/>
                <a:ea typeface="Arial"/>
                <a:cs typeface="Arial"/>
                <a:sym typeface="Arial"/>
              </a:rPr>
              <a:t>Answer: </a:t>
            </a:r>
          </a:p>
          <a:p>
            <a:pPr marL="342900" marR="0" lvl="0" indent="-342900" algn="l" rtl="0">
              <a:lnSpc>
                <a:spcPct val="100000"/>
              </a:lnSpc>
              <a:spcBef>
                <a:spcPts val="48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The middle. Fibers in the top part of the branch are stretched and fibers in the lower part are compressed. In the neutral layer, the hole will not affect the strength of the branch. </a:t>
            </a:r>
          </a:p>
        </p:txBody>
      </p:sp>
      <p:pic>
        <p:nvPicPr>
          <p:cNvPr id="364" name="Shape 364"/>
          <p:cNvPicPr preferRelativeResize="0"/>
          <p:nvPr/>
        </p:nvPicPr>
        <p:blipFill rotWithShape="1">
          <a:blip r:embed="rId3">
            <a:alphaModFix/>
          </a:blip>
          <a:srcRect/>
          <a:stretch/>
        </p:blipFill>
        <p:spPr>
          <a:xfrm>
            <a:off x="2286000" y="3000375"/>
            <a:ext cx="4570411" cy="1419225"/>
          </a:xfrm>
          <a:prstGeom prst="rect">
            <a:avLst/>
          </a:prstGeom>
          <a:noFill/>
          <a:ln>
            <a:noFill/>
          </a:ln>
        </p:spPr>
      </p:pic>
      <p:sp>
        <p:nvSpPr>
          <p:cNvPr id="365" name="Shape 365"/>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Compression and Tension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0"/>
        <p:cNvGrpSpPr/>
        <p:nvPr/>
      </p:nvGrpSpPr>
      <p:grpSpPr>
        <a:xfrm>
          <a:off x="0" y="0"/>
          <a:ext cx="0" cy="0"/>
          <a:chOff x="0" y="0"/>
          <a:chExt cx="0" cy="0"/>
        </a:xfrm>
      </p:grpSpPr>
      <p:pic>
        <p:nvPicPr>
          <p:cNvPr id="371" name="Shape 371"/>
          <p:cNvPicPr preferRelativeResize="0"/>
          <p:nvPr/>
        </p:nvPicPr>
        <p:blipFill rotWithShape="1">
          <a:blip r:embed="rId3">
            <a:alphaModFix/>
          </a:blip>
          <a:srcRect/>
          <a:stretch/>
        </p:blipFill>
        <p:spPr>
          <a:xfrm>
            <a:off x="0" y="544512"/>
            <a:ext cx="9140825" cy="5765799"/>
          </a:xfrm>
          <a:prstGeom prst="rect">
            <a:avLst/>
          </a:prstGeom>
          <a:noFill/>
          <a:ln>
            <a:noFill/>
          </a:ln>
        </p:spPr>
      </p:pic>
      <p:sp>
        <p:nvSpPr>
          <p:cNvPr id="372" name="Shape 372"/>
          <p:cNvSpPr txBox="1"/>
          <p:nvPr/>
        </p:nvSpPr>
        <p:spPr>
          <a:xfrm>
            <a:off x="1676400" y="3022600"/>
            <a:ext cx="6629400" cy="8223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How is a horizontal beam affected by the load it supports? </a:t>
            </a:r>
          </a:p>
        </p:txBody>
      </p:sp>
      <p:sp>
        <p:nvSpPr>
          <p:cNvPr id="373" name="Shape 373"/>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Compression and Tension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pic>
        <p:nvPicPr>
          <p:cNvPr id="379" name="Shape 379"/>
          <p:cNvPicPr preferRelativeResize="0"/>
          <p:nvPr/>
        </p:nvPicPr>
        <p:blipFill rotWithShape="1">
          <a:blip r:embed="rId3">
            <a:alphaModFix/>
          </a:blip>
          <a:srcRect/>
          <a:stretch/>
        </p:blipFill>
        <p:spPr>
          <a:xfrm>
            <a:off x="3175" y="533400"/>
            <a:ext cx="9140825" cy="5761036"/>
          </a:xfrm>
          <a:prstGeom prst="rect">
            <a:avLst/>
          </a:prstGeom>
          <a:noFill/>
          <a:ln>
            <a:noFill/>
          </a:ln>
        </p:spPr>
      </p:pic>
      <p:sp>
        <p:nvSpPr>
          <p:cNvPr id="380" name="Shape 380"/>
          <p:cNvSpPr txBox="1">
            <a:spLocks noGrp="1"/>
          </p:cNvSpPr>
          <p:nvPr>
            <p:ph type="body" idx="1"/>
          </p:nvPr>
        </p:nvSpPr>
        <p:spPr>
          <a:xfrm>
            <a:off x="990600" y="1924050"/>
            <a:ext cx="7467600" cy="264795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When linear dimensions are enlarged, the cross-sectional area (as well as the total surface area) grows as the square of the enlargement, whereas volume and weight grow as the cube of the enlargement. As the linear size of an object increases, the volume grows faster than the total surface area. </a:t>
            </a:r>
          </a:p>
        </p:txBody>
      </p:sp>
      <p:sp>
        <p:nvSpPr>
          <p:cNvPr id="381" name="Shape 381"/>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Shape 55"/>
          <p:cNvSpPr txBox="1"/>
          <p:nvPr/>
        </p:nvSpPr>
        <p:spPr>
          <a:xfrm>
            <a:off x="227012" y="1196975"/>
            <a:ext cx="7392987" cy="162559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Not all crystals are evident to the naked eye.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Their existence in many solids was not discovered until X-rays became a tool of research early in the twentieth century. </a:t>
            </a:r>
          </a:p>
        </p:txBody>
      </p:sp>
      <p:sp>
        <p:nvSpPr>
          <p:cNvPr id="56" name="Shape 56"/>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Crystal Structure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Shape 387"/>
          <p:cNvSpPr txBox="1"/>
          <p:nvPr/>
        </p:nvSpPr>
        <p:spPr>
          <a:xfrm>
            <a:off x="227012" y="1196975"/>
            <a:ext cx="8459786" cy="3159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An ant can carry the weight of several ants on its back, whereas a strong elephant could not even carry one elephant on its back.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an ant were scaled up to the size of an elephant, would it be several times stronger than an elephant?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Such an ant would not be able to lift its own weight off the ground. Its legs would be too thin for its weight and would likely break.</a:t>
            </a:r>
          </a:p>
        </p:txBody>
      </p:sp>
      <p:sp>
        <p:nvSpPr>
          <p:cNvPr id="388" name="Shape 388"/>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3"/>
        <p:cNvGrpSpPr/>
        <p:nvPr/>
      </p:nvGrpSpPr>
      <p:grpSpPr>
        <a:xfrm>
          <a:off x="0" y="0"/>
          <a:ext cx="0" cy="0"/>
          <a:chOff x="0" y="0"/>
          <a:chExt cx="0" cy="0"/>
        </a:xfrm>
      </p:grpSpPr>
      <p:sp>
        <p:nvSpPr>
          <p:cNvPr id="394" name="Shape 394"/>
          <p:cNvSpPr txBox="1"/>
          <p:nvPr/>
        </p:nvSpPr>
        <p:spPr>
          <a:xfrm>
            <a:off x="227012" y="1196975"/>
            <a:ext cx="8764587" cy="20637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proportions of things in nature are in accord with their size.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study of how size affects the relationship between weight, strength, and surface area is known as </a:t>
            </a:r>
            <a:r>
              <a:rPr lang="en-US" sz="2400" b="1" i="0" u="none">
                <a:solidFill>
                  <a:srgbClr val="000000"/>
                </a:solidFill>
                <a:latin typeface="Arial"/>
                <a:ea typeface="Arial"/>
                <a:cs typeface="Arial"/>
                <a:sym typeface="Arial"/>
              </a:rPr>
              <a:t>scaling.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As the size of a thing increases, it grows heavier much faster than it grows stronger. </a:t>
            </a:r>
          </a:p>
        </p:txBody>
      </p:sp>
      <p:sp>
        <p:nvSpPr>
          <p:cNvPr id="395" name="Shape 395"/>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pic>
        <p:nvPicPr>
          <p:cNvPr id="396" name="Shape 396"/>
          <p:cNvPicPr preferRelativeResize="0"/>
          <p:nvPr/>
        </p:nvPicPr>
        <p:blipFill rotWithShape="1">
          <a:blip r:embed="rId3">
            <a:alphaModFix/>
          </a:blip>
          <a:srcRect/>
          <a:stretch/>
        </p:blipFill>
        <p:spPr>
          <a:xfrm>
            <a:off x="6237287" y="3502025"/>
            <a:ext cx="2678112" cy="274637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228600" y="1196975"/>
            <a:ext cx="7619999" cy="51911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Arial"/>
              <a:buNone/>
            </a:pPr>
            <a:r>
              <a:rPr lang="en-US" sz="2800" b="1" i="0" u="none">
                <a:solidFill>
                  <a:schemeClr val="hlink"/>
                </a:solidFill>
                <a:latin typeface="Arial"/>
                <a:ea typeface="Arial"/>
                <a:cs typeface="Arial"/>
                <a:sym typeface="Arial"/>
              </a:rPr>
              <a:t>How Scaling Affects Strength</a:t>
            </a:r>
          </a:p>
        </p:txBody>
      </p:sp>
      <p:sp>
        <p:nvSpPr>
          <p:cNvPr id="403" name="Shape 403"/>
          <p:cNvSpPr txBox="1"/>
          <p:nvPr/>
        </p:nvSpPr>
        <p:spPr>
          <a:xfrm>
            <a:off x="227012" y="1766886"/>
            <a:ext cx="5487987" cy="38893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Weight depends on volume, and strength comes from the area of the cross section of limbs—tree limbs or animal limbs.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1-cm cube has a cross section of 1 cm</a:t>
            </a:r>
            <a:r>
              <a:rPr lang="en-US" sz="2400" b="0" i="0" u="none" baseline="30000">
                <a:solidFill>
                  <a:srgbClr val="000000"/>
                </a:solidFill>
                <a:latin typeface="Arial"/>
                <a:ea typeface="Arial"/>
                <a:cs typeface="Arial"/>
                <a:sym typeface="Arial"/>
              </a:rPr>
              <a:t>2</a:t>
            </a:r>
            <a:r>
              <a:rPr lang="en-US" sz="2400" b="0" i="0" u="none">
                <a:solidFill>
                  <a:srgbClr val="000000"/>
                </a:solidFill>
                <a:latin typeface="Arial"/>
                <a:ea typeface="Arial"/>
                <a:cs typeface="Arial"/>
                <a:sym typeface="Arial"/>
              </a:rPr>
              <a:t> and its volume is 1 cm</a:t>
            </a:r>
            <a:r>
              <a:rPr lang="en-US" sz="2400" b="0" i="0" u="none" baseline="30000">
                <a:solidFill>
                  <a:srgbClr val="000000"/>
                </a:solidFill>
                <a:latin typeface="Arial"/>
                <a:ea typeface="Arial"/>
                <a:cs typeface="Arial"/>
                <a:sym typeface="Arial"/>
              </a:rPr>
              <a:t>3</a:t>
            </a:r>
            <a:r>
              <a:rPr lang="en-US" sz="2400" b="0" i="0" u="none">
                <a:solidFill>
                  <a:srgbClr val="000000"/>
                </a:solidFill>
                <a:latin typeface="Arial"/>
                <a:ea typeface="Arial"/>
                <a:cs typeface="Arial"/>
                <a:sym typeface="Arial"/>
              </a:rPr>
              <a:t>.</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cube of the same material that has double the linear dimensions has a cross-sectional area of 4 cm</a:t>
            </a:r>
            <a:r>
              <a:rPr lang="en-US" sz="2400" b="0" i="0" u="none" baseline="30000">
                <a:solidFill>
                  <a:srgbClr val="000000"/>
                </a:solidFill>
                <a:latin typeface="Arial"/>
                <a:ea typeface="Arial"/>
                <a:cs typeface="Arial"/>
                <a:sym typeface="Arial"/>
              </a:rPr>
              <a:t>2</a:t>
            </a:r>
            <a:r>
              <a:rPr lang="en-US" sz="2400" b="0" i="0" u="none">
                <a:solidFill>
                  <a:srgbClr val="000000"/>
                </a:solidFill>
                <a:latin typeface="Arial"/>
                <a:ea typeface="Arial"/>
                <a:cs typeface="Arial"/>
                <a:sym typeface="Arial"/>
              </a:rPr>
              <a:t> and a volume of 8 cm</a:t>
            </a:r>
            <a:r>
              <a:rPr lang="en-US" sz="2400" b="0" i="0" u="none" baseline="30000">
                <a:solidFill>
                  <a:srgbClr val="000000"/>
                </a:solidFill>
                <a:latin typeface="Arial"/>
                <a:ea typeface="Arial"/>
                <a:cs typeface="Arial"/>
                <a:sym typeface="Arial"/>
              </a:rPr>
              <a:t>3</a:t>
            </a:r>
            <a:r>
              <a:rPr lang="en-US" sz="2400" b="0" i="0" u="none">
                <a:solidFill>
                  <a:srgbClr val="000000"/>
                </a:solidFill>
                <a:latin typeface="Arial"/>
                <a:ea typeface="Arial"/>
                <a:cs typeface="Arial"/>
                <a:sym typeface="Arial"/>
              </a:rPr>
              <a:t>.</a:t>
            </a:r>
          </a:p>
        </p:txBody>
      </p:sp>
      <p:sp>
        <p:nvSpPr>
          <p:cNvPr id="404" name="Shape 404"/>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pic>
        <p:nvPicPr>
          <p:cNvPr id="405" name="Shape 405"/>
          <p:cNvPicPr preferRelativeResize="0"/>
          <p:nvPr/>
        </p:nvPicPr>
        <p:blipFill rotWithShape="1">
          <a:blip r:embed="rId3">
            <a:alphaModFix/>
          </a:blip>
          <a:srcRect/>
          <a:stretch/>
        </p:blipFill>
        <p:spPr>
          <a:xfrm>
            <a:off x="6324600" y="2819400"/>
            <a:ext cx="2617787" cy="342423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0"/>
        <p:cNvGrpSpPr/>
        <p:nvPr/>
      </p:nvGrpSpPr>
      <p:grpSpPr>
        <a:xfrm>
          <a:off x="0" y="0"/>
          <a:ext cx="0" cy="0"/>
          <a:chOff x="0" y="0"/>
          <a:chExt cx="0" cy="0"/>
        </a:xfrm>
      </p:grpSpPr>
      <p:sp>
        <p:nvSpPr>
          <p:cNvPr id="411" name="Shape 411"/>
          <p:cNvSpPr txBox="1"/>
          <p:nvPr/>
        </p:nvSpPr>
        <p:spPr>
          <a:xfrm>
            <a:off x="227012" y="1196975"/>
            <a:ext cx="8459786" cy="118744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the linear dimensions of an object are multiplied by some number, the area will grow by the square of the number, and the volume (and mass) will grow by the cube of the number. </a:t>
            </a:r>
          </a:p>
        </p:txBody>
      </p:sp>
      <p:sp>
        <p:nvSpPr>
          <p:cNvPr id="412" name="Shape 412"/>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pic>
        <p:nvPicPr>
          <p:cNvPr id="413" name="Shape 413"/>
          <p:cNvPicPr preferRelativeResize="0"/>
          <p:nvPr/>
        </p:nvPicPr>
        <p:blipFill rotWithShape="1">
          <a:blip r:embed="rId3">
            <a:alphaModFix/>
          </a:blip>
          <a:srcRect/>
          <a:stretch/>
        </p:blipFill>
        <p:spPr>
          <a:xfrm>
            <a:off x="1411287" y="2590800"/>
            <a:ext cx="6323012" cy="353218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8"/>
        <p:cNvGrpSpPr/>
        <p:nvPr/>
      </p:nvGrpSpPr>
      <p:grpSpPr>
        <a:xfrm>
          <a:off x="0" y="0"/>
          <a:ext cx="0" cy="0"/>
          <a:chOff x="0" y="0"/>
          <a:chExt cx="0" cy="0"/>
        </a:xfrm>
      </p:grpSpPr>
      <p:sp>
        <p:nvSpPr>
          <p:cNvPr id="419" name="Shape 419"/>
          <p:cNvSpPr txBox="1"/>
          <p:nvPr/>
        </p:nvSpPr>
        <p:spPr>
          <a:xfrm>
            <a:off x="227012" y="1196975"/>
            <a:ext cx="8688386" cy="36703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Consider an athlete who can lift his weight with one arm.</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Scaled up to twice his size, every linear dimension would be enlarged by a factor of 2.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His twice-as-thick arms would have four times the cross-sectional area, so he would be four times as strong.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His volume would be eight times as great, so he would be eight times as heavy.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For comparable effort, he could lift only half his weight. </a:t>
            </a:r>
            <a:r>
              <a:rPr lang="en-US" sz="2400" b="0" i="1" u="none" strike="noStrike" cap="none">
                <a:solidFill>
                  <a:srgbClr val="000000"/>
                </a:solidFill>
                <a:latin typeface="Arial"/>
                <a:ea typeface="Arial"/>
                <a:cs typeface="Arial"/>
                <a:sym typeface="Arial"/>
              </a:rPr>
              <a:t>In relation to his weight</a:t>
            </a:r>
            <a:r>
              <a:rPr lang="en-US" sz="2400" b="0" i="0" u="none" strike="noStrike" cap="none">
                <a:solidFill>
                  <a:srgbClr val="000000"/>
                </a:solidFill>
                <a:latin typeface="Arial"/>
                <a:ea typeface="Arial"/>
                <a:cs typeface="Arial"/>
                <a:sym typeface="Arial"/>
              </a:rPr>
              <a:t>, he would be weaker than before.</a:t>
            </a:r>
          </a:p>
        </p:txBody>
      </p:sp>
      <p:sp>
        <p:nvSpPr>
          <p:cNvPr id="420" name="Shape 420"/>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Shape 426"/>
          <p:cNvSpPr txBox="1"/>
          <p:nvPr/>
        </p:nvSpPr>
        <p:spPr>
          <a:xfrm>
            <a:off x="227012" y="1196975"/>
            <a:ext cx="8688386" cy="19907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Weight grows as the cube of linear enlargement, while strength grows as the square of linear enlargement.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Compare the thick legs of large animals to those of small animals:  an elephant and a deer, or a tarantula and a daddy longlegs.</a:t>
            </a:r>
          </a:p>
        </p:txBody>
      </p:sp>
      <p:sp>
        <p:nvSpPr>
          <p:cNvPr id="427" name="Shape 427"/>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228600" y="1196975"/>
            <a:ext cx="8534399" cy="3221036"/>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Suppose a cube 1 cm long on each </a:t>
            </a:r>
            <a:br>
              <a:rPr lang="en-US" sz="2400" b="0" i="0" u="none">
                <a:solidFill>
                  <a:schemeClr val="dk1"/>
                </a:solidFill>
                <a:latin typeface="Arial"/>
                <a:ea typeface="Arial"/>
                <a:cs typeface="Arial"/>
                <a:sym typeface="Arial"/>
              </a:rPr>
            </a:br>
            <a:r>
              <a:rPr lang="en-US" sz="2400" b="0" i="0" u="none">
                <a:solidFill>
                  <a:schemeClr val="dk1"/>
                </a:solidFill>
                <a:latin typeface="Arial"/>
                <a:ea typeface="Arial"/>
                <a:cs typeface="Arial"/>
                <a:sym typeface="Arial"/>
              </a:rPr>
              <a:t>side were scaled up to a cube 10 cm </a:t>
            </a:r>
            <a:br>
              <a:rPr lang="en-US" sz="2400" b="0" i="0" u="none">
                <a:solidFill>
                  <a:schemeClr val="dk1"/>
                </a:solidFill>
                <a:latin typeface="Arial"/>
                <a:ea typeface="Arial"/>
                <a:cs typeface="Arial"/>
                <a:sym typeface="Arial"/>
              </a:rPr>
            </a:br>
            <a:r>
              <a:rPr lang="en-US" sz="2400" b="0" i="0" u="none">
                <a:solidFill>
                  <a:schemeClr val="dk1"/>
                </a:solidFill>
                <a:latin typeface="Arial"/>
                <a:ea typeface="Arial"/>
                <a:cs typeface="Arial"/>
                <a:sym typeface="Arial"/>
              </a:rPr>
              <a:t>long. What would be the volume of </a:t>
            </a:r>
            <a:br>
              <a:rPr lang="en-US" sz="2400" b="0" i="0" u="none">
                <a:solidFill>
                  <a:schemeClr val="dk1"/>
                </a:solidFill>
                <a:latin typeface="Arial"/>
                <a:ea typeface="Arial"/>
                <a:cs typeface="Arial"/>
                <a:sym typeface="Arial"/>
              </a:rPr>
            </a:br>
            <a:r>
              <a:rPr lang="en-US" sz="2400" b="0" i="0" u="none">
                <a:solidFill>
                  <a:schemeClr val="dk1"/>
                </a:solidFill>
                <a:latin typeface="Arial"/>
                <a:ea typeface="Arial"/>
                <a:cs typeface="Arial"/>
                <a:sym typeface="Arial"/>
              </a:rPr>
              <a:t>the scaled-up cube? What would be </a:t>
            </a:r>
            <a:br>
              <a:rPr lang="en-US" sz="2400" b="0" i="0" u="none">
                <a:solidFill>
                  <a:schemeClr val="dk1"/>
                </a:solidFill>
                <a:latin typeface="Arial"/>
                <a:ea typeface="Arial"/>
                <a:cs typeface="Arial"/>
                <a:sym typeface="Arial"/>
              </a:rPr>
            </a:br>
            <a:r>
              <a:rPr lang="en-US" sz="2400" b="0" i="0" u="none">
                <a:solidFill>
                  <a:schemeClr val="dk1"/>
                </a:solidFill>
                <a:latin typeface="Arial"/>
                <a:ea typeface="Arial"/>
                <a:cs typeface="Arial"/>
                <a:sym typeface="Arial"/>
              </a:rPr>
              <a:t>its cross-sectional surface area? </a:t>
            </a:r>
            <a:br>
              <a:rPr lang="en-US" sz="2400" b="0" i="0" u="none">
                <a:solidFill>
                  <a:schemeClr val="dk1"/>
                </a:solidFill>
                <a:latin typeface="Arial"/>
                <a:ea typeface="Arial"/>
                <a:cs typeface="Arial"/>
                <a:sym typeface="Arial"/>
              </a:rPr>
            </a:br>
            <a:r>
              <a:rPr lang="en-US" sz="2400" b="0" i="0" u="none">
                <a:solidFill>
                  <a:schemeClr val="dk1"/>
                </a:solidFill>
                <a:latin typeface="Arial"/>
                <a:ea typeface="Arial"/>
                <a:cs typeface="Arial"/>
                <a:sym typeface="Arial"/>
              </a:rPr>
              <a:t>Its total surface area? </a:t>
            </a:r>
          </a:p>
          <a:p>
            <a:pPr marL="342900" marR="0" lvl="0" indent="-342900" algn="l" rtl="0">
              <a:lnSpc>
                <a:spcPct val="100000"/>
              </a:lnSpc>
              <a:spcBef>
                <a:spcPts val="480"/>
              </a:spcBef>
              <a:spcAft>
                <a:spcPts val="0"/>
              </a:spcAft>
              <a:buClr>
                <a:schemeClr val="dk1"/>
              </a:buClr>
              <a:buFont typeface="Arial"/>
              <a:buNone/>
            </a:pPr>
            <a:endParaRPr sz="2400" b="0" i="0" u="none">
              <a:solidFill>
                <a:schemeClr val="dk1"/>
              </a:solidFill>
              <a:latin typeface="Arial"/>
              <a:ea typeface="Arial"/>
              <a:cs typeface="Arial"/>
              <a:sym typeface="Arial"/>
            </a:endParaRPr>
          </a:p>
        </p:txBody>
      </p:sp>
      <p:sp>
        <p:nvSpPr>
          <p:cNvPr id="434" name="Shape 434"/>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pic>
        <p:nvPicPr>
          <p:cNvPr id="435" name="Shape 435"/>
          <p:cNvPicPr preferRelativeResize="0"/>
          <p:nvPr/>
        </p:nvPicPr>
        <p:blipFill rotWithShape="1">
          <a:blip r:embed="rId3">
            <a:alphaModFix/>
          </a:blip>
          <a:srcRect/>
          <a:stretch/>
        </p:blipFill>
        <p:spPr>
          <a:xfrm>
            <a:off x="5867400" y="1676400"/>
            <a:ext cx="2338387" cy="23622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228600" y="1196975"/>
            <a:ext cx="8534399" cy="482758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Suppose a cube 1 cm long on each </a:t>
            </a:r>
            <a:br>
              <a:rPr lang="en-US" sz="2400" b="0" i="0" u="none">
                <a:solidFill>
                  <a:schemeClr val="dk1"/>
                </a:solidFill>
                <a:latin typeface="Arial"/>
                <a:ea typeface="Arial"/>
                <a:cs typeface="Arial"/>
                <a:sym typeface="Arial"/>
              </a:rPr>
            </a:br>
            <a:r>
              <a:rPr lang="en-US" sz="2400" b="0" i="0" u="none">
                <a:solidFill>
                  <a:schemeClr val="dk1"/>
                </a:solidFill>
                <a:latin typeface="Arial"/>
                <a:ea typeface="Arial"/>
                <a:cs typeface="Arial"/>
                <a:sym typeface="Arial"/>
              </a:rPr>
              <a:t>side were scaled up to a cube 10 cm </a:t>
            </a:r>
            <a:br>
              <a:rPr lang="en-US" sz="2400" b="0" i="0" u="none">
                <a:solidFill>
                  <a:schemeClr val="dk1"/>
                </a:solidFill>
                <a:latin typeface="Arial"/>
                <a:ea typeface="Arial"/>
                <a:cs typeface="Arial"/>
                <a:sym typeface="Arial"/>
              </a:rPr>
            </a:br>
            <a:r>
              <a:rPr lang="en-US" sz="2400" b="0" i="0" u="none">
                <a:solidFill>
                  <a:schemeClr val="dk1"/>
                </a:solidFill>
                <a:latin typeface="Arial"/>
                <a:ea typeface="Arial"/>
                <a:cs typeface="Arial"/>
                <a:sym typeface="Arial"/>
              </a:rPr>
              <a:t>long. What would be the volume of </a:t>
            </a:r>
            <a:br>
              <a:rPr lang="en-US" sz="2400" b="0" i="0" u="none">
                <a:solidFill>
                  <a:schemeClr val="dk1"/>
                </a:solidFill>
                <a:latin typeface="Arial"/>
                <a:ea typeface="Arial"/>
                <a:cs typeface="Arial"/>
                <a:sym typeface="Arial"/>
              </a:rPr>
            </a:br>
            <a:r>
              <a:rPr lang="en-US" sz="2400" b="0" i="0" u="none">
                <a:solidFill>
                  <a:schemeClr val="dk1"/>
                </a:solidFill>
                <a:latin typeface="Arial"/>
                <a:ea typeface="Arial"/>
                <a:cs typeface="Arial"/>
                <a:sym typeface="Arial"/>
              </a:rPr>
              <a:t>the scaled-up cube? What would be </a:t>
            </a:r>
            <a:br>
              <a:rPr lang="en-US" sz="2400" b="0" i="0" u="none">
                <a:solidFill>
                  <a:schemeClr val="dk1"/>
                </a:solidFill>
                <a:latin typeface="Arial"/>
                <a:ea typeface="Arial"/>
                <a:cs typeface="Arial"/>
                <a:sym typeface="Arial"/>
              </a:rPr>
            </a:br>
            <a:r>
              <a:rPr lang="en-US" sz="2400" b="0" i="0" u="none">
                <a:solidFill>
                  <a:schemeClr val="dk1"/>
                </a:solidFill>
                <a:latin typeface="Arial"/>
                <a:ea typeface="Arial"/>
                <a:cs typeface="Arial"/>
                <a:sym typeface="Arial"/>
              </a:rPr>
              <a:t>its cross-sectional surface area? </a:t>
            </a:r>
            <a:br>
              <a:rPr lang="en-US" sz="2400" b="0" i="0" u="none">
                <a:solidFill>
                  <a:schemeClr val="dk1"/>
                </a:solidFill>
                <a:latin typeface="Arial"/>
                <a:ea typeface="Arial"/>
                <a:cs typeface="Arial"/>
                <a:sym typeface="Arial"/>
              </a:rPr>
            </a:br>
            <a:r>
              <a:rPr lang="en-US" sz="2400" b="0" i="0" u="none">
                <a:solidFill>
                  <a:schemeClr val="dk1"/>
                </a:solidFill>
                <a:latin typeface="Arial"/>
                <a:ea typeface="Arial"/>
                <a:cs typeface="Arial"/>
                <a:sym typeface="Arial"/>
              </a:rPr>
              <a:t>Its total surface area? </a:t>
            </a:r>
          </a:p>
          <a:p>
            <a:pPr marL="342900" marR="0" lvl="0" indent="-342900" algn="l" rtl="0">
              <a:lnSpc>
                <a:spcPct val="100000"/>
              </a:lnSpc>
              <a:spcBef>
                <a:spcPts val="480"/>
              </a:spcBef>
              <a:spcAft>
                <a:spcPts val="0"/>
              </a:spcAft>
              <a:buClr>
                <a:schemeClr val="dk1"/>
              </a:buClr>
              <a:buFont typeface="Arial"/>
              <a:buNone/>
            </a:pPr>
            <a:endParaRPr sz="2400" b="0"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rgbClr val="00DA9A"/>
              </a:buClr>
              <a:buSzPct val="25000"/>
              <a:buFont typeface="Arial"/>
              <a:buNone/>
            </a:pPr>
            <a:r>
              <a:rPr lang="en-US" sz="2400" b="0" i="1" u="none">
                <a:solidFill>
                  <a:srgbClr val="00DA9A"/>
                </a:solidFill>
                <a:latin typeface="Arial"/>
                <a:ea typeface="Arial"/>
                <a:cs typeface="Arial"/>
                <a:sym typeface="Arial"/>
              </a:rPr>
              <a:t>Answer: </a:t>
            </a:r>
          </a:p>
          <a:p>
            <a:pPr marL="342900" marR="0" lvl="0" indent="-34290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Volume of the scaled-up cube is (10 cm)</a:t>
            </a:r>
            <a:r>
              <a:rPr lang="en-US" sz="2400" b="0" i="0" u="none" baseline="30000">
                <a:solidFill>
                  <a:srgbClr val="000000"/>
                </a:solidFill>
                <a:latin typeface="Arial"/>
                <a:ea typeface="Arial"/>
                <a:cs typeface="Arial"/>
                <a:sym typeface="Arial"/>
              </a:rPr>
              <a:t>3</a:t>
            </a:r>
            <a:r>
              <a:rPr lang="en-US" sz="2400" b="0" i="0" u="none">
                <a:solidFill>
                  <a:srgbClr val="000000"/>
                </a:solidFill>
                <a:latin typeface="Arial"/>
                <a:ea typeface="Arial"/>
                <a:cs typeface="Arial"/>
                <a:sym typeface="Arial"/>
              </a:rPr>
              <a:t>, or 1000 cm</a:t>
            </a:r>
            <a:r>
              <a:rPr lang="en-US" sz="2400" b="0" i="0" u="none" baseline="30000">
                <a:solidFill>
                  <a:srgbClr val="000000"/>
                </a:solidFill>
                <a:latin typeface="Arial"/>
                <a:ea typeface="Arial"/>
                <a:cs typeface="Arial"/>
                <a:sym typeface="Arial"/>
              </a:rPr>
              <a:t>3</a:t>
            </a:r>
            <a:r>
              <a:rPr lang="en-US" sz="2400" b="0" i="0" u="none">
                <a:solidFill>
                  <a:srgbClr val="000000"/>
                </a:solidFill>
                <a:latin typeface="Arial"/>
                <a:ea typeface="Arial"/>
                <a:cs typeface="Arial"/>
                <a:sym typeface="Arial"/>
              </a:rPr>
              <a:t>. Its cross-sectional surface area is (10 cm)</a:t>
            </a:r>
            <a:r>
              <a:rPr lang="en-US" sz="2400" b="0" i="0" u="none" baseline="30000">
                <a:solidFill>
                  <a:srgbClr val="000000"/>
                </a:solidFill>
                <a:latin typeface="Arial"/>
                <a:ea typeface="Arial"/>
                <a:cs typeface="Arial"/>
                <a:sym typeface="Arial"/>
              </a:rPr>
              <a:t>2</a:t>
            </a:r>
            <a:r>
              <a:rPr lang="en-US" sz="2400" b="0" i="0" u="none">
                <a:solidFill>
                  <a:srgbClr val="000000"/>
                </a:solidFill>
                <a:latin typeface="Arial"/>
                <a:ea typeface="Arial"/>
                <a:cs typeface="Arial"/>
                <a:sym typeface="Arial"/>
              </a:rPr>
              <a:t>, or 100 cm</a:t>
            </a:r>
            <a:r>
              <a:rPr lang="en-US" sz="2400" b="0" i="0" u="none" baseline="30000">
                <a:solidFill>
                  <a:srgbClr val="000000"/>
                </a:solidFill>
                <a:latin typeface="Arial"/>
                <a:ea typeface="Arial"/>
                <a:cs typeface="Arial"/>
                <a:sym typeface="Arial"/>
              </a:rPr>
              <a:t>2</a:t>
            </a:r>
            <a:r>
              <a:rPr lang="en-US" sz="2400" b="0" i="0" u="none">
                <a:solidFill>
                  <a:srgbClr val="000000"/>
                </a:solidFill>
                <a:latin typeface="Arial"/>
                <a:ea typeface="Arial"/>
                <a:cs typeface="Arial"/>
                <a:sym typeface="Arial"/>
              </a:rPr>
              <a:t>. Its total surface area = 6 × 100 cm</a:t>
            </a:r>
            <a:r>
              <a:rPr lang="en-US" sz="2400" b="0" i="0" u="none" baseline="30000">
                <a:solidFill>
                  <a:srgbClr val="000000"/>
                </a:solidFill>
                <a:latin typeface="Arial"/>
                <a:ea typeface="Arial"/>
                <a:cs typeface="Arial"/>
                <a:sym typeface="Arial"/>
              </a:rPr>
              <a:t>2</a:t>
            </a:r>
            <a:r>
              <a:rPr lang="en-US" sz="2400" b="0" i="0" u="none">
                <a:solidFill>
                  <a:srgbClr val="000000"/>
                </a:solidFill>
                <a:latin typeface="Arial"/>
                <a:ea typeface="Arial"/>
                <a:cs typeface="Arial"/>
                <a:sym typeface="Arial"/>
              </a:rPr>
              <a:t> = 600 cm</a:t>
            </a:r>
            <a:r>
              <a:rPr lang="en-US" sz="2400" b="0" i="0" u="none" baseline="30000">
                <a:solidFill>
                  <a:srgbClr val="000000"/>
                </a:solidFill>
                <a:latin typeface="Arial"/>
                <a:ea typeface="Arial"/>
                <a:cs typeface="Arial"/>
                <a:sym typeface="Arial"/>
              </a:rPr>
              <a:t>2</a:t>
            </a:r>
            <a:r>
              <a:rPr lang="en-US" sz="2400" b="0" i="0" u="none">
                <a:solidFill>
                  <a:srgbClr val="000000"/>
                </a:solidFill>
                <a:latin typeface="Arial"/>
                <a:ea typeface="Arial"/>
                <a:cs typeface="Arial"/>
                <a:sym typeface="Arial"/>
              </a:rPr>
              <a:t>.</a:t>
            </a:r>
            <a:r>
              <a:rPr lang="en-US" sz="2400" b="0" i="0" u="none">
                <a:solidFill>
                  <a:schemeClr val="dk1"/>
                </a:solidFill>
                <a:latin typeface="Arial"/>
                <a:ea typeface="Arial"/>
                <a:cs typeface="Arial"/>
                <a:sym typeface="Arial"/>
              </a:rPr>
              <a:t> </a:t>
            </a:r>
          </a:p>
        </p:txBody>
      </p:sp>
      <p:sp>
        <p:nvSpPr>
          <p:cNvPr id="442" name="Shape 442"/>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pic>
        <p:nvPicPr>
          <p:cNvPr id="443" name="Shape 443"/>
          <p:cNvPicPr preferRelativeResize="0"/>
          <p:nvPr/>
        </p:nvPicPr>
        <p:blipFill rotWithShape="1">
          <a:blip r:embed="rId3">
            <a:alphaModFix/>
          </a:blip>
          <a:srcRect/>
          <a:stretch/>
        </p:blipFill>
        <p:spPr>
          <a:xfrm>
            <a:off x="5867400" y="1676400"/>
            <a:ext cx="2338387" cy="23622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8"/>
        <p:cNvGrpSpPr/>
        <p:nvPr/>
      </p:nvGrpSpPr>
      <p:grpSpPr>
        <a:xfrm>
          <a:off x="0" y="0"/>
          <a:ext cx="0" cy="0"/>
          <a:chOff x="0" y="0"/>
          <a:chExt cx="0" cy="0"/>
        </a:xfrm>
      </p:grpSpPr>
      <p:pic>
        <p:nvPicPr>
          <p:cNvPr id="449" name="Shape 449"/>
          <p:cNvPicPr preferRelativeResize="0"/>
          <p:nvPr/>
        </p:nvPicPr>
        <p:blipFill rotWithShape="1">
          <a:blip r:embed="rId3">
            <a:alphaModFix/>
          </a:blip>
          <a:srcRect/>
          <a:stretch/>
        </p:blipFill>
        <p:spPr>
          <a:xfrm>
            <a:off x="0" y="544512"/>
            <a:ext cx="9140825" cy="5765799"/>
          </a:xfrm>
          <a:prstGeom prst="rect">
            <a:avLst/>
          </a:prstGeom>
          <a:noFill/>
          <a:ln>
            <a:noFill/>
          </a:ln>
        </p:spPr>
      </p:pic>
      <p:sp>
        <p:nvSpPr>
          <p:cNvPr id="450" name="Shape 450"/>
          <p:cNvSpPr txBox="1"/>
          <p:nvPr/>
        </p:nvSpPr>
        <p:spPr>
          <a:xfrm>
            <a:off x="1676400" y="3022600"/>
            <a:ext cx="7162799" cy="8223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If the linear dimensions of an object double, by how much will the cross-sectional area grow? </a:t>
            </a:r>
          </a:p>
        </p:txBody>
      </p:sp>
      <p:sp>
        <p:nvSpPr>
          <p:cNvPr id="451" name="Shape 451"/>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6"/>
        <p:cNvGrpSpPr/>
        <p:nvPr/>
      </p:nvGrpSpPr>
      <p:grpSpPr>
        <a:xfrm>
          <a:off x="0" y="0"/>
          <a:ext cx="0" cy="0"/>
          <a:chOff x="0" y="0"/>
          <a:chExt cx="0" cy="0"/>
        </a:xfrm>
      </p:grpSpPr>
      <p:sp>
        <p:nvSpPr>
          <p:cNvPr id="457" name="Shape 457"/>
          <p:cNvSpPr txBox="1">
            <a:spLocks noGrp="1"/>
          </p:cNvSpPr>
          <p:nvPr>
            <p:ph type="body" idx="1"/>
          </p:nvPr>
        </p:nvSpPr>
        <p:spPr>
          <a:xfrm>
            <a:off x="228600" y="1196975"/>
            <a:ext cx="8610599" cy="51911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Arial"/>
              <a:buNone/>
            </a:pPr>
            <a:r>
              <a:rPr lang="en-US" sz="2800" b="1" i="0" u="none">
                <a:solidFill>
                  <a:schemeClr val="hlink"/>
                </a:solidFill>
                <a:latin typeface="Arial"/>
                <a:ea typeface="Arial"/>
                <a:cs typeface="Arial"/>
                <a:sym typeface="Arial"/>
              </a:rPr>
              <a:t>How Scaling Affects Surface Area vs. Volume</a:t>
            </a:r>
          </a:p>
        </p:txBody>
      </p:sp>
      <p:sp>
        <p:nvSpPr>
          <p:cNvPr id="458" name="Shape 458"/>
          <p:cNvSpPr txBox="1"/>
          <p:nvPr/>
        </p:nvSpPr>
        <p:spPr>
          <a:xfrm>
            <a:off x="227012" y="1766886"/>
            <a:ext cx="8612186" cy="24288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How does surface area compare with volume?</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Volume grows as the cube of the enlargement, and both cross-sectional area and total surface area grow as the square of the enlargement.</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As an object grows, the ratio of surface area to volume </a:t>
            </a:r>
            <a:r>
              <a:rPr lang="en-US" sz="2400" b="0" i="1" u="none">
                <a:solidFill>
                  <a:srgbClr val="000000"/>
                </a:solidFill>
                <a:latin typeface="Arial"/>
                <a:ea typeface="Arial"/>
                <a:cs typeface="Arial"/>
                <a:sym typeface="Arial"/>
              </a:rPr>
              <a:t>decreases</a:t>
            </a:r>
            <a:r>
              <a:rPr lang="en-US" sz="2400" b="0" i="0" u="none">
                <a:solidFill>
                  <a:srgbClr val="000000"/>
                </a:solidFill>
                <a:latin typeface="Arial"/>
                <a:ea typeface="Arial"/>
                <a:cs typeface="Arial"/>
                <a:sym typeface="Arial"/>
              </a:rPr>
              <a:t>. </a:t>
            </a:r>
          </a:p>
        </p:txBody>
      </p:sp>
      <p:sp>
        <p:nvSpPr>
          <p:cNvPr id="459" name="Shape 459"/>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Shape 62"/>
          <p:cNvSpPr txBox="1"/>
          <p:nvPr/>
        </p:nvSpPr>
        <p:spPr>
          <a:xfrm>
            <a:off x="227012" y="1196975"/>
            <a:ext cx="5487987" cy="15525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When X-rays pass through a crystal of common table salt (sodium chloride), they produce a distinctive pattern on photographic film.</a:t>
            </a:r>
          </a:p>
        </p:txBody>
      </p:sp>
      <p:sp>
        <p:nvSpPr>
          <p:cNvPr id="63" name="Shape 63"/>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Crystal Structure</a:t>
            </a:r>
          </a:p>
        </p:txBody>
      </p:sp>
      <p:pic>
        <p:nvPicPr>
          <p:cNvPr id="64" name="Shape 64"/>
          <p:cNvPicPr preferRelativeResize="0"/>
          <p:nvPr/>
        </p:nvPicPr>
        <p:blipFill rotWithShape="1">
          <a:blip r:embed="rId3">
            <a:alphaModFix/>
          </a:blip>
          <a:srcRect/>
          <a:stretch/>
        </p:blipFill>
        <p:spPr>
          <a:xfrm>
            <a:off x="5943600" y="914400"/>
            <a:ext cx="2468561" cy="5091112"/>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4"/>
        <p:cNvGrpSpPr/>
        <p:nvPr/>
      </p:nvGrpSpPr>
      <p:grpSpPr>
        <a:xfrm>
          <a:off x="0" y="0"/>
          <a:ext cx="0" cy="0"/>
          <a:chOff x="0" y="0"/>
          <a:chExt cx="0" cy="0"/>
        </a:xfrm>
      </p:grpSpPr>
      <p:sp>
        <p:nvSpPr>
          <p:cNvPr id="465" name="Shape 465"/>
          <p:cNvSpPr txBox="1"/>
          <p:nvPr/>
        </p:nvSpPr>
        <p:spPr>
          <a:xfrm>
            <a:off x="227012" y="1196975"/>
            <a:ext cx="8688386" cy="8223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As an object grows proportionally in all directions, there is a greater increase in volume than in surface area. </a:t>
            </a:r>
          </a:p>
        </p:txBody>
      </p:sp>
      <p:sp>
        <p:nvSpPr>
          <p:cNvPr id="466" name="Shape 466"/>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pic>
        <p:nvPicPr>
          <p:cNvPr id="467" name="Shape 467"/>
          <p:cNvPicPr preferRelativeResize="0"/>
          <p:nvPr/>
        </p:nvPicPr>
        <p:blipFill rotWithShape="1">
          <a:blip r:embed="rId3">
            <a:alphaModFix/>
          </a:blip>
          <a:srcRect/>
          <a:stretch/>
        </p:blipFill>
        <p:spPr>
          <a:xfrm>
            <a:off x="1030287" y="2362200"/>
            <a:ext cx="7085012" cy="37274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2"/>
        <p:cNvGrpSpPr/>
        <p:nvPr/>
      </p:nvGrpSpPr>
      <p:grpSpPr>
        <a:xfrm>
          <a:off x="0" y="0"/>
          <a:ext cx="0" cy="0"/>
          <a:chOff x="0" y="0"/>
          <a:chExt cx="0" cy="0"/>
        </a:xfrm>
      </p:grpSpPr>
      <p:sp>
        <p:nvSpPr>
          <p:cNvPr id="473" name="Shape 473"/>
          <p:cNvSpPr txBox="1"/>
          <p:nvPr/>
        </p:nvSpPr>
        <p:spPr>
          <a:xfrm>
            <a:off x="227012" y="1196975"/>
            <a:ext cx="8688386" cy="16986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Smaller objects have more surface area per kilogram.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Cooling occurs at the surfaces of objects, so crushed ice will cool a drink faster than an ice cube of the same mass.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Crushed ice presents more surface area to the beverage.</a:t>
            </a:r>
          </a:p>
        </p:txBody>
      </p:sp>
      <p:sp>
        <p:nvSpPr>
          <p:cNvPr id="474" name="Shape 474"/>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9"/>
        <p:cNvGrpSpPr/>
        <p:nvPr/>
      </p:nvGrpSpPr>
      <p:grpSpPr>
        <a:xfrm>
          <a:off x="0" y="0"/>
          <a:ext cx="0" cy="0"/>
          <a:chOff x="0" y="0"/>
          <a:chExt cx="0" cy="0"/>
        </a:xfrm>
      </p:grpSpPr>
      <p:sp>
        <p:nvSpPr>
          <p:cNvPr id="480" name="Shape 480"/>
          <p:cNvSpPr txBox="1"/>
          <p:nvPr/>
        </p:nvSpPr>
        <p:spPr>
          <a:xfrm>
            <a:off x="227012" y="1196975"/>
            <a:ext cx="8688386" cy="24288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rusting of iron is also a surface phenomenon.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greater the amount of surface exposed to the air, the faster rusting takes place.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Small filings and “steel wool” are soon eaten away. The same mass of iron in a solid cube or sphere rusts very little in comparison.</a:t>
            </a:r>
          </a:p>
        </p:txBody>
      </p:sp>
      <p:sp>
        <p:nvSpPr>
          <p:cNvPr id="481" name="Shape 481"/>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6"/>
        <p:cNvGrpSpPr/>
        <p:nvPr/>
      </p:nvGrpSpPr>
      <p:grpSpPr>
        <a:xfrm>
          <a:off x="0" y="0"/>
          <a:ext cx="0" cy="0"/>
          <a:chOff x="0" y="0"/>
          <a:chExt cx="0" cy="0"/>
        </a:xfrm>
      </p:grpSpPr>
      <p:sp>
        <p:nvSpPr>
          <p:cNvPr id="487" name="Shape 487"/>
          <p:cNvSpPr txBox="1"/>
          <p:nvPr/>
        </p:nvSpPr>
        <p:spPr>
          <a:xfrm>
            <a:off x="227012" y="1196975"/>
            <a:ext cx="4573586" cy="35972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Chunks of coal burn, while coal dust explodes when ignited.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Thin French fries cook faster in oil than fat fries.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Flat hamburgers cook faster than meatballs of the same mass.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Large raindrops fall faster than small raindrops.</a:t>
            </a:r>
          </a:p>
        </p:txBody>
      </p:sp>
      <p:sp>
        <p:nvSpPr>
          <p:cNvPr id="488" name="Shape 488"/>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pic>
        <p:nvPicPr>
          <p:cNvPr id="489" name="Shape 489"/>
          <p:cNvPicPr preferRelativeResize="0"/>
          <p:nvPr/>
        </p:nvPicPr>
        <p:blipFill rotWithShape="1">
          <a:blip r:embed="rId3">
            <a:alphaModFix/>
          </a:blip>
          <a:srcRect/>
          <a:stretch/>
        </p:blipFill>
        <p:spPr>
          <a:xfrm>
            <a:off x="5514975" y="1143000"/>
            <a:ext cx="3171825" cy="457041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4"/>
        <p:cNvGrpSpPr/>
        <p:nvPr/>
      </p:nvGrpSpPr>
      <p:grpSpPr>
        <a:xfrm>
          <a:off x="0" y="0"/>
          <a:ext cx="0" cy="0"/>
          <a:chOff x="0" y="0"/>
          <a:chExt cx="0" cy="0"/>
        </a:xfrm>
      </p:grpSpPr>
      <p:sp>
        <p:nvSpPr>
          <p:cNvPr id="495" name="Shape 495"/>
          <p:cNvSpPr txBox="1">
            <a:spLocks noGrp="1"/>
          </p:cNvSpPr>
          <p:nvPr>
            <p:ph type="body" idx="1"/>
          </p:nvPr>
        </p:nvSpPr>
        <p:spPr>
          <a:xfrm>
            <a:off x="228600" y="1196975"/>
            <a:ext cx="8610599" cy="51911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Arial"/>
              <a:buNone/>
            </a:pPr>
            <a:r>
              <a:rPr lang="en-US" sz="2800" b="1" i="0" u="none">
                <a:solidFill>
                  <a:schemeClr val="hlink"/>
                </a:solidFill>
                <a:latin typeface="Arial"/>
                <a:ea typeface="Arial"/>
                <a:cs typeface="Arial"/>
                <a:sym typeface="Arial"/>
              </a:rPr>
              <a:t>How Scaling Affects Living Organisms</a:t>
            </a:r>
          </a:p>
        </p:txBody>
      </p:sp>
      <p:sp>
        <p:nvSpPr>
          <p:cNvPr id="496" name="Shape 496"/>
          <p:cNvSpPr txBox="1"/>
          <p:nvPr/>
        </p:nvSpPr>
        <p:spPr>
          <a:xfrm>
            <a:off x="227012" y="1766886"/>
            <a:ext cx="8002587" cy="2794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big ears of elephants are not for better hearing, but for better cooling.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An animal generates heat proportional to its mass (or volume), but the heat that it can dissipate is proportional to its surface area.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an elephant did not have large ears, it would not have enough surface area to cool its huge mass. </a:t>
            </a:r>
          </a:p>
        </p:txBody>
      </p:sp>
      <p:sp>
        <p:nvSpPr>
          <p:cNvPr id="497" name="Shape 497"/>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2"/>
        <p:cNvGrpSpPr/>
        <p:nvPr/>
      </p:nvGrpSpPr>
      <p:grpSpPr>
        <a:xfrm>
          <a:off x="0" y="0"/>
          <a:ext cx="0" cy="0"/>
          <a:chOff x="0" y="0"/>
          <a:chExt cx="0" cy="0"/>
        </a:xfrm>
      </p:grpSpPr>
      <p:sp>
        <p:nvSpPr>
          <p:cNvPr id="503" name="Shape 503"/>
          <p:cNvSpPr txBox="1"/>
          <p:nvPr/>
        </p:nvSpPr>
        <p:spPr>
          <a:xfrm>
            <a:off x="227012" y="1196975"/>
            <a:ext cx="4344986" cy="301307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African elephant has less surface area compared with its weight than other animals. Its large ears significantly increase the surface area through which heat is dissipated, and promote cooling.</a:t>
            </a:r>
          </a:p>
        </p:txBody>
      </p:sp>
      <p:sp>
        <p:nvSpPr>
          <p:cNvPr id="504" name="Shape 504"/>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pic>
        <p:nvPicPr>
          <p:cNvPr id="505" name="Shape 505"/>
          <p:cNvPicPr preferRelativeResize="0"/>
          <p:nvPr/>
        </p:nvPicPr>
        <p:blipFill rotWithShape="1">
          <a:blip r:embed="rId3">
            <a:alphaModFix/>
          </a:blip>
          <a:srcRect/>
          <a:stretch/>
        </p:blipFill>
        <p:spPr>
          <a:xfrm>
            <a:off x="5562600" y="1295400"/>
            <a:ext cx="3330575" cy="488632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0"/>
        <p:cNvGrpSpPr/>
        <p:nvPr/>
      </p:nvGrpSpPr>
      <p:grpSpPr>
        <a:xfrm>
          <a:off x="0" y="0"/>
          <a:ext cx="0" cy="0"/>
          <a:chOff x="0" y="0"/>
          <a:chExt cx="0" cy="0"/>
        </a:xfrm>
      </p:grpSpPr>
      <p:sp>
        <p:nvSpPr>
          <p:cNvPr id="511" name="Shape 511"/>
          <p:cNvSpPr txBox="1"/>
          <p:nvPr/>
        </p:nvSpPr>
        <p:spPr>
          <a:xfrm>
            <a:off x="227012" y="1196975"/>
            <a:ext cx="8688386" cy="16986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cell obtains nourishment by diffusion through its surface.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As it grows, its surface area enlarges, but not fast enough to keep up with the cell’s volume.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This puts a limit on the growth of a living cell. </a:t>
            </a:r>
          </a:p>
        </p:txBody>
      </p:sp>
      <p:sp>
        <p:nvSpPr>
          <p:cNvPr id="512" name="Shape 512"/>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7"/>
        <p:cNvGrpSpPr/>
        <p:nvPr/>
      </p:nvGrpSpPr>
      <p:grpSpPr>
        <a:xfrm>
          <a:off x="0" y="0"/>
          <a:ext cx="0" cy="0"/>
          <a:chOff x="0" y="0"/>
          <a:chExt cx="0" cy="0"/>
        </a:xfrm>
      </p:grpSpPr>
      <p:sp>
        <p:nvSpPr>
          <p:cNvPr id="518" name="Shape 518"/>
          <p:cNvSpPr txBox="1"/>
          <p:nvPr/>
        </p:nvSpPr>
        <p:spPr>
          <a:xfrm>
            <a:off x="227012" y="1196975"/>
            <a:ext cx="8688386" cy="323214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Air resistance depends on the surface area of the moving object.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you fell off a cliff, even with air resistance, your speed would increase at the rate of very nearly 1 </a:t>
            </a:r>
            <a:r>
              <a:rPr lang="en-US" sz="2400" b="0" i="1" u="none">
                <a:solidFill>
                  <a:srgbClr val="000000"/>
                </a:solidFill>
                <a:latin typeface="Arial"/>
                <a:ea typeface="Arial"/>
                <a:cs typeface="Arial"/>
                <a:sym typeface="Arial"/>
              </a:rPr>
              <a:t>g</a:t>
            </a:r>
            <a:r>
              <a:rPr lang="en-US" sz="2400" b="0" i="0" u="none">
                <a:solidFill>
                  <a:srgbClr val="000000"/>
                </a:solidFill>
                <a:latin typeface="Arial"/>
                <a:ea typeface="Arial"/>
                <a:cs typeface="Arial"/>
                <a:sym typeface="Arial"/>
              </a:rPr>
              <a:t>—unless you wore a parachute.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Small animals need no parachute. They have plenty of surface area relative to their small weights.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An insect can fall from the top of a tree without harm. </a:t>
            </a:r>
          </a:p>
        </p:txBody>
      </p:sp>
      <p:sp>
        <p:nvSpPr>
          <p:cNvPr id="519" name="Shape 519"/>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3"/>
        <p:cNvGrpSpPr/>
        <p:nvPr/>
      </p:nvGrpSpPr>
      <p:grpSpPr>
        <a:xfrm>
          <a:off x="0" y="0"/>
          <a:ext cx="0" cy="0"/>
          <a:chOff x="0" y="0"/>
          <a:chExt cx="0" cy="0"/>
        </a:xfrm>
      </p:grpSpPr>
      <p:sp>
        <p:nvSpPr>
          <p:cNvPr id="524" name="Shape 524"/>
          <p:cNvSpPr txBox="1"/>
          <p:nvPr/>
        </p:nvSpPr>
        <p:spPr>
          <a:xfrm>
            <a:off x="227012" y="1196975"/>
            <a:ext cx="8688386" cy="20637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rate of heartbeat in a mammal is related to size.</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heart of a tiny shrew beats about 20 times as fast as the heart of an elephant.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In general, small mammals live fast and die young; larger animals live at a leisurely pace and live longer. </a:t>
            </a:r>
          </a:p>
        </p:txBody>
      </p:sp>
      <p:sp>
        <p:nvSpPr>
          <p:cNvPr id="525" name="Shape 525"/>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9"/>
        <p:cNvGrpSpPr/>
        <p:nvPr/>
      </p:nvGrpSpPr>
      <p:grpSpPr>
        <a:xfrm>
          <a:off x="0" y="0"/>
          <a:ext cx="0" cy="0"/>
          <a:chOff x="0" y="0"/>
          <a:chExt cx="0" cy="0"/>
        </a:xfrm>
      </p:grpSpPr>
      <p:pic>
        <p:nvPicPr>
          <p:cNvPr id="530" name="Shape 530"/>
          <p:cNvPicPr preferRelativeResize="0"/>
          <p:nvPr/>
        </p:nvPicPr>
        <p:blipFill rotWithShape="1">
          <a:blip r:embed="rId3">
            <a:alphaModFix/>
          </a:blip>
          <a:srcRect/>
          <a:stretch/>
        </p:blipFill>
        <p:spPr>
          <a:xfrm>
            <a:off x="0" y="544512"/>
            <a:ext cx="9140825" cy="5765799"/>
          </a:xfrm>
          <a:prstGeom prst="rect">
            <a:avLst/>
          </a:prstGeom>
          <a:noFill/>
          <a:ln>
            <a:noFill/>
          </a:ln>
        </p:spPr>
      </p:pic>
      <p:sp>
        <p:nvSpPr>
          <p:cNvPr id="531" name="Shape 531"/>
          <p:cNvSpPr txBox="1"/>
          <p:nvPr/>
        </p:nvSpPr>
        <p:spPr>
          <a:xfrm>
            <a:off x="1676400" y="3035300"/>
            <a:ext cx="7162799" cy="8223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If the linear dimensions of an object double, by how much will the volume grow? </a:t>
            </a:r>
          </a:p>
        </p:txBody>
      </p:sp>
      <p:sp>
        <p:nvSpPr>
          <p:cNvPr id="532" name="Shape 532"/>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Scaling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Shape 70"/>
          <p:cNvSpPr txBox="1"/>
          <p:nvPr/>
        </p:nvSpPr>
        <p:spPr>
          <a:xfrm>
            <a:off x="227012" y="1196975"/>
            <a:ext cx="5030786" cy="50577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radiation that penetrates the crystal produces the pattern shown on the photographic film beyond the crystal.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white spot in the center is caused by the main unscattered beam of X-rays.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size and arrangement of the other spots indicate the arrangement of sodium and chlorine atoms in the crystal.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All crystals of sodium chloride produce this same design.</a:t>
            </a:r>
          </a:p>
        </p:txBody>
      </p:sp>
      <p:sp>
        <p:nvSpPr>
          <p:cNvPr id="71" name="Shape 71"/>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Crystal Structure</a:t>
            </a:r>
          </a:p>
        </p:txBody>
      </p:sp>
      <p:pic>
        <p:nvPicPr>
          <p:cNvPr id="72" name="Shape 72"/>
          <p:cNvPicPr preferRelativeResize="0"/>
          <p:nvPr/>
        </p:nvPicPr>
        <p:blipFill rotWithShape="1">
          <a:blip r:embed="rId3">
            <a:alphaModFix/>
          </a:blip>
          <a:srcRect/>
          <a:stretch/>
        </p:blipFill>
        <p:spPr>
          <a:xfrm>
            <a:off x="5580062" y="1716086"/>
            <a:ext cx="3392486" cy="3430587"/>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6"/>
        <p:cNvGrpSpPr/>
        <p:nvPr/>
      </p:nvGrpSpPr>
      <p:grpSpPr>
        <a:xfrm>
          <a:off x="0" y="0"/>
          <a:ext cx="0" cy="0"/>
          <a:chOff x="0" y="0"/>
          <a:chExt cx="0" cy="0"/>
        </a:xfrm>
      </p:grpSpPr>
      <p:sp>
        <p:nvSpPr>
          <p:cNvPr id="537" name="Shape 537"/>
          <p:cNvSpPr txBox="1"/>
          <p:nvPr/>
        </p:nvSpPr>
        <p:spPr>
          <a:xfrm>
            <a:off x="227012" y="1196975"/>
            <a:ext cx="8383586" cy="2162174"/>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a:pPr>
            <a:r>
              <a:rPr lang="en-US" sz="2000" b="0" i="0" u="none">
                <a:solidFill>
                  <a:srgbClr val="000000"/>
                </a:solidFill>
                <a:latin typeface="Arial"/>
                <a:ea typeface="Arial"/>
                <a:cs typeface="Arial"/>
                <a:sym typeface="Arial"/>
              </a:rPr>
              <a:t>The crystals that make up minerals are composed of</a:t>
            </a:r>
            <a:r>
              <a:rPr lang="en-US" sz="2000" b="0" i="0" u="none">
                <a:solidFill>
                  <a:schemeClr val="dk1"/>
                </a:solidFill>
                <a:latin typeface="Arial"/>
                <a:ea typeface="Arial"/>
                <a:cs typeface="Arial"/>
                <a:sym typeface="Arial"/>
              </a:rPr>
              <a:t> </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atoms with a definite geometrical arrangement.</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molecules that perpetually move.</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X-ray patterns.</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three-dimensional chessboards.</a:t>
            </a:r>
            <a:r>
              <a:rPr lang="en-US" sz="2000" b="0" i="0" u="none" strike="noStrike" cap="none">
                <a:solidFill>
                  <a:schemeClr val="dk1"/>
                </a:solidFill>
                <a:latin typeface="Arial"/>
                <a:ea typeface="Arial"/>
                <a:cs typeface="Arial"/>
                <a:sym typeface="Arial"/>
              </a:rPr>
              <a:t/>
            </a:r>
            <a:br>
              <a:rPr lang="en-US" sz="2000" b="0" i="0" u="none" strike="noStrike" cap="none">
                <a:solidFill>
                  <a:schemeClr val="dk1"/>
                </a:solidFill>
                <a:latin typeface="Arial"/>
                <a:ea typeface="Arial"/>
                <a:cs typeface="Arial"/>
                <a:sym typeface="Arial"/>
              </a:rPr>
            </a:br>
            <a:endParaRPr lang="en-US" sz="2000" b="0" i="0" u="none" strike="noStrike" cap="none">
              <a:solidFill>
                <a:schemeClr val="dk1"/>
              </a:solidFill>
              <a:latin typeface="Arial"/>
              <a:ea typeface="Arial"/>
              <a:cs typeface="Arial"/>
              <a:sym typeface="Arial"/>
            </a:endParaRPr>
          </a:p>
        </p:txBody>
      </p:sp>
      <p:sp>
        <p:nvSpPr>
          <p:cNvPr id="538" name="Shape 538"/>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2"/>
        <p:cNvGrpSpPr/>
        <p:nvPr/>
      </p:nvGrpSpPr>
      <p:grpSpPr>
        <a:xfrm>
          <a:off x="0" y="0"/>
          <a:ext cx="0" cy="0"/>
          <a:chOff x="0" y="0"/>
          <a:chExt cx="0" cy="0"/>
        </a:xfrm>
      </p:grpSpPr>
      <p:sp>
        <p:nvSpPr>
          <p:cNvPr id="543" name="Shape 543"/>
          <p:cNvSpPr txBox="1"/>
          <p:nvPr/>
        </p:nvSpPr>
        <p:spPr>
          <a:xfrm>
            <a:off x="227012" y="1196975"/>
            <a:ext cx="8383586" cy="2527300"/>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a:pPr>
            <a:r>
              <a:rPr lang="en-US" sz="2000" b="0" i="0" u="none">
                <a:solidFill>
                  <a:srgbClr val="000000"/>
                </a:solidFill>
                <a:latin typeface="Arial"/>
                <a:ea typeface="Arial"/>
                <a:cs typeface="Arial"/>
                <a:sym typeface="Arial"/>
              </a:rPr>
              <a:t>The crystals that make up minerals are composed of</a:t>
            </a:r>
            <a:r>
              <a:rPr lang="en-US" sz="2000" b="0" i="0" u="none">
                <a:solidFill>
                  <a:schemeClr val="dk1"/>
                </a:solidFill>
                <a:latin typeface="Arial"/>
                <a:ea typeface="Arial"/>
                <a:cs typeface="Arial"/>
                <a:sym typeface="Arial"/>
              </a:rPr>
              <a:t> </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atoms with a definite geometrical arrangement.</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molecules that perpetually move.</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X-ray patterns.</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three-dimensional chessboards.</a:t>
            </a:r>
            <a:r>
              <a:rPr lang="en-US" sz="2000" b="0" i="0" u="none" strike="noStrike" cap="none">
                <a:solidFill>
                  <a:schemeClr val="dk1"/>
                </a:solidFill>
                <a:latin typeface="Arial"/>
                <a:ea typeface="Arial"/>
                <a:cs typeface="Arial"/>
                <a:sym typeface="Arial"/>
              </a:rPr>
              <a:t/>
            </a:r>
            <a:br>
              <a:rPr lang="en-US" sz="2000" b="0" i="0" u="none" strike="noStrike" cap="none">
                <a:solidFill>
                  <a:schemeClr val="dk1"/>
                </a:solidFill>
                <a:latin typeface="Arial"/>
                <a:ea typeface="Arial"/>
                <a:cs typeface="Arial"/>
                <a:sym typeface="Arial"/>
              </a:rPr>
            </a:br>
            <a:endParaRPr lang="en-US" sz="2000" b="0" i="0" u="none" strike="noStrike" cap="none">
              <a:solidFill>
                <a:schemeClr val="dk1"/>
              </a:solidFill>
              <a:latin typeface="Arial"/>
              <a:ea typeface="Arial"/>
              <a:cs typeface="Arial"/>
              <a:sym typeface="Arial"/>
            </a:endParaRPr>
          </a:p>
          <a:p>
            <a:pPr marL="533400" marR="0" lvl="0" indent="-5334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A</a:t>
            </a:r>
          </a:p>
        </p:txBody>
      </p:sp>
      <p:sp>
        <p:nvSpPr>
          <p:cNvPr id="544" name="Shape 544"/>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8"/>
        <p:cNvGrpSpPr/>
        <p:nvPr/>
      </p:nvGrpSpPr>
      <p:grpSpPr>
        <a:xfrm>
          <a:off x="0" y="0"/>
          <a:ext cx="0" cy="0"/>
          <a:chOff x="0" y="0"/>
          <a:chExt cx="0" cy="0"/>
        </a:xfrm>
      </p:grpSpPr>
      <p:sp>
        <p:nvSpPr>
          <p:cNvPr id="549" name="Shape 549"/>
          <p:cNvSpPr txBox="1"/>
          <p:nvPr/>
        </p:nvSpPr>
        <p:spPr>
          <a:xfrm>
            <a:off x="227012" y="1196975"/>
            <a:ext cx="8078787" cy="2222500"/>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startAt="2"/>
            </a:pPr>
            <a:r>
              <a:rPr lang="en-US" sz="2000" b="0" i="0" u="none">
                <a:solidFill>
                  <a:srgbClr val="000000"/>
                </a:solidFill>
                <a:latin typeface="Arial"/>
                <a:ea typeface="Arial"/>
                <a:cs typeface="Arial"/>
                <a:sym typeface="Arial"/>
              </a:rPr>
              <a:t>Specific gravity and density</a:t>
            </a:r>
            <a:r>
              <a:rPr lang="en-US" sz="2000" b="0" i="0" u="none">
                <a:solidFill>
                  <a:schemeClr val="dk1"/>
                </a:solidFill>
                <a:latin typeface="Arial"/>
                <a:ea typeface="Arial"/>
                <a:cs typeface="Arial"/>
                <a:sym typeface="Arial"/>
              </a:rPr>
              <a:t>  </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are one and the same thing.</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have the same magnitudes.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are seldom related.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have the same units.</a:t>
            </a: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550" name="Shape 550"/>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4"/>
        <p:cNvGrpSpPr/>
        <p:nvPr/>
      </p:nvGrpSpPr>
      <p:grpSpPr>
        <a:xfrm>
          <a:off x="0" y="0"/>
          <a:ext cx="0" cy="0"/>
          <a:chOff x="0" y="0"/>
          <a:chExt cx="0" cy="0"/>
        </a:xfrm>
      </p:grpSpPr>
      <p:sp>
        <p:nvSpPr>
          <p:cNvPr id="555" name="Shape 555"/>
          <p:cNvSpPr txBox="1"/>
          <p:nvPr/>
        </p:nvSpPr>
        <p:spPr>
          <a:xfrm>
            <a:off x="227012" y="1196975"/>
            <a:ext cx="8078787" cy="2587625"/>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startAt="2"/>
            </a:pPr>
            <a:r>
              <a:rPr lang="en-US" sz="2000" b="0" i="0" u="none">
                <a:solidFill>
                  <a:srgbClr val="000000"/>
                </a:solidFill>
                <a:latin typeface="Arial"/>
                <a:ea typeface="Arial"/>
                <a:cs typeface="Arial"/>
                <a:sym typeface="Arial"/>
              </a:rPr>
              <a:t>Specific gravity and density</a:t>
            </a:r>
            <a:r>
              <a:rPr lang="en-US" sz="2000" b="0" i="0" u="none">
                <a:solidFill>
                  <a:schemeClr val="dk1"/>
                </a:solidFill>
                <a:latin typeface="Arial"/>
                <a:ea typeface="Arial"/>
                <a:cs typeface="Arial"/>
                <a:sym typeface="Arial"/>
              </a:rPr>
              <a:t>  </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are one and the same thing.</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have the same magnitudes.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are seldom related.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have the same units.</a:t>
            </a:r>
          </a:p>
          <a:p>
            <a:pPr marL="533400" marR="0" lvl="0" indent="-533400" algn="l" rtl="0">
              <a:lnSpc>
                <a:spcPct val="100000"/>
              </a:lnSpc>
              <a:spcBef>
                <a:spcPts val="400"/>
              </a:spcBef>
              <a:spcAft>
                <a:spcPts val="0"/>
              </a:spcAft>
              <a:buClr>
                <a:schemeClr val="dk1"/>
              </a:buClr>
              <a:buFont typeface="Arial"/>
              <a:buNone/>
            </a:pPr>
            <a:endParaRPr sz="2000" b="0" i="0" u="none">
              <a:solidFill>
                <a:srgbClr val="000000"/>
              </a:solidFill>
              <a:latin typeface="Arial"/>
              <a:ea typeface="Arial"/>
              <a:cs typeface="Arial"/>
              <a:sym typeface="Arial"/>
            </a:endParaRPr>
          </a:p>
          <a:p>
            <a:pPr marL="533400" marR="0" lvl="0" indent="-5334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B</a:t>
            </a:r>
          </a:p>
        </p:txBody>
      </p:sp>
      <p:sp>
        <p:nvSpPr>
          <p:cNvPr id="556" name="Shape 556"/>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0"/>
        <p:cNvGrpSpPr/>
        <p:nvPr/>
      </p:nvGrpSpPr>
      <p:grpSpPr>
        <a:xfrm>
          <a:off x="0" y="0"/>
          <a:ext cx="0" cy="0"/>
          <a:chOff x="0" y="0"/>
          <a:chExt cx="0" cy="0"/>
        </a:xfrm>
      </p:grpSpPr>
      <p:sp>
        <p:nvSpPr>
          <p:cNvPr id="561" name="Shape 561"/>
          <p:cNvSpPr txBox="1"/>
          <p:nvPr/>
        </p:nvSpPr>
        <p:spPr>
          <a:xfrm>
            <a:off x="228600" y="1219200"/>
            <a:ext cx="8686800" cy="2527300"/>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startAt="3"/>
            </a:pPr>
            <a:r>
              <a:rPr lang="en-US" sz="2000" b="0" i="0" u="none">
                <a:solidFill>
                  <a:srgbClr val="000000"/>
                </a:solidFill>
                <a:latin typeface="Arial"/>
                <a:ea typeface="Arial"/>
                <a:cs typeface="Arial"/>
                <a:sym typeface="Arial"/>
              </a:rPr>
              <a:t>According to Hooke’s law, if you hang by a tree branch and note how much it bends, then hanging with twice the weight</a:t>
            </a:r>
            <a:r>
              <a:rPr lang="en-US" sz="2000" b="0" i="0" u="none">
                <a:solidFill>
                  <a:schemeClr val="dk1"/>
                </a:solidFill>
                <a:latin typeface="Arial"/>
                <a:ea typeface="Arial"/>
                <a:cs typeface="Arial"/>
                <a:sym typeface="Arial"/>
              </a:rPr>
              <a:t> </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produces half the bend.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produces the same bend if the branch doesn’t break.</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normally produces twice the bend.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bends the branch four times as much.</a:t>
            </a: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562" name="Shape 562"/>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6"/>
        <p:cNvGrpSpPr/>
        <p:nvPr/>
      </p:nvGrpSpPr>
      <p:grpSpPr>
        <a:xfrm>
          <a:off x="0" y="0"/>
          <a:ext cx="0" cy="0"/>
          <a:chOff x="0" y="0"/>
          <a:chExt cx="0" cy="0"/>
        </a:xfrm>
      </p:grpSpPr>
      <p:sp>
        <p:nvSpPr>
          <p:cNvPr id="567" name="Shape 567"/>
          <p:cNvSpPr txBox="1"/>
          <p:nvPr/>
        </p:nvSpPr>
        <p:spPr>
          <a:xfrm>
            <a:off x="228600" y="1219200"/>
            <a:ext cx="8686800" cy="2892425"/>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startAt="3"/>
            </a:pPr>
            <a:r>
              <a:rPr lang="en-US" sz="2000" b="0" i="0" u="none">
                <a:solidFill>
                  <a:srgbClr val="000000"/>
                </a:solidFill>
                <a:latin typeface="Arial"/>
                <a:ea typeface="Arial"/>
                <a:cs typeface="Arial"/>
                <a:sym typeface="Arial"/>
              </a:rPr>
              <a:t>According to Hooke’s law, if you hang by a tree branch and note how much it bends, then hanging with twice the weight</a:t>
            </a:r>
            <a:r>
              <a:rPr lang="en-US" sz="2000" b="0" i="0" u="none">
                <a:solidFill>
                  <a:schemeClr val="dk1"/>
                </a:solidFill>
                <a:latin typeface="Arial"/>
                <a:ea typeface="Arial"/>
                <a:cs typeface="Arial"/>
                <a:sym typeface="Arial"/>
              </a:rPr>
              <a:t> </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produces half the bend.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produces the same bend if the branch doesn’t break.</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normally produces twice the bend.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bends the branch four times as much.</a:t>
            </a:r>
          </a:p>
          <a:p>
            <a:pPr marL="533400" marR="0" lvl="0" indent="-533400" algn="l" rtl="0">
              <a:lnSpc>
                <a:spcPct val="100000"/>
              </a:lnSpc>
              <a:spcBef>
                <a:spcPts val="400"/>
              </a:spcBef>
              <a:spcAft>
                <a:spcPts val="0"/>
              </a:spcAft>
              <a:buClr>
                <a:schemeClr val="dk1"/>
              </a:buClr>
              <a:buFont typeface="Arial"/>
              <a:buNone/>
            </a:pPr>
            <a:endParaRPr sz="2000" b="0" i="0" u="none">
              <a:solidFill>
                <a:srgbClr val="000000"/>
              </a:solidFill>
              <a:latin typeface="Arial"/>
              <a:ea typeface="Arial"/>
              <a:cs typeface="Arial"/>
              <a:sym typeface="Arial"/>
            </a:endParaRPr>
          </a:p>
          <a:p>
            <a:pPr marL="533400" marR="0" lvl="0" indent="-5334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C</a:t>
            </a:r>
          </a:p>
        </p:txBody>
      </p:sp>
      <p:sp>
        <p:nvSpPr>
          <p:cNvPr id="568" name="Shape 568"/>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2"/>
        <p:cNvGrpSpPr/>
        <p:nvPr/>
      </p:nvGrpSpPr>
      <p:grpSpPr>
        <a:xfrm>
          <a:off x="0" y="0"/>
          <a:ext cx="0" cy="0"/>
          <a:chOff x="0" y="0"/>
          <a:chExt cx="0" cy="0"/>
        </a:xfrm>
      </p:grpSpPr>
      <p:sp>
        <p:nvSpPr>
          <p:cNvPr id="573" name="Shape 573"/>
          <p:cNvSpPr txBox="1"/>
          <p:nvPr/>
        </p:nvSpPr>
        <p:spPr>
          <a:xfrm>
            <a:off x="228600" y="1219200"/>
            <a:ext cx="8610599" cy="2527300"/>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4"/>
            </a:pPr>
            <a:r>
              <a:rPr lang="en-US" sz="2000" b="0" i="0" u="none">
                <a:solidFill>
                  <a:srgbClr val="000000"/>
                </a:solidFill>
                <a:latin typeface="Arial"/>
                <a:ea typeface="Arial"/>
                <a:cs typeface="Arial"/>
                <a:sym typeface="Arial"/>
              </a:rPr>
              <a:t>When you bend the branch of a tree,</a:t>
            </a:r>
            <a:r>
              <a:rPr lang="en-US" sz="2000" b="0" i="0" u="none">
                <a:solidFill>
                  <a:schemeClr val="dk1"/>
                </a:solidFill>
                <a:latin typeface="Arial"/>
                <a:ea typeface="Arial"/>
                <a:cs typeface="Arial"/>
                <a:sym typeface="Arial"/>
              </a:rPr>
              <a:t> </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one side of the branch is under tension while the other is under compression.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both sides of the branch are stretched.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both sides of the branch are compressed.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the branch is in a neutral state.</a:t>
            </a:r>
            <a:r>
              <a:rPr lang="en-US" sz="2000" b="0" i="0" u="none" strike="noStrike" cap="none">
                <a:solidFill>
                  <a:schemeClr val="dk1"/>
                </a:solidFill>
                <a:latin typeface="Arial"/>
                <a:ea typeface="Arial"/>
                <a:cs typeface="Arial"/>
                <a:sym typeface="Arial"/>
              </a:rPr>
              <a:t> </a:t>
            </a: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574" name="Shape 574"/>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8"/>
        <p:cNvGrpSpPr/>
        <p:nvPr/>
      </p:nvGrpSpPr>
      <p:grpSpPr>
        <a:xfrm>
          <a:off x="0" y="0"/>
          <a:ext cx="0" cy="0"/>
          <a:chOff x="0" y="0"/>
          <a:chExt cx="0" cy="0"/>
        </a:xfrm>
      </p:grpSpPr>
      <p:sp>
        <p:nvSpPr>
          <p:cNvPr id="579" name="Shape 579"/>
          <p:cNvSpPr txBox="1"/>
          <p:nvPr/>
        </p:nvSpPr>
        <p:spPr>
          <a:xfrm>
            <a:off x="228600" y="1219200"/>
            <a:ext cx="8610599" cy="2892425"/>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4"/>
            </a:pPr>
            <a:r>
              <a:rPr lang="en-US" sz="2000" b="0" i="0" u="none">
                <a:solidFill>
                  <a:srgbClr val="000000"/>
                </a:solidFill>
                <a:latin typeface="Arial"/>
                <a:ea typeface="Arial"/>
                <a:cs typeface="Arial"/>
                <a:sym typeface="Arial"/>
              </a:rPr>
              <a:t>When you bend the branch of a tree,</a:t>
            </a:r>
            <a:r>
              <a:rPr lang="en-US" sz="2000" b="0" i="0" u="none">
                <a:solidFill>
                  <a:schemeClr val="dk1"/>
                </a:solidFill>
                <a:latin typeface="Arial"/>
                <a:ea typeface="Arial"/>
                <a:cs typeface="Arial"/>
                <a:sym typeface="Arial"/>
              </a:rPr>
              <a:t> </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one side of the branch is under tension while the other is under compression.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both sides of the branch are stretched.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both sides of the branch are compressed.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the branch is in a neutral state.</a:t>
            </a:r>
            <a:r>
              <a:rPr lang="en-US" sz="2000" b="0" i="0" u="none" strike="noStrike" cap="none">
                <a:solidFill>
                  <a:schemeClr val="dk1"/>
                </a:solidFill>
                <a:latin typeface="Arial"/>
                <a:ea typeface="Arial"/>
                <a:cs typeface="Arial"/>
                <a:sym typeface="Arial"/>
              </a:rPr>
              <a:t> </a:t>
            </a:r>
          </a:p>
          <a:p>
            <a:pPr marL="571500" marR="0" lvl="0" indent="-571500" algn="l" rtl="0">
              <a:lnSpc>
                <a:spcPct val="100000"/>
              </a:lnSpc>
              <a:spcBef>
                <a:spcPts val="400"/>
              </a:spcBef>
              <a:spcAft>
                <a:spcPts val="0"/>
              </a:spcAft>
              <a:buClr>
                <a:schemeClr val="dk1"/>
              </a:buClr>
              <a:buFont typeface="Arial"/>
              <a:buNone/>
            </a:pPr>
            <a:endParaRPr sz="2000" b="0" i="0" u="none">
              <a:solidFill>
                <a:srgbClr val="000000"/>
              </a:solidFill>
              <a:latin typeface="Arial"/>
              <a:ea typeface="Arial"/>
              <a:cs typeface="Arial"/>
              <a:sym typeface="Arial"/>
            </a:endParaRPr>
          </a:p>
          <a:p>
            <a:pPr marL="571500" marR="0" lvl="0" indent="-5715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A</a:t>
            </a:r>
          </a:p>
        </p:txBody>
      </p:sp>
      <p:sp>
        <p:nvSpPr>
          <p:cNvPr id="580" name="Shape 580"/>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Shape 585"/>
          <p:cNvSpPr txBox="1"/>
          <p:nvPr/>
        </p:nvSpPr>
        <p:spPr>
          <a:xfrm>
            <a:off x="228600" y="1219200"/>
            <a:ext cx="8610599" cy="2466974"/>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5"/>
            </a:pPr>
            <a:r>
              <a:rPr lang="en-US" sz="2000" b="0" i="0" u="none">
                <a:solidFill>
                  <a:srgbClr val="000000"/>
                </a:solidFill>
                <a:latin typeface="Arial"/>
                <a:ea typeface="Arial"/>
                <a:cs typeface="Arial"/>
                <a:sym typeface="Arial"/>
              </a:rPr>
              <a:t>When you increase the scale of an object by three times its linear size, the surface area increases by</a:t>
            </a:r>
            <a:r>
              <a:rPr lang="en-US" sz="2000" b="0" i="0" u="none">
                <a:solidFill>
                  <a:schemeClr val="dk1"/>
                </a:solidFill>
                <a:latin typeface="Arial"/>
                <a:ea typeface="Arial"/>
                <a:cs typeface="Arial"/>
                <a:sym typeface="Arial"/>
              </a:rPr>
              <a:t> </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three and the volume by nine.</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three and the volume by twenty-seven.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nine and the volume by twenty-seven.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four and the volume by eight.</a:t>
            </a:r>
            <a:r>
              <a:rPr lang="en-US" sz="2000" b="0" i="0" u="none" strike="noStrike" cap="none">
                <a:solidFill>
                  <a:schemeClr val="dk1"/>
                </a:solidFill>
                <a:latin typeface="Arial"/>
                <a:ea typeface="Arial"/>
                <a:cs typeface="Arial"/>
                <a:sym typeface="Arial"/>
              </a:rPr>
              <a:t/>
            </a:r>
            <a:br>
              <a:rPr lang="en-US" sz="2000" b="0" i="0" u="none" strike="noStrike" cap="none">
                <a:solidFill>
                  <a:schemeClr val="dk1"/>
                </a:solidFill>
                <a:latin typeface="Arial"/>
                <a:ea typeface="Arial"/>
                <a:cs typeface="Arial"/>
                <a:sym typeface="Arial"/>
              </a:rPr>
            </a:br>
            <a:endParaRPr lang="en-US" sz="2000" b="0" i="0" u="none" strike="noStrike" cap="none">
              <a:solidFill>
                <a:schemeClr val="dk1"/>
              </a:solidFill>
              <a:latin typeface="Arial"/>
              <a:ea typeface="Arial"/>
              <a:cs typeface="Arial"/>
              <a:sym typeface="Arial"/>
            </a:endParaRPr>
          </a:p>
        </p:txBody>
      </p:sp>
      <p:sp>
        <p:nvSpPr>
          <p:cNvPr id="586" name="Shape 586"/>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0"/>
        <p:cNvGrpSpPr/>
        <p:nvPr/>
      </p:nvGrpSpPr>
      <p:grpSpPr>
        <a:xfrm>
          <a:off x="0" y="0"/>
          <a:ext cx="0" cy="0"/>
          <a:chOff x="0" y="0"/>
          <a:chExt cx="0" cy="0"/>
        </a:xfrm>
      </p:grpSpPr>
      <p:sp>
        <p:nvSpPr>
          <p:cNvPr id="591" name="Shape 591"/>
          <p:cNvSpPr txBox="1"/>
          <p:nvPr/>
        </p:nvSpPr>
        <p:spPr>
          <a:xfrm>
            <a:off x="228600" y="1219200"/>
            <a:ext cx="8610599" cy="2832099"/>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5"/>
            </a:pPr>
            <a:r>
              <a:rPr lang="en-US" sz="2000" b="0" i="0" u="none">
                <a:solidFill>
                  <a:srgbClr val="000000"/>
                </a:solidFill>
                <a:latin typeface="Arial"/>
                <a:ea typeface="Arial"/>
                <a:cs typeface="Arial"/>
                <a:sym typeface="Arial"/>
              </a:rPr>
              <a:t>When you increase the scale of an object by three times its linear size, the surface area increases by</a:t>
            </a:r>
            <a:r>
              <a:rPr lang="en-US" sz="2000" b="0" i="0" u="none">
                <a:solidFill>
                  <a:schemeClr val="dk1"/>
                </a:solidFill>
                <a:latin typeface="Arial"/>
                <a:ea typeface="Arial"/>
                <a:cs typeface="Arial"/>
                <a:sym typeface="Arial"/>
              </a:rPr>
              <a:t> </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three and the volume by nine.</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three and the volume by twenty-seven.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nine and the volume by twenty-seven.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four and the volume by eight.</a:t>
            </a:r>
            <a:r>
              <a:rPr lang="en-US" sz="2000" b="0" i="0" u="none" strike="noStrike" cap="none">
                <a:solidFill>
                  <a:schemeClr val="dk1"/>
                </a:solidFill>
                <a:latin typeface="Arial"/>
                <a:ea typeface="Arial"/>
                <a:cs typeface="Arial"/>
                <a:sym typeface="Arial"/>
              </a:rPr>
              <a:t/>
            </a:r>
            <a:br>
              <a:rPr lang="en-US" sz="2000" b="0" i="0" u="none" strike="noStrike" cap="none">
                <a:solidFill>
                  <a:schemeClr val="dk1"/>
                </a:solidFill>
                <a:latin typeface="Arial"/>
                <a:ea typeface="Arial"/>
                <a:cs typeface="Arial"/>
                <a:sym typeface="Arial"/>
              </a:rPr>
            </a:br>
            <a:endParaRPr lang="en-US" sz="2000" b="0" i="0" u="none" strike="noStrike" cap="none">
              <a:solidFill>
                <a:schemeClr val="dk1"/>
              </a:solidFill>
              <a:latin typeface="Arial"/>
              <a:ea typeface="Arial"/>
              <a:cs typeface="Arial"/>
              <a:sym typeface="Arial"/>
            </a:endParaRPr>
          </a:p>
          <a:p>
            <a:pPr marL="571500" marR="0" lvl="0" indent="-5715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C</a:t>
            </a:r>
          </a:p>
        </p:txBody>
      </p:sp>
      <p:sp>
        <p:nvSpPr>
          <p:cNvPr id="592" name="Shape 592"/>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Shape 77"/>
          <p:cNvSpPr txBox="1"/>
          <p:nvPr/>
        </p:nvSpPr>
        <p:spPr>
          <a:xfrm>
            <a:off x="227012" y="1196975"/>
            <a:ext cx="8612186" cy="16986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patterns made by X-rays on photographic film show that the atoms in a crystal have an orderly arrangement.</a:t>
            </a:r>
          </a:p>
          <a:p>
            <a:pPr marL="0" marR="0" lvl="0" indent="0" algn="l" rtl="0">
              <a:lnSpc>
                <a:spcPct val="100000"/>
              </a:lnSpc>
              <a:spcBef>
                <a:spcPts val="480"/>
              </a:spcBef>
              <a:spcAft>
                <a:spcPts val="0"/>
              </a:spcAft>
              <a:buClr>
                <a:schemeClr val="dk1"/>
              </a:buClr>
              <a:buFont typeface="Arial"/>
              <a:buNone/>
            </a:pPr>
            <a:endParaRPr sz="2400" b="0" i="0" u="none">
              <a:solidFill>
                <a:srgbClr val="000000"/>
              </a:solidFill>
              <a:latin typeface="Arial"/>
              <a:ea typeface="Arial"/>
              <a:cs typeface="Arial"/>
              <a:sym typeface="Arial"/>
            </a:endParaRP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Every crystalline structure has its own unique X-ray pattern. </a:t>
            </a:r>
          </a:p>
        </p:txBody>
      </p:sp>
      <p:sp>
        <p:nvSpPr>
          <p:cNvPr id="78" name="Shape 78"/>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Crystal Structure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Shape 84"/>
          <p:cNvSpPr txBox="1"/>
          <p:nvPr/>
        </p:nvSpPr>
        <p:spPr>
          <a:xfrm>
            <a:off x="227012" y="1196975"/>
            <a:ext cx="3659186" cy="22828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In this model of a sodium chloride crystal, the large spheres represent chloride ions, and the small ones represent sodium ions.</a:t>
            </a:r>
          </a:p>
        </p:txBody>
      </p:sp>
      <p:sp>
        <p:nvSpPr>
          <p:cNvPr id="85" name="Shape 85"/>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18.1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Crystal Structure</a:t>
            </a:r>
          </a:p>
        </p:txBody>
      </p:sp>
      <p:pic>
        <p:nvPicPr>
          <p:cNvPr id="86" name="Shape 86"/>
          <p:cNvPicPr preferRelativeResize="0"/>
          <p:nvPr/>
        </p:nvPicPr>
        <p:blipFill rotWithShape="1">
          <a:blip r:embed="rId3">
            <a:alphaModFix/>
          </a:blip>
          <a:srcRect/>
          <a:stretch/>
        </p:blipFill>
        <p:spPr>
          <a:xfrm>
            <a:off x="4191000" y="1447800"/>
            <a:ext cx="4689475" cy="4567236"/>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3668</Words>
  <Application>Microsoft Office PowerPoint</Application>
  <PresentationFormat>On-screen Show (4:3)</PresentationFormat>
  <Paragraphs>375</Paragraphs>
  <Slides>79</Slides>
  <Notes>79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79</vt:i4>
      </vt:variant>
    </vt:vector>
  </HeadingPairs>
  <TitlesOfParts>
    <vt:vector size="81"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Pepper</dc:creator>
  <cp:lastModifiedBy>Nick Pepper</cp:lastModifiedBy>
  <cp:revision>1</cp:revision>
  <dcterms:modified xsi:type="dcterms:W3CDTF">2017-09-15T15:43:16Z</dcterms:modified>
</cp:coreProperties>
</file>