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7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38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sldNum" idx="12"/>
          </p:nvPr>
        </p:nvSpPr>
        <p:spPr>
          <a:xfrm>
            <a:off x="3884612" y="8685212"/>
            <a:ext cx="2971800"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strike="noStrike" cap="none">
                <a:solidFill>
                  <a:srgbClr val="000000"/>
                </a:solidFill>
                <a:latin typeface="Arial"/>
                <a:ea typeface="Arial"/>
                <a:cs typeface="Arial"/>
                <a:sym typeface="Arial"/>
              </a:rPr>
              <a:t>‹#›</a:t>
            </a:fld>
            <a:endParaRPr lang="en-US" sz="1800" b="0" i="0" u="none" strike="noStrike" cap="none">
              <a:solidFill>
                <a:srgbClr val="000000"/>
              </a:solidFill>
              <a:latin typeface="Arial"/>
              <a:ea typeface="Arial"/>
              <a:cs typeface="Arial"/>
              <a:sym typeface="Arial"/>
            </a:endParaRPr>
          </a:p>
        </p:txBody>
      </p:sp>
      <p:sp>
        <p:nvSpPr>
          <p:cNvPr id="4" name="Shape 4"/>
          <p:cNvSpPr txBox="1">
            <a:spLocks noGrp="1"/>
          </p:cNvSpPr>
          <p:nvPr>
            <p:ph type="hdr" idx="2"/>
          </p:nvPr>
        </p:nvSpPr>
        <p:spPr>
          <a:xfrm>
            <a:off x="0" y="0"/>
            <a:ext cx="2971800" cy="4572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1200" b="0" i="0" u="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9pPr>
          </a:lstStyle>
          <a:p>
            <a:endParaRPr/>
          </a:p>
        </p:txBody>
      </p:sp>
      <p:sp>
        <p:nvSpPr>
          <p:cNvPr id="5" name="Shape 5"/>
          <p:cNvSpPr txBox="1">
            <a:spLocks noGrp="1"/>
          </p:cNvSpPr>
          <p:nvPr>
            <p:ph type="dt" idx="10"/>
          </p:nvPr>
        </p:nvSpPr>
        <p:spPr>
          <a:xfrm>
            <a:off x="3884612" y="0"/>
            <a:ext cx="2971800" cy="457200"/>
          </a:xfrm>
          <a:prstGeom prst="rect">
            <a:avLst/>
          </a:prstGeom>
          <a:noFill/>
          <a:ln>
            <a:noFill/>
          </a:ln>
        </p:spPr>
        <p:txBody>
          <a:bodyPr wrap="square" lIns="91425" tIns="91425" rIns="91425" bIns="91425" anchor="t" anchorCtr="0"/>
          <a:lstStyle>
            <a:lvl1pPr marL="0" marR="0" lvl="0" indent="0" algn="r" rtl="0">
              <a:lnSpc>
                <a:spcPct val="100000"/>
              </a:lnSpc>
              <a:spcBef>
                <a:spcPts val="0"/>
              </a:spcBef>
              <a:spcAft>
                <a:spcPts val="0"/>
              </a:spcAft>
              <a:buNone/>
              <a:defRPr sz="1200" b="0" i="0" u="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9pPr>
          </a:lstStyle>
          <a:p>
            <a:endParaRPr/>
          </a:p>
        </p:txBody>
      </p:sp>
      <p:sp>
        <p:nvSpPr>
          <p:cNvPr id="6" name="Shape 6"/>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
            <a:headEnd type="none" w="med" len="med"/>
            <a:tailEnd type="none" w="med" len="med"/>
          </a:ln>
        </p:spPr>
      </p:sp>
      <p:sp>
        <p:nvSpPr>
          <p:cNvPr id="7" name="Shape 7"/>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marL="0" marR="0" lvl="0" indent="0" algn="l" rtl="0">
              <a:spcBef>
                <a:spcPts val="0"/>
              </a:spcBef>
              <a:buChar char="●"/>
              <a:defRPr sz="1800" b="0" i="0" u="none" strike="noStrike" cap="none"/>
            </a:lvl1pPr>
            <a:lvl2pPr marL="457200" marR="0" lvl="1" indent="0" algn="l" rtl="0">
              <a:spcBef>
                <a:spcPts val="0"/>
              </a:spcBef>
              <a:buChar char="○"/>
              <a:defRPr sz="1800" b="0" i="0" u="none" strike="noStrike" cap="none"/>
            </a:lvl2pPr>
            <a:lvl3pPr marL="914400" marR="0" lvl="2" indent="0" algn="l" rtl="0">
              <a:spcBef>
                <a:spcPts val="0"/>
              </a:spcBef>
              <a:buChar char="■"/>
              <a:defRPr sz="1800" b="0" i="0" u="none" strike="noStrike" cap="none"/>
            </a:lvl3pPr>
            <a:lvl4pPr marL="1371600" marR="0" lvl="3" indent="0" algn="l" rtl="0">
              <a:spcBef>
                <a:spcPts val="0"/>
              </a:spcBef>
              <a:buChar char="●"/>
              <a:defRPr sz="1800" b="0" i="0" u="none" strike="noStrike" cap="none"/>
            </a:lvl4pPr>
            <a:lvl5pPr marL="1828800" marR="0" lvl="4" indent="0" algn="l" rtl="0">
              <a:spcBef>
                <a:spcPts val="0"/>
              </a:spcBef>
              <a:buChar char="○"/>
              <a:defRPr sz="1800" b="0" i="0" u="none" strike="noStrike" cap="none"/>
            </a:lvl5pPr>
            <a:lvl6pPr marL="2286000" marR="0" lvl="5" indent="0" algn="l" rtl="0">
              <a:spcBef>
                <a:spcPts val="0"/>
              </a:spcBef>
              <a:buChar char="■"/>
              <a:defRPr sz="1800" b="0" i="0" u="none" strike="noStrike" cap="none"/>
            </a:lvl6pPr>
            <a:lvl7pPr marL="2743200" marR="0" lvl="6" indent="0" algn="l" rtl="0">
              <a:spcBef>
                <a:spcPts val="0"/>
              </a:spcBef>
              <a:buChar char="●"/>
              <a:defRPr sz="1800" b="0" i="0" u="none" strike="noStrike" cap="none"/>
            </a:lvl7pPr>
            <a:lvl8pPr marL="3200400" marR="0" lvl="7" indent="0" algn="l" rtl="0">
              <a:spcBef>
                <a:spcPts val="0"/>
              </a:spcBef>
              <a:buChar char="○"/>
              <a:defRPr sz="1800" b="0" i="0" u="none" strike="noStrike" cap="none"/>
            </a:lvl8pPr>
            <a:lvl9pPr marL="3657600" marR="0" lvl="8" indent="0" algn="l" rtl="0">
              <a:spcBef>
                <a:spcPts val="0"/>
              </a:spcBef>
              <a:buChar char="■"/>
              <a:defRPr sz="1800" b="0" i="0" u="none" strike="noStrike" cap="none"/>
            </a:lvl9pPr>
          </a:lstStyle>
          <a:p>
            <a:endParaRPr/>
          </a:p>
        </p:txBody>
      </p:sp>
      <p:sp>
        <p:nvSpPr>
          <p:cNvPr id="8" name="Shape 8"/>
          <p:cNvSpPr txBox="1">
            <a:spLocks noGrp="1"/>
          </p:cNvSpPr>
          <p:nvPr>
            <p:ph type="ftr" idx="11"/>
          </p:nvPr>
        </p:nvSpPr>
        <p:spPr>
          <a:xfrm>
            <a:off x="0" y="8685212"/>
            <a:ext cx="2971800" cy="4572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200" b="0" i="0" u="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9pPr>
          </a:lstStyle>
          <a:p>
            <a:endParaRPr/>
          </a:p>
        </p:txBody>
      </p:sp>
      <p:sp>
        <p:nvSpPr>
          <p:cNvPr id="9" name="Shape 9"/>
          <p:cNvSpPr txBox="1">
            <a:spLocks noGrp="1"/>
          </p:cNvSpPr>
          <p:nvPr>
            <p:ph type="sldNum" idx="4"/>
          </p:nvPr>
        </p:nvSpPr>
        <p:spPr>
          <a:xfrm>
            <a:off x="3884612" y="8685212"/>
            <a:ext cx="2971800"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a:solidFill>
                  <a:srgbClr val="000000"/>
                </a:solidFill>
                <a:latin typeface="Arial"/>
                <a:ea typeface="Arial"/>
                <a:cs typeface="Arial"/>
                <a:sym typeface="Arial"/>
              </a:rPr>
              <a:t>‹#›</a:t>
            </a:fld>
            <a:endParaRPr lang="en-US" sz="1200" b="0" i="0" u="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74020968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21" name="Shape 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378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sldNum" idx="12"/>
          </p:nvPr>
        </p:nvSpPr>
        <p:spPr>
          <a:xfrm>
            <a:off x="3884612" y="8685212"/>
            <a:ext cx="2971800"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10</a:t>
            </a:fld>
            <a:endParaRPr lang="en-US" sz="1800" b="0" i="0" u="none">
              <a:solidFill>
                <a:srgbClr val="000000"/>
              </a:solidFill>
              <a:latin typeface="Arial"/>
              <a:ea typeface="Arial"/>
              <a:cs typeface="Arial"/>
              <a:sym typeface="Arial"/>
            </a:endParaRPr>
          </a:p>
        </p:txBody>
      </p:sp>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87" name="Shape 87"/>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3450178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sldNum" idx="12"/>
          </p:nvPr>
        </p:nvSpPr>
        <p:spPr>
          <a:xfrm>
            <a:off x="3884612" y="8685212"/>
            <a:ext cx="2971800"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11</a:t>
            </a:fld>
            <a:endParaRPr lang="en-US" sz="1800" b="0" i="0" u="none">
              <a:solidFill>
                <a:srgbClr val="000000"/>
              </a:solidFill>
              <a:latin typeface="Arial"/>
              <a:ea typeface="Arial"/>
              <a:cs typeface="Arial"/>
              <a:sym typeface="Arial"/>
            </a:endParaRPr>
          </a:p>
        </p:txBody>
      </p:sp>
      <p:sp>
        <p:nvSpPr>
          <p:cNvPr id="93" name="Shape 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94" name="Shape 94"/>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4117251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txBox="1">
            <a:spLocks noGrp="1"/>
          </p:cNvSpPr>
          <p:nvPr>
            <p:ph type="sldNum" idx="12"/>
          </p:nvPr>
        </p:nvSpPr>
        <p:spPr>
          <a:xfrm>
            <a:off x="3884612" y="8685212"/>
            <a:ext cx="2971800"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12</a:t>
            </a:fld>
            <a:endParaRPr lang="en-US" sz="1800" b="0" i="0" u="none">
              <a:solidFill>
                <a:srgbClr val="000000"/>
              </a:solidFill>
              <a:latin typeface="Arial"/>
              <a:ea typeface="Arial"/>
              <a:cs typeface="Arial"/>
              <a:sym typeface="Arial"/>
            </a:endParaRPr>
          </a:p>
        </p:txBody>
      </p:sp>
      <p:sp>
        <p:nvSpPr>
          <p:cNvPr id="100" name="Shape 1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101" name="Shape 101"/>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1469000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sldNum" idx="12"/>
          </p:nvPr>
        </p:nvSpPr>
        <p:spPr>
          <a:xfrm>
            <a:off x="3884612" y="8685212"/>
            <a:ext cx="2971800"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13</a:t>
            </a:fld>
            <a:endParaRPr lang="en-US" sz="1800" b="0" i="0" u="none">
              <a:solidFill>
                <a:srgbClr val="000000"/>
              </a:solidFill>
              <a:latin typeface="Arial"/>
              <a:ea typeface="Arial"/>
              <a:cs typeface="Arial"/>
              <a:sym typeface="Arial"/>
            </a:endParaRPr>
          </a:p>
        </p:txBody>
      </p:sp>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109" name="Shape 109"/>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35826322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txBox="1">
            <a:spLocks noGrp="1"/>
          </p:cNvSpPr>
          <p:nvPr>
            <p:ph type="sldNum" idx="12"/>
          </p:nvPr>
        </p:nvSpPr>
        <p:spPr>
          <a:xfrm>
            <a:off x="3884612" y="8685212"/>
            <a:ext cx="2971800"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14</a:t>
            </a:fld>
            <a:endParaRPr lang="en-US" sz="1800" b="0" i="0" u="none">
              <a:solidFill>
                <a:srgbClr val="000000"/>
              </a:solidFill>
              <a:latin typeface="Arial"/>
              <a:ea typeface="Arial"/>
              <a:cs typeface="Arial"/>
              <a:sym typeface="Arial"/>
            </a:endParaRPr>
          </a:p>
        </p:txBody>
      </p:sp>
      <p:sp>
        <p:nvSpPr>
          <p:cNvPr id="116" name="Shape 1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117" name="Shape 117"/>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11531432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txBox="1">
            <a:spLocks noGrp="1"/>
          </p:cNvSpPr>
          <p:nvPr>
            <p:ph type="sldNum" idx="12"/>
          </p:nvPr>
        </p:nvSpPr>
        <p:spPr>
          <a:xfrm>
            <a:off x="3884612" y="8685212"/>
            <a:ext cx="2971800"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15</a:t>
            </a:fld>
            <a:endParaRPr lang="en-US" sz="1800" b="0" i="0" u="none">
              <a:solidFill>
                <a:srgbClr val="000000"/>
              </a:solidFill>
              <a:latin typeface="Arial"/>
              <a:ea typeface="Arial"/>
              <a:cs typeface="Arial"/>
              <a:sym typeface="Arial"/>
            </a:endParaRPr>
          </a:p>
        </p:txBody>
      </p:sp>
      <p:sp>
        <p:nvSpPr>
          <p:cNvPr id="125" name="Shape 1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126" name="Shape 126"/>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3465514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txBox="1">
            <a:spLocks noGrp="1"/>
          </p:cNvSpPr>
          <p:nvPr>
            <p:ph type="sldNum" idx="12"/>
          </p:nvPr>
        </p:nvSpPr>
        <p:spPr>
          <a:xfrm>
            <a:off x="3884612" y="8685212"/>
            <a:ext cx="2971800"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16</a:t>
            </a:fld>
            <a:endParaRPr lang="en-US" sz="1800" b="0" i="0" u="none">
              <a:solidFill>
                <a:srgbClr val="000000"/>
              </a:solidFill>
              <a:latin typeface="Arial"/>
              <a:ea typeface="Arial"/>
              <a:cs typeface="Arial"/>
              <a:sym typeface="Arial"/>
            </a:endParaRPr>
          </a:p>
        </p:txBody>
      </p:sp>
      <p:sp>
        <p:nvSpPr>
          <p:cNvPr id="132" name="Shape 1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133" name="Shape 133"/>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29836170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txBox="1">
            <a:spLocks noGrp="1"/>
          </p:cNvSpPr>
          <p:nvPr>
            <p:ph type="sldNum" idx="12"/>
          </p:nvPr>
        </p:nvSpPr>
        <p:spPr>
          <a:xfrm>
            <a:off x="3884612" y="8685212"/>
            <a:ext cx="2971800"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17</a:t>
            </a:fld>
            <a:endParaRPr lang="en-US" sz="1800" b="0" i="0" u="none">
              <a:solidFill>
                <a:srgbClr val="000000"/>
              </a:solidFill>
              <a:latin typeface="Arial"/>
              <a:ea typeface="Arial"/>
              <a:cs typeface="Arial"/>
              <a:sym typeface="Arial"/>
            </a:endParaRPr>
          </a:p>
        </p:txBody>
      </p:sp>
      <p:sp>
        <p:nvSpPr>
          <p:cNvPr id="139" name="Shape 1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140" name="Shape 140"/>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25778937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sldNum" idx="12"/>
          </p:nvPr>
        </p:nvSpPr>
        <p:spPr>
          <a:xfrm>
            <a:off x="3884612" y="8685212"/>
            <a:ext cx="2971800"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18</a:t>
            </a:fld>
            <a:endParaRPr lang="en-US" sz="1800" b="0" i="0" u="none">
              <a:solidFill>
                <a:srgbClr val="000000"/>
              </a:solidFill>
              <a:latin typeface="Arial"/>
              <a:ea typeface="Arial"/>
              <a:cs typeface="Arial"/>
              <a:sym typeface="Arial"/>
            </a:endParaRPr>
          </a:p>
        </p:txBody>
      </p:sp>
      <p:sp>
        <p:nvSpPr>
          <p:cNvPr id="147" name="Shape 1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148" name="Shape 148"/>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289013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55" name="Shape 1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0736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Shape 28"/>
          <p:cNvSpPr txBox="1">
            <a:spLocks noGrp="1"/>
          </p:cNvSpPr>
          <p:nvPr>
            <p:ph type="sldNum" idx="12"/>
          </p:nvPr>
        </p:nvSpPr>
        <p:spPr>
          <a:xfrm>
            <a:off x="3884612" y="8685212"/>
            <a:ext cx="2971800"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2</a:t>
            </a:fld>
            <a:endParaRPr lang="en-US" sz="1800" b="0" i="0" u="none">
              <a:solidFill>
                <a:srgbClr val="000000"/>
              </a:solidFill>
              <a:latin typeface="Arial"/>
              <a:ea typeface="Arial"/>
              <a:cs typeface="Arial"/>
              <a:sym typeface="Arial"/>
            </a:endParaRPr>
          </a:p>
        </p:txBody>
      </p:sp>
      <p:sp>
        <p:nvSpPr>
          <p:cNvPr id="29" name="Shape 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30" name="Shape 30"/>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311908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sldNum" idx="12"/>
          </p:nvPr>
        </p:nvSpPr>
        <p:spPr>
          <a:xfrm>
            <a:off x="3884612" y="8685212"/>
            <a:ext cx="2971800"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20</a:t>
            </a:fld>
            <a:endParaRPr lang="en-US" sz="1800" b="0" i="0" u="none">
              <a:solidFill>
                <a:srgbClr val="000000"/>
              </a:solidFill>
              <a:latin typeface="Arial"/>
              <a:ea typeface="Arial"/>
              <a:cs typeface="Arial"/>
              <a:sym typeface="Arial"/>
            </a:endParaRPr>
          </a:p>
        </p:txBody>
      </p:sp>
      <p:sp>
        <p:nvSpPr>
          <p:cNvPr id="161" name="Shape 1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162" name="Shape 162"/>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21956097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txBox="1">
            <a:spLocks noGrp="1"/>
          </p:cNvSpPr>
          <p:nvPr>
            <p:ph type="sldNum" idx="12"/>
          </p:nvPr>
        </p:nvSpPr>
        <p:spPr>
          <a:xfrm>
            <a:off x="3884612" y="8685212"/>
            <a:ext cx="2971800"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21</a:t>
            </a:fld>
            <a:endParaRPr lang="en-US" sz="1800" b="0" i="0" u="none">
              <a:solidFill>
                <a:srgbClr val="000000"/>
              </a:solidFill>
              <a:latin typeface="Arial"/>
              <a:ea typeface="Arial"/>
              <a:cs typeface="Arial"/>
              <a:sym typeface="Arial"/>
            </a:endParaRPr>
          </a:p>
        </p:txBody>
      </p:sp>
      <p:sp>
        <p:nvSpPr>
          <p:cNvPr id="169" name="Shape 1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170" name="Shape 170"/>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42282701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77" name="Shape 1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82439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txBox="1">
            <a:spLocks noGrp="1"/>
          </p:cNvSpPr>
          <p:nvPr>
            <p:ph type="sldNum" idx="12"/>
          </p:nvPr>
        </p:nvSpPr>
        <p:spPr>
          <a:xfrm>
            <a:off x="3884612" y="8685212"/>
            <a:ext cx="2971800"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23</a:t>
            </a:fld>
            <a:endParaRPr lang="en-US" sz="1800" b="0" i="0" u="none">
              <a:solidFill>
                <a:srgbClr val="000000"/>
              </a:solidFill>
              <a:latin typeface="Arial"/>
              <a:ea typeface="Arial"/>
              <a:cs typeface="Arial"/>
              <a:sym typeface="Arial"/>
            </a:endParaRPr>
          </a:p>
        </p:txBody>
      </p:sp>
      <p:sp>
        <p:nvSpPr>
          <p:cNvPr id="184" name="Shape 1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185" name="Shape 185"/>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31908424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95" name="Shape 1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8578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201" name="Shape 2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30484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txBox="1">
            <a:spLocks noGrp="1"/>
          </p:cNvSpPr>
          <p:nvPr>
            <p:ph type="sldNum" idx="12"/>
          </p:nvPr>
        </p:nvSpPr>
        <p:spPr>
          <a:xfrm>
            <a:off x="3884612" y="8685212"/>
            <a:ext cx="2971800"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26</a:t>
            </a:fld>
            <a:endParaRPr lang="en-US" sz="1800" b="0" i="0" u="none">
              <a:solidFill>
                <a:srgbClr val="000000"/>
              </a:solidFill>
              <a:latin typeface="Arial"/>
              <a:ea typeface="Arial"/>
              <a:cs typeface="Arial"/>
              <a:sym typeface="Arial"/>
            </a:endParaRPr>
          </a:p>
        </p:txBody>
      </p:sp>
      <p:sp>
        <p:nvSpPr>
          <p:cNvPr id="207" name="Shape 2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208" name="Shape 208"/>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40927490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txBox="1">
            <a:spLocks noGrp="1"/>
          </p:cNvSpPr>
          <p:nvPr>
            <p:ph type="sldNum" idx="12"/>
          </p:nvPr>
        </p:nvSpPr>
        <p:spPr>
          <a:xfrm>
            <a:off x="3884612" y="8685212"/>
            <a:ext cx="2971800"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27</a:t>
            </a:fld>
            <a:endParaRPr lang="en-US" sz="1800" b="0" i="0" u="none">
              <a:solidFill>
                <a:srgbClr val="000000"/>
              </a:solidFill>
              <a:latin typeface="Arial"/>
              <a:ea typeface="Arial"/>
              <a:cs typeface="Arial"/>
              <a:sym typeface="Arial"/>
            </a:endParaRPr>
          </a:p>
        </p:txBody>
      </p:sp>
      <p:sp>
        <p:nvSpPr>
          <p:cNvPr id="215" name="Shape 2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216" name="Shape 216"/>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39679936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txBox="1">
            <a:spLocks noGrp="1"/>
          </p:cNvSpPr>
          <p:nvPr>
            <p:ph type="sldNum" idx="12"/>
          </p:nvPr>
        </p:nvSpPr>
        <p:spPr>
          <a:xfrm>
            <a:off x="3884612" y="8685212"/>
            <a:ext cx="2971800"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28</a:t>
            </a:fld>
            <a:endParaRPr lang="en-US" sz="1800" b="0" i="0" u="none">
              <a:solidFill>
                <a:srgbClr val="000000"/>
              </a:solidFill>
              <a:latin typeface="Arial"/>
              <a:ea typeface="Arial"/>
              <a:cs typeface="Arial"/>
              <a:sym typeface="Arial"/>
            </a:endParaRPr>
          </a:p>
        </p:txBody>
      </p:sp>
      <p:sp>
        <p:nvSpPr>
          <p:cNvPr id="224" name="Shape 2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225" name="Shape 225"/>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24134953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txBox="1">
            <a:spLocks noGrp="1"/>
          </p:cNvSpPr>
          <p:nvPr>
            <p:ph type="sldNum" idx="12"/>
          </p:nvPr>
        </p:nvSpPr>
        <p:spPr>
          <a:xfrm>
            <a:off x="3884612" y="8685212"/>
            <a:ext cx="2971800"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29</a:t>
            </a:fld>
            <a:endParaRPr lang="en-US" sz="1800" b="0" i="0" u="none">
              <a:solidFill>
                <a:srgbClr val="000000"/>
              </a:solidFill>
              <a:latin typeface="Arial"/>
              <a:ea typeface="Arial"/>
              <a:cs typeface="Arial"/>
              <a:sym typeface="Arial"/>
            </a:endParaRPr>
          </a:p>
        </p:txBody>
      </p:sp>
      <p:sp>
        <p:nvSpPr>
          <p:cNvPr id="231" name="Shape 2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232" name="Shape 232"/>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2137221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Shape 3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36" name="Shape 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33997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txBox="1">
            <a:spLocks noGrp="1"/>
          </p:cNvSpPr>
          <p:nvPr>
            <p:ph type="sldNum" idx="12"/>
          </p:nvPr>
        </p:nvSpPr>
        <p:spPr>
          <a:xfrm>
            <a:off x="3884612" y="8685212"/>
            <a:ext cx="2971800"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30</a:t>
            </a:fld>
            <a:endParaRPr lang="en-US" sz="1800" b="0" i="0" u="none">
              <a:solidFill>
                <a:srgbClr val="000000"/>
              </a:solidFill>
              <a:latin typeface="Arial"/>
              <a:ea typeface="Arial"/>
              <a:cs typeface="Arial"/>
              <a:sym typeface="Arial"/>
            </a:endParaRPr>
          </a:p>
        </p:txBody>
      </p:sp>
      <p:sp>
        <p:nvSpPr>
          <p:cNvPr id="239" name="Shape 2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240" name="Shape 240"/>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18099187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txBox="1">
            <a:spLocks noGrp="1"/>
          </p:cNvSpPr>
          <p:nvPr>
            <p:ph type="sldNum" idx="12"/>
          </p:nvPr>
        </p:nvSpPr>
        <p:spPr>
          <a:xfrm>
            <a:off x="3884612" y="8685212"/>
            <a:ext cx="2971800"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31</a:t>
            </a:fld>
            <a:endParaRPr lang="en-US" sz="1800" b="0" i="0" u="none">
              <a:solidFill>
                <a:srgbClr val="000000"/>
              </a:solidFill>
              <a:latin typeface="Arial"/>
              <a:ea typeface="Arial"/>
              <a:cs typeface="Arial"/>
              <a:sym typeface="Arial"/>
            </a:endParaRPr>
          </a:p>
        </p:txBody>
      </p:sp>
      <p:sp>
        <p:nvSpPr>
          <p:cNvPr id="247" name="Shape 2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248" name="Shape 248"/>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1170690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txBox="1">
            <a:spLocks noGrp="1"/>
          </p:cNvSpPr>
          <p:nvPr>
            <p:ph type="sldNum" idx="12"/>
          </p:nvPr>
        </p:nvSpPr>
        <p:spPr>
          <a:xfrm>
            <a:off x="3884612" y="8685212"/>
            <a:ext cx="2971800"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32</a:t>
            </a:fld>
            <a:endParaRPr lang="en-US" sz="1800" b="0" i="0" u="none">
              <a:solidFill>
                <a:srgbClr val="000000"/>
              </a:solidFill>
              <a:latin typeface="Arial"/>
              <a:ea typeface="Arial"/>
              <a:cs typeface="Arial"/>
              <a:sym typeface="Arial"/>
            </a:endParaRPr>
          </a:p>
        </p:txBody>
      </p:sp>
      <p:sp>
        <p:nvSpPr>
          <p:cNvPr id="255" name="Shape 2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256" name="Shape 256"/>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3647167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txBox="1">
            <a:spLocks noGrp="1"/>
          </p:cNvSpPr>
          <p:nvPr>
            <p:ph type="sldNum" idx="12"/>
          </p:nvPr>
        </p:nvSpPr>
        <p:spPr>
          <a:xfrm>
            <a:off x="3884612" y="8685212"/>
            <a:ext cx="2971800"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33</a:t>
            </a:fld>
            <a:endParaRPr lang="en-US" sz="1800" b="0" i="0" u="none">
              <a:solidFill>
                <a:srgbClr val="000000"/>
              </a:solidFill>
              <a:latin typeface="Arial"/>
              <a:ea typeface="Arial"/>
              <a:cs typeface="Arial"/>
              <a:sym typeface="Arial"/>
            </a:endParaRPr>
          </a:p>
        </p:txBody>
      </p:sp>
      <p:sp>
        <p:nvSpPr>
          <p:cNvPr id="262" name="Shape 2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263" name="Shape 263"/>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24535886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txBox="1">
            <a:spLocks noGrp="1"/>
          </p:cNvSpPr>
          <p:nvPr>
            <p:ph type="sldNum" idx="12"/>
          </p:nvPr>
        </p:nvSpPr>
        <p:spPr>
          <a:xfrm>
            <a:off x="3884612" y="8685212"/>
            <a:ext cx="2971800"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34</a:t>
            </a:fld>
            <a:endParaRPr lang="en-US" sz="1800" b="0" i="0" u="none">
              <a:solidFill>
                <a:srgbClr val="000000"/>
              </a:solidFill>
              <a:latin typeface="Arial"/>
              <a:ea typeface="Arial"/>
              <a:cs typeface="Arial"/>
              <a:sym typeface="Arial"/>
            </a:endParaRPr>
          </a:p>
        </p:txBody>
      </p:sp>
      <p:sp>
        <p:nvSpPr>
          <p:cNvPr id="269" name="Shape 2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270" name="Shape 270"/>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8121476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txBox="1">
            <a:spLocks noGrp="1"/>
          </p:cNvSpPr>
          <p:nvPr>
            <p:ph type="sldNum" idx="12"/>
          </p:nvPr>
        </p:nvSpPr>
        <p:spPr>
          <a:xfrm>
            <a:off x="3884612" y="8685212"/>
            <a:ext cx="2971800"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35</a:t>
            </a:fld>
            <a:endParaRPr lang="en-US" sz="1800" b="0" i="0" u="none">
              <a:solidFill>
                <a:srgbClr val="000000"/>
              </a:solidFill>
              <a:latin typeface="Arial"/>
              <a:ea typeface="Arial"/>
              <a:cs typeface="Arial"/>
              <a:sym typeface="Arial"/>
            </a:endParaRPr>
          </a:p>
        </p:txBody>
      </p:sp>
      <p:sp>
        <p:nvSpPr>
          <p:cNvPr id="276" name="Shape 2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277" name="Shape 277"/>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19439033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sldNum" idx="12"/>
          </p:nvPr>
        </p:nvSpPr>
        <p:spPr>
          <a:xfrm>
            <a:off x="3884612" y="8685212"/>
            <a:ext cx="2971800"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36</a:t>
            </a:fld>
            <a:endParaRPr lang="en-US" sz="1800" b="0" i="0" u="none">
              <a:solidFill>
                <a:srgbClr val="000000"/>
              </a:solidFill>
              <a:latin typeface="Arial"/>
              <a:ea typeface="Arial"/>
              <a:cs typeface="Arial"/>
              <a:sym typeface="Arial"/>
            </a:endParaRPr>
          </a:p>
        </p:txBody>
      </p:sp>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284" name="Shape 284"/>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194210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sldNum" idx="12"/>
          </p:nvPr>
        </p:nvSpPr>
        <p:spPr>
          <a:xfrm>
            <a:off x="3884612" y="8685212"/>
            <a:ext cx="2971800"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37</a:t>
            </a:fld>
            <a:endParaRPr lang="en-US" sz="1800" b="0" i="0" u="none">
              <a:solidFill>
                <a:srgbClr val="000000"/>
              </a:solidFill>
              <a:latin typeface="Arial"/>
              <a:ea typeface="Arial"/>
              <a:cs typeface="Arial"/>
              <a:sym typeface="Arial"/>
            </a:endParaRPr>
          </a:p>
        </p:txBody>
      </p:sp>
      <p:sp>
        <p:nvSpPr>
          <p:cNvPr id="291" name="Shape 2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292" name="Shape 292"/>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24383814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txBox="1">
            <a:spLocks noGrp="1"/>
          </p:cNvSpPr>
          <p:nvPr>
            <p:ph type="sldNum" idx="12"/>
          </p:nvPr>
        </p:nvSpPr>
        <p:spPr>
          <a:xfrm>
            <a:off x="3884612" y="8685212"/>
            <a:ext cx="2971800"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38</a:t>
            </a:fld>
            <a:endParaRPr lang="en-US" sz="1800" b="0" i="0" u="none">
              <a:solidFill>
                <a:srgbClr val="000000"/>
              </a:solidFill>
              <a:latin typeface="Arial"/>
              <a:ea typeface="Arial"/>
              <a:cs typeface="Arial"/>
              <a:sym typeface="Arial"/>
            </a:endParaRPr>
          </a:p>
        </p:txBody>
      </p:sp>
      <p:sp>
        <p:nvSpPr>
          <p:cNvPr id="299" name="Shape 2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300" name="Shape 300"/>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37665032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txBox="1">
            <a:spLocks noGrp="1"/>
          </p:cNvSpPr>
          <p:nvPr>
            <p:ph type="sldNum" idx="12"/>
          </p:nvPr>
        </p:nvSpPr>
        <p:spPr>
          <a:xfrm>
            <a:off x="3884612" y="8685212"/>
            <a:ext cx="2971800"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39</a:t>
            </a:fld>
            <a:endParaRPr lang="en-US" sz="1800" b="0" i="0" u="none">
              <a:solidFill>
                <a:srgbClr val="000000"/>
              </a:solidFill>
              <a:latin typeface="Arial"/>
              <a:ea typeface="Arial"/>
              <a:cs typeface="Arial"/>
              <a:sym typeface="Arial"/>
            </a:endParaRPr>
          </a:p>
        </p:txBody>
      </p:sp>
      <p:sp>
        <p:nvSpPr>
          <p:cNvPr id="308" name="Shape 3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309" name="Shape 309"/>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1051257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43" name="Shape 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24112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txBox="1">
            <a:spLocks noGrp="1"/>
          </p:cNvSpPr>
          <p:nvPr>
            <p:ph type="sldNum" idx="12"/>
          </p:nvPr>
        </p:nvSpPr>
        <p:spPr>
          <a:xfrm>
            <a:off x="3884612" y="8685212"/>
            <a:ext cx="2971800"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40</a:t>
            </a:fld>
            <a:endParaRPr lang="en-US" sz="1800" b="0" i="0" u="none">
              <a:solidFill>
                <a:srgbClr val="000000"/>
              </a:solidFill>
              <a:latin typeface="Arial"/>
              <a:ea typeface="Arial"/>
              <a:cs typeface="Arial"/>
              <a:sym typeface="Arial"/>
            </a:endParaRPr>
          </a:p>
        </p:txBody>
      </p:sp>
      <p:sp>
        <p:nvSpPr>
          <p:cNvPr id="316" name="Shape 3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317" name="Shape 317"/>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31542625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txBox="1">
            <a:spLocks noGrp="1"/>
          </p:cNvSpPr>
          <p:nvPr>
            <p:ph type="sldNum" idx="12"/>
          </p:nvPr>
        </p:nvSpPr>
        <p:spPr>
          <a:xfrm>
            <a:off x="3884612" y="8685212"/>
            <a:ext cx="2971800"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41</a:t>
            </a:fld>
            <a:endParaRPr lang="en-US" sz="1800" b="0" i="0" u="none">
              <a:solidFill>
                <a:srgbClr val="000000"/>
              </a:solidFill>
              <a:latin typeface="Arial"/>
              <a:ea typeface="Arial"/>
              <a:cs typeface="Arial"/>
              <a:sym typeface="Arial"/>
            </a:endParaRPr>
          </a:p>
        </p:txBody>
      </p:sp>
      <p:sp>
        <p:nvSpPr>
          <p:cNvPr id="324" name="Shape 3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325" name="Shape 325"/>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29922072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txBox="1">
            <a:spLocks noGrp="1"/>
          </p:cNvSpPr>
          <p:nvPr>
            <p:ph type="sldNum" idx="12"/>
          </p:nvPr>
        </p:nvSpPr>
        <p:spPr>
          <a:xfrm>
            <a:off x="3884612" y="8685212"/>
            <a:ext cx="2971800"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42</a:t>
            </a:fld>
            <a:endParaRPr lang="en-US" sz="1800" b="0" i="0" u="none">
              <a:solidFill>
                <a:srgbClr val="000000"/>
              </a:solidFill>
              <a:latin typeface="Arial"/>
              <a:ea typeface="Arial"/>
              <a:cs typeface="Arial"/>
              <a:sym typeface="Arial"/>
            </a:endParaRPr>
          </a:p>
        </p:txBody>
      </p:sp>
      <p:sp>
        <p:nvSpPr>
          <p:cNvPr id="332" name="Shape 3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333" name="Shape 333"/>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8462030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Shape 339"/>
          <p:cNvSpPr txBox="1">
            <a:spLocks noGrp="1"/>
          </p:cNvSpPr>
          <p:nvPr>
            <p:ph type="sldNum" idx="12"/>
          </p:nvPr>
        </p:nvSpPr>
        <p:spPr>
          <a:xfrm>
            <a:off x="3884612" y="8685212"/>
            <a:ext cx="2971800"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43</a:t>
            </a:fld>
            <a:endParaRPr lang="en-US" sz="1800" b="0" i="0" u="none">
              <a:solidFill>
                <a:srgbClr val="000000"/>
              </a:solidFill>
              <a:latin typeface="Arial"/>
              <a:ea typeface="Arial"/>
              <a:cs typeface="Arial"/>
              <a:sym typeface="Arial"/>
            </a:endParaRPr>
          </a:p>
        </p:txBody>
      </p:sp>
      <p:sp>
        <p:nvSpPr>
          <p:cNvPr id="340" name="Shape 3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341" name="Shape 341"/>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33149455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Shape 348"/>
          <p:cNvSpPr txBox="1">
            <a:spLocks noGrp="1"/>
          </p:cNvSpPr>
          <p:nvPr>
            <p:ph type="sldNum" idx="12"/>
          </p:nvPr>
        </p:nvSpPr>
        <p:spPr>
          <a:xfrm>
            <a:off x="3884612" y="8685212"/>
            <a:ext cx="2971800"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44</a:t>
            </a:fld>
            <a:endParaRPr lang="en-US" sz="1800" b="0" i="0" u="none">
              <a:solidFill>
                <a:srgbClr val="000000"/>
              </a:solidFill>
              <a:latin typeface="Arial"/>
              <a:ea typeface="Arial"/>
              <a:cs typeface="Arial"/>
              <a:sym typeface="Arial"/>
            </a:endParaRPr>
          </a:p>
        </p:txBody>
      </p:sp>
      <p:sp>
        <p:nvSpPr>
          <p:cNvPr id="349" name="Shape 3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350" name="Shape 350"/>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24660305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Shape 356"/>
          <p:cNvSpPr txBox="1">
            <a:spLocks noGrp="1"/>
          </p:cNvSpPr>
          <p:nvPr>
            <p:ph type="sldNum" idx="12"/>
          </p:nvPr>
        </p:nvSpPr>
        <p:spPr>
          <a:xfrm>
            <a:off x="3884612" y="8685212"/>
            <a:ext cx="2971800"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45</a:t>
            </a:fld>
            <a:endParaRPr lang="en-US" sz="1800" b="0" i="0" u="none">
              <a:solidFill>
                <a:srgbClr val="000000"/>
              </a:solidFill>
              <a:latin typeface="Arial"/>
              <a:ea typeface="Arial"/>
              <a:cs typeface="Arial"/>
              <a:sym typeface="Arial"/>
            </a:endParaRPr>
          </a:p>
        </p:txBody>
      </p:sp>
      <p:sp>
        <p:nvSpPr>
          <p:cNvPr id="357" name="Shape 3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358" name="Shape 358"/>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41433192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Shape 364"/>
          <p:cNvSpPr txBox="1">
            <a:spLocks noGrp="1"/>
          </p:cNvSpPr>
          <p:nvPr>
            <p:ph type="sldNum" idx="12"/>
          </p:nvPr>
        </p:nvSpPr>
        <p:spPr>
          <a:xfrm>
            <a:off x="3884612" y="8685212"/>
            <a:ext cx="2971800"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46</a:t>
            </a:fld>
            <a:endParaRPr lang="en-US" sz="1800" b="0" i="0" u="none">
              <a:solidFill>
                <a:srgbClr val="000000"/>
              </a:solidFill>
              <a:latin typeface="Arial"/>
              <a:ea typeface="Arial"/>
              <a:cs typeface="Arial"/>
              <a:sym typeface="Arial"/>
            </a:endParaRPr>
          </a:p>
        </p:txBody>
      </p:sp>
      <p:sp>
        <p:nvSpPr>
          <p:cNvPr id="365" name="Shape 3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366" name="Shape 366"/>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29599448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Shape 372"/>
          <p:cNvSpPr txBox="1">
            <a:spLocks noGrp="1"/>
          </p:cNvSpPr>
          <p:nvPr>
            <p:ph type="sldNum" idx="12"/>
          </p:nvPr>
        </p:nvSpPr>
        <p:spPr>
          <a:xfrm>
            <a:off x="3884612" y="8685212"/>
            <a:ext cx="2971800"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47</a:t>
            </a:fld>
            <a:endParaRPr lang="en-US" sz="1800" b="0" i="0" u="none">
              <a:solidFill>
                <a:srgbClr val="000000"/>
              </a:solidFill>
              <a:latin typeface="Arial"/>
              <a:ea typeface="Arial"/>
              <a:cs typeface="Arial"/>
              <a:sym typeface="Arial"/>
            </a:endParaRPr>
          </a:p>
        </p:txBody>
      </p:sp>
      <p:sp>
        <p:nvSpPr>
          <p:cNvPr id="373" name="Shape 3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374" name="Shape 374"/>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7987679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Shape 380"/>
          <p:cNvSpPr txBox="1">
            <a:spLocks noGrp="1"/>
          </p:cNvSpPr>
          <p:nvPr>
            <p:ph type="sldNum" idx="12"/>
          </p:nvPr>
        </p:nvSpPr>
        <p:spPr>
          <a:xfrm>
            <a:off x="3884612" y="8685212"/>
            <a:ext cx="2971800"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48</a:t>
            </a:fld>
            <a:endParaRPr lang="en-US" sz="1800" b="0" i="0" u="none">
              <a:solidFill>
                <a:srgbClr val="000000"/>
              </a:solidFill>
              <a:latin typeface="Arial"/>
              <a:ea typeface="Arial"/>
              <a:cs typeface="Arial"/>
              <a:sym typeface="Arial"/>
            </a:endParaRPr>
          </a:p>
        </p:txBody>
      </p:sp>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382" name="Shape 382"/>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32405733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Shape 388"/>
          <p:cNvSpPr txBox="1">
            <a:spLocks noGrp="1"/>
          </p:cNvSpPr>
          <p:nvPr>
            <p:ph type="sldNum" idx="12"/>
          </p:nvPr>
        </p:nvSpPr>
        <p:spPr>
          <a:xfrm>
            <a:off x="3884612" y="8685212"/>
            <a:ext cx="2971800"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49</a:t>
            </a:fld>
            <a:endParaRPr lang="en-US" sz="1800" b="0" i="0" u="none">
              <a:solidFill>
                <a:srgbClr val="000000"/>
              </a:solidFill>
              <a:latin typeface="Arial"/>
              <a:ea typeface="Arial"/>
              <a:cs typeface="Arial"/>
              <a:sym typeface="Arial"/>
            </a:endParaRPr>
          </a:p>
        </p:txBody>
      </p:sp>
      <p:sp>
        <p:nvSpPr>
          <p:cNvPr id="389" name="Shape 3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390" name="Shape 390"/>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2234072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txBox="1">
            <a:spLocks noGrp="1"/>
          </p:cNvSpPr>
          <p:nvPr>
            <p:ph type="sldNum" idx="12"/>
          </p:nvPr>
        </p:nvSpPr>
        <p:spPr>
          <a:xfrm>
            <a:off x="3884612" y="8685212"/>
            <a:ext cx="2971800"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5</a:t>
            </a:fld>
            <a:endParaRPr lang="en-US" sz="1800" b="0" i="0" u="none">
              <a:solidFill>
                <a:srgbClr val="000000"/>
              </a:solidFill>
              <a:latin typeface="Arial"/>
              <a:ea typeface="Arial"/>
              <a:cs typeface="Arial"/>
              <a:sym typeface="Arial"/>
            </a:endParaRPr>
          </a:p>
        </p:txBody>
      </p:sp>
      <p:sp>
        <p:nvSpPr>
          <p:cNvPr id="49" name="Shape 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50" name="Shape 50"/>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237765837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Shape 396"/>
          <p:cNvSpPr txBox="1">
            <a:spLocks noGrp="1"/>
          </p:cNvSpPr>
          <p:nvPr>
            <p:ph type="sldNum" idx="12"/>
          </p:nvPr>
        </p:nvSpPr>
        <p:spPr>
          <a:xfrm>
            <a:off x="3884612" y="8685212"/>
            <a:ext cx="2971800"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50</a:t>
            </a:fld>
            <a:endParaRPr lang="en-US" sz="1800" b="0" i="0" u="none">
              <a:solidFill>
                <a:srgbClr val="000000"/>
              </a:solidFill>
              <a:latin typeface="Arial"/>
              <a:ea typeface="Arial"/>
              <a:cs typeface="Arial"/>
              <a:sym typeface="Arial"/>
            </a:endParaRPr>
          </a:p>
        </p:txBody>
      </p:sp>
      <p:sp>
        <p:nvSpPr>
          <p:cNvPr id="397" name="Shape 3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398" name="Shape 398"/>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14208208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Shape 404"/>
          <p:cNvSpPr txBox="1">
            <a:spLocks noGrp="1"/>
          </p:cNvSpPr>
          <p:nvPr>
            <p:ph type="sldNum" idx="12"/>
          </p:nvPr>
        </p:nvSpPr>
        <p:spPr>
          <a:xfrm>
            <a:off x="3884612" y="8685212"/>
            <a:ext cx="2971800"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51</a:t>
            </a:fld>
            <a:endParaRPr lang="en-US" sz="1800" b="0" i="0" u="none">
              <a:solidFill>
                <a:srgbClr val="000000"/>
              </a:solidFill>
              <a:latin typeface="Arial"/>
              <a:ea typeface="Arial"/>
              <a:cs typeface="Arial"/>
              <a:sym typeface="Arial"/>
            </a:endParaRPr>
          </a:p>
        </p:txBody>
      </p:sp>
      <p:sp>
        <p:nvSpPr>
          <p:cNvPr id="405" name="Shape 4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406" name="Shape 406"/>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10239107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Shape 413"/>
          <p:cNvSpPr txBox="1">
            <a:spLocks noGrp="1"/>
          </p:cNvSpPr>
          <p:nvPr>
            <p:ph type="sldNum" idx="12"/>
          </p:nvPr>
        </p:nvSpPr>
        <p:spPr>
          <a:xfrm>
            <a:off x="3884612" y="8685212"/>
            <a:ext cx="2971800"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52</a:t>
            </a:fld>
            <a:endParaRPr lang="en-US" sz="1800" b="0" i="0" u="none">
              <a:solidFill>
                <a:srgbClr val="000000"/>
              </a:solidFill>
              <a:latin typeface="Arial"/>
              <a:ea typeface="Arial"/>
              <a:cs typeface="Arial"/>
              <a:sym typeface="Arial"/>
            </a:endParaRPr>
          </a:p>
        </p:txBody>
      </p:sp>
      <p:sp>
        <p:nvSpPr>
          <p:cNvPr id="414" name="Shape 4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415" name="Shape 415"/>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40139071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Shape 421"/>
          <p:cNvSpPr txBox="1">
            <a:spLocks noGrp="1"/>
          </p:cNvSpPr>
          <p:nvPr>
            <p:ph type="sldNum" idx="12"/>
          </p:nvPr>
        </p:nvSpPr>
        <p:spPr>
          <a:xfrm>
            <a:off x="3884612" y="8685212"/>
            <a:ext cx="2971800"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53</a:t>
            </a:fld>
            <a:endParaRPr lang="en-US" sz="1800" b="0" i="0" u="none">
              <a:solidFill>
                <a:srgbClr val="000000"/>
              </a:solidFill>
              <a:latin typeface="Arial"/>
              <a:ea typeface="Arial"/>
              <a:cs typeface="Arial"/>
              <a:sym typeface="Arial"/>
            </a:endParaRPr>
          </a:p>
        </p:txBody>
      </p:sp>
      <p:sp>
        <p:nvSpPr>
          <p:cNvPr id="422" name="Shape 4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423" name="Shape 423"/>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26353833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Shape 429"/>
          <p:cNvSpPr txBox="1">
            <a:spLocks noGrp="1"/>
          </p:cNvSpPr>
          <p:nvPr>
            <p:ph type="sldNum" idx="12"/>
          </p:nvPr>
        </p:nvSpPr>
        <p:spPr>
          <a:xfrm>
            <a:off x="3884612" y="8685212"/>
            <a:ext cx="2971800"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54</a:t>
            </a:fld>
            <a:endParaRPr lang="en-US" sz="1800" b="0" i="0" u="none">
              <a:solidFill>
                <a:srgbClr val="000000"/>
              </a:solidFill>
              <a:latin typeface="Arial"/>
              <a:ea typeface="Arial"/>
              <a:cs typeface="Arial"/>
              <a:sym typeface="Arial"/>
            </a:endParaRPr>
          </a:p>
        </p:txBody>
      </p:sp>
      <p:sp>
        <p:nvSpPr>
          <p:cNvPr id="430" name="Shape 4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431" name="Shape 431"/>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144507753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Shape 437"/>
          <p:cNvSpPr txBox="1">
            <a:spLocks noGrp="1"/>
          </p:cNvSpPr>
          <p:nvPr>
            <p:ph type="sldNum" idx="12"/>
          </p:nvPr>
        </p:nvSpPr>
        <p:spPr>
          <a:xfrm>
            <a:off x="3884612" y="8685212"/>
            <a:ext cx="2971800"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55</a:t>
            </a:fld>
            <a:endParaRPr lang="en-US" sz="1800" b="0" i="0" u="none">
              <a:solidFill>
                <a:srgbClr val="000000"/>
              </a:solidFill>
              <a:latin typeface="Arial"/>
              <a:ea typeface="Arial"/>
              <a:cs typeface="Arial"/>
              <a:sym typeface="Arial"/>
            </a:endParaRPr>
          </a:p>
        </p:txBody>
      </p:sp>
      <p:sp>
        <p:nvSpPr>
          <p:cNvPr id="438" name="Shape 4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439" name="Shape 439"/>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212479045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Shape 445"/>
          <p:cNvSpPr txBox="1">
            <a:spLocks noGrp="1"/>
          </p:cNvSpPr>
          <p:nvPr>
            <p:ph type="sldNum" idx="12"/>
          </p:nvPr>
        </p:nvSpPr>
        <p:spPr>
          <a:xfrm>
            <a:off x="3884612" y="8685212"/>
            <a:ext cx="2971800"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56</a:t>
            </a:fld>
            <a:endParaRPr lang="en-US" sz="1800" b="0" i="0" u="none">
              <a:solidFill>
                <a:srgbClr val="000000"/>
              </a:solidFill>
              <a:latin typeface="Arial"/>
              <a:ea typeface="Arial"/>
              <a:cs typeface="Arial"/>
              <a:sym typeface="Arial"/>
            </a:endParaRPr>
          </a:p>
        </p:txBody>
      </p:sp>
      <p:sp>
        <p:nvSpPr>
          <p:cNvPr id="446" name="Shape 4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447" name="Shape 447"/>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253333504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Shape 453"/>
          <p:cNvSpPr txBox="1">
            <a:spLocks noGrp="1"/>
          </p:cNvSpPr>
          <p:nvPr>
            <p:ph type="sldNum" idx="12"/>
          </p:nvPr>
        </p:nvSpPr>
        <p:spPr>
          <a:xfrm>
            <a:off x="3884612" y="8685212"/>
            <a:ext cx="2971800"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57</a:t>
            </a:fld>
            <a:endParaRPr lang="en-US" sz="1800" b="0" i="0" u="none">
              <a:solidFill>
                <a:srgbClr val="000000"/>
              </a:solidFill>
              <a:latin typeface="Arial"/>
              <a:ea typeface="Arial"/>
              <a:cs typeface="Arial"/>
              <a:sym typeface="Arial"/>
            </a:endParaRPr>
          </a:p>
        </p:txBody>
      </p:sp>
      <p:sp>
        <p:nvSpPr>
          <p:cNvPr id="454" name="Shape 4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455" name="Shape 455"/>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105011807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Shape 461"/>
          <p:cNvSpPr txBox="1">
            <a:spLocks noGrp="1"/>
          </p:cNvSpPr>
          <p:nvPr>
            <p:ph type="sldNum" idx="12"/>
          </p:nvPr>
        </p:nvSpPr>
        <p:spPr>
          <a:xfrm>
            <a:off x="3884612" y="8685212"/>
            <a:ext cx="2971800"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58</a:t>
            </a:fld>
            <a:endParaRPr lang="en-US" sz="1800" b="0" i="0" u="none">
              <a:solidFill>
                <a:srgbClr val="000000"/>
              </a:solidFill>
              <a:latin typeface="Arial"/>
              <a:ea typeface="Arial"/>
              <a:cs typeface="Arial"/>
              <a:sym typeface="Arial"/>
            </a:endParaRPr>
          </a:p>
        </p:txBody>
      </p:sp>
      <p:sp>
        <p:nvSpPr>
          <p:cNvPr id="462" name="Shape 4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463" name="Shape 463"/>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400423862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Shape 469"/>
          <p:cNvSpPr txBox="1">
            <a:spLocks noGrp="1"/>
          </p:cNvSpPr>
          <p:nvPr>
            <p:ph type="sldNum" idx="12"/>
          </p:nvPr>
        </p:nvSpPr>
        <p:spPr>
          <a:xfrm>
            <a:off x="3884612" y="8685212"/>
            <a:ext cx="2971800"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59</a:t>
            </a:fld>
            <a:endParaRPr lang="en-US" sz="1800" b="0" i="0" u="none">
              <a:solidFill>
                <a:srgbClr val="000000"/>
              </a:solidFill>
              <a:latin typeface="Arial"/>
              <a:ea typeface="Arial"/>
              <a:cs typeface="Arial"/>
              <a:sym typeface="Arial"/>
            </a:endParaRPr>
          </a:p>
        </p:txBody>
      </p:sp>
      <p:sp>
        <p:nvSpPr>
          <p:cNvPr id="470" name="Shape 4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471" name="Shape 471"/>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3576203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56" name="Shape 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655651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Shape 476"/>
          <p:cNvSpPr txBox="1">
            <a:spLocks noGrp="1"/>
          </p:cNvSpPr>
          <p:nvPr>
            <p:ph type="sldNum" idx="12"/>
          </p:nvPr>
        </p:nvSpPr>
        <p:spPr>
          <a:xfrm>
            <a:off x="3884612" y="8685212"/>
            <a:ext cx="2971800"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60</a:t>
            </a:fld>
            <a:endParaRPr lang="en-US" sz="1800" b="0" i="0" u="none">
              <a:solidFill>
                <a:srgbClr val="000000"/>
              </a:solidFill>
              <a:latin typeface="Arial"/>
              <a:ea typeface="Arial"/>
              <a:cs typeface="Arial"/>
              <a:sym typeface="Arial"/>
            </a:endParaRPr>
          </a:p>
        </p:txBody>
      </p:sp>
      <p:sp>
        <p:nvSpPr>
          <p:cNvPr id="477" name="Shape 4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478" name="Shape 478"/>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170166871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Shape 483"/>
          <p:cNvSpPr txBox="1">
            <a:spLocks noGrp="1"/>
          </p:cNvSpPr>
          <p:nvPr>
            <p:ph type="sldNum" idx="12"/>
          </p:nvPr>
        </p:nvSpPr>
        <p:spPr>
          <a:xfrm>
            <a:off x="3884612" y="8685212"/>
            <a:ext cx="2971800"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61</a:t>
            </a:fld>
            <a:endParaRPr lang="en-US" sz="1800" b="0" i="0" u="none">
              <a:solidFill>
                <a:srgbClr val="000000"/>
              </a:solidFill>
              <a:latin typeface="Arial"/>
              <a:ea typeface="Arial"/>
              <a:cs typeface="Arial"/>
              <a:sym typeface="Arial"/>
            </a:endParaRPr>
          </a:p>
        </p:txBody>
      </p:sp>
      <p:sp>
        <p:nvSpPr>
          <p:cNvPr id="484" name="Shape 4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485" name="Shape 485"/>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295041664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Shape 490"/>
          <p:cNvSpPr txBox="1">
            <a:spLocks noGrp="1"/>
          </p:cNvSpPr>
          <p:nvPr>
            <p:ph type="sldNum" idx="12"/>
          </p:nvPr>
        </p:nvSpPr>
        <p:spPr>
          <a:xfrm>
            <a:off x="3884612" y="8685212"/>
            <a:ext cx="2971800"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62</a:t>
            </a:fld>
            <a:endParaRPr lang="en-US" sz="1800" b="0" i="0" u="none">
              <a:solidFill>
                <a:srgbClr val="000000"/>
              </a:solidFill>
              <a:latin typeface="Arial"/>
              <a:ea typeface="Arial"/>
              <a:cs typeface="Arial"/>
              <a:sym typeface="Arial"/>
            </a:endParaRPr>
          </a:p>
        </p:txBody>
      </p:sp>
      <p:sp>
        <p:nvSpPr>
          <p:cNvPr id="491" name="Shape 4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492" name="Shape 492"/>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411305583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Shape 497"/>
          <p:cNvSpPr txBox="1">
            <a:spLocks noGrp="1"/>
          </p:cNvSpPr>
          <p:nvPr>
            <p:ph type="sldNum" idx="12"/>
          </p:nvPr>
        </p:nvSpPr>
        <p:spPr>
          <a:xfrm>
            <a:off x="3884612" y="8685212"/>
            <a:ext cx="2971800"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63</a:t>
            </a:fld>
            <a:endParaRPr lang="en-US" sz="1800" b="0" i="0" u="none">
              <a:solidFill>
                <a:srgbClr val="000000"/>
              </a:solidFill>
              <a:latin typeface="Arial"/>
              <a:ea typeface="Arial"/>
              <a:cs typeface="Arial"/>
              <a:sym typeface="Arial"/>
            </a:endParaRPr>
          </a:p>
        </p:txBody>
      </p:sp>
      <p:sp>
        <p:nvSpPr>
          <p:cNvPr id="498" name="Shape 4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499" name="Shape 499"/>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366219241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Shape 50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505" name="Shape 5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698226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Shape 511"/>
          <p:cNvSpPr txBox="1">
            <a:spLocks noGrp="1"/>
          </p:cNvSpPr>
          <p:nvPr>
            <p:ph type="sldNum" idx="12"/>
          </p:nvPr>
        </p:nvSpPr>
        <p:spPr>
          <a:xfrm>
            <a:off x="3884612" y="8685212"/>
            <a:ext cx="2971800"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65</a:t>
            </a:fld>
            <a:endParaRPr lang="en-US" sz="1800" b="0" i="0" u="none">
              <a:solidFill>
                <a:srgbClr val="000000"/>
              </a:solidFill>
              <a:latin typeface="Arial"/>
              <a:ea typeface="Arial"/>
              <a:cs typeface="Arial"/>
              <a:sym typeface="Arial"/>
            </a:endParaRPr>
          </a:p>
        </p:txBody>
      </p:sp>
      <p:sp>
        <p:nvSpPr>
          <p:cNvPr id="512" name="Shape 5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513" name="Shape 513"/>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109749394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Shape 518"/>
          <p:cNvSpPr txBox="1">
            <a:spLocks noGrp="1"/>
          </p:cNvSpPr>
          <p:nvPr>
            <p:ph type="sldNum" idx="12"/>
          </p:nvPr>
        </p:nvSpPr>
        <p:spPr>
          <a:xfrm>
            <a:off x="3884612" y="8685212"/>
            <a:ext cx="2971800"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66</a:t>
            </a:fld>
            <a:endParaRPr lang="en-US" sz="1800" b="0" i="0" u="none">
              <a:solidFill>
                <a:srgbClr val="000000"/>
              </a:solidFill>
              <a:latin typeface="Arial"/>
              <a:ea typeface="Arial"/>
              <a:cs typeface="Arial"/>
              <a:sym typeface="Arial"/>
            </a:endParaRPr>
          </a:p>
        </p:txBody>
      </p:sp>
      <p:sp>
        <p:nvSpPr>
          <p:cNvPr id="519" name="Shape 5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520" name="Shape 520"/>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16401562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Shape 525"/>
          <p:cNvSpPr txBox="1">
            <a:spLocks noGrp="1"/>
          </p:cNvSpPr>
          <p:nvPr>
            <p:ph type="sldNum" idx="12"/>
          </p:nvPr>
        </p:nvSpPr>
        <p:spPr>
          <a:xfrm>
            <a:off x="3884612" y="8685212"/>
            <a:ext cx="2971800"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67</a:t>
            </a:fld>
            <a:endParaRPr lang="en-US" sz="1800" b="0" i="0" u="none">
              <a:solidFill>
                <a:srgbClr val="000000"/>
              </a:solidFill>
              <a:latin typeface="Arial"/>
              <a:ea typeface="Arial"/>
              <a:cs typeface="Arial"/>
              <a:sym typeface="Arial"/>
            </a:endParaRPr>
          </a:p>
        </p:txBody>
      </p:sp>
      <p:sp>
        <p:nvSpPr>
          <p:cNvPr id="526" name="Shape 5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527" name="Shape 527"/>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60697138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Shape 532"/>
          <p:cNvSpPr txBox="1">
            <a:spLocks noGrp="1"/>
          </p:cNvSpPr>
          <p:nvPr>
            <p:ph type="sldNum" idx="12"/>
          </p:nvPr>
        </p:nvSpPr>
        <p:spPr>
          <a:xfrm>
            <a:off x="3884612" y="8685212"/>
            <a:ext cx="2971800"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68</a:t>
            </a:fld>
            <a:endParaRPr lang="en-US" sz="1800" b="0" i="0" u="none">
              <a:solidFill>
                <a:srgbClr val="000000"/>
              </a:solidFill>
              <a:latin typeface="Arial"/>
              <a:ea typeface="Arial"/>
              <a:cs typeface="Arial"/>
              <a:sym typeface="Arial"/>
            </a:endParaRPr>
          </a:p>
        </p:txBody>
      </p:sp>
      <p:sp>
        <p:nvSpPr>
          <p:cNvPr id="533" name="Shape 5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534" name="Shape 534"/>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52303328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Shape 53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540" name="Shape 5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2839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63" name="Shape 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523202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Shape 545"/>
          <p:cNvSpPr txBox="1">
            <a:spLocks noGrp="1"/>
          </p:cNvSpPr>
          <p:nvPr>
            <p:ph type="sldNum" idx="12"/>
          </p:nvPr>
        </p:nvSpPr>
        <p:spPr>
          <a:xfrm>
            <a:off x="3884612" y="8685212"/>
            <a:ext cx="2971800"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70</a:t>
            </a:fld>
            <a:endParaRPr lang="en-US" sz="1800" b="0" i="0" u="none">
              <a:solidFill>
                <a:srgbClr val="000000"/>
              </a:solidFill>
              <a:latin typeface="Arial"/>
              <a:ea typeface="Arial"/>
              <a:cs typeface="Arial"/>
              <a:sym typeface="Arial"/>
            </a:endParaRPr>
          </a:p>
        </p:txBody>
      </p:sp>
      <p:sp>
        <p:nvSpPr>
          <p:cNvPr id="546" name="Shape 5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547" name="Shape 547"/>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210816038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Shape 552"/>
          <p:cNvSpPr txBox="1">
            <a:spLocks noGrp="1"/>
          </p:cNvSpPr>
          <p:nvPr>
            <p:ph type="sldNum" idx="12"/>
          </p:nvPr>
        </p:nvSpPr>
        <p:spPr>
          <a:xfrm>
            <a:off x="3884612" y="8685212"/>
            <a:ext cx="2971800"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71</a:t>
            </a:fld>
            <a:endParaRPr lang="en-US" sz="1800" b="0" i="0" u="none">
              <a:solidFill>
                <a:srgbClr val="000000"/>
              </a:solidFill>
              <a:latin typeface="Arial"/>
              <a:ea typeface="Arial"/>
              <a:cs typeface="Arial"/>
              <a:sym typeface="Arial"/>
            </a:endParaRPr>
          </a:p>
        </p:txBody>
      </p:sp>
      <p:sp>
        <p:nvSpPr>
          <p:cNvPr id="553" name="Shape 5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554" name="Shape 554"/>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221067394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Shape 55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560" name="Shape 5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310311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Shape 565"/>
          <p:cNvSpPr txBox="1">
            <a:spLocks noGrp="1"/>
          </p:cNvSpPr>
          <p:nvPr>
            <p:ph type="sldNum" idx="12"/>
          </p:nvPr>
        </p:nvSpPr>
        <p:spPr>
          <a:xfrm>
            <a:off x="3884612" y="8685212"/>
            <a:ext cx="2971800"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73</a:t>
            </a:fld>
            <a:endParaRPr lang="en-US" sz="1800" b="0" i="0" u="none">
              <a:solidFill>
                <a:srgbClr val="000000"/>
              </a:solidFill>
              <a:latin typeface="Arial"/>
              <a:ea typeface="Arial"/>
              <a:cs typeface="Arial"/>
              <a:sym typeface="Arial"/>
            </a:endParaRPr>
          </a:p>
        </p:txBody>
      </p:sp>
      <p:sp>
        <p:nvSpPr>
          <p:cNvPr id="566" name="Shape 5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567" name="Shape 567"/>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315567289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Shape 57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573" name="Shape 5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504387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Shape 57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579" name="Shape 5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854628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Shape 58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585" name="Shape 5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7104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txBox="1">
            <a:spLocks noGrp="1"/>
          </p:cNvSpPr>
          <p:nvPr>
            <p:ph type="sldNum" idx="12"/>
          </p:nvPr>
        </p:nvSpPr>
        <p:spPr>
          <a:xfrm>
            <a:off x="3884612" y="8685212"/>
            <a:ext cx="2971800"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8</a:t>
            </a:fld>
            <a:endParaRPr lang="en-US" sz="1800" b="0" i="0" u="none">
              <a:solidFill>
                <a:srgbClr val="000000"/>
              </a:solidFill>
              <a:latin typeface="Arial"/>
              <a:ea typeface="Arial"/>
              <a:cs typeface="Arial"/>
              <a:sym typeface="Arial"/>
            </a:endParaRPr>
          </a:p>
        </p:txBody>
      </p:sp>
      <p:sp>
        <p:nvSpPr>
          <p:cNvPr id="70" name="Shape 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71" name="Shape 71"/>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3688599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txBox="1">
            <a:spLocks noGrp="1"/>
          </p:cNvSpPr>
          <p:nvPr>
            <p:ph type="sldNum" idx="12"/>
          </p:nvPr>
        </p:nvSpPr>
        <p:spPr>
          <a:xfrm>
            <a:off x="3884612" y="8685212"/>
            <a:ext cx="2971800"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9</a:t>
            </a:fld>
            <a:endParaRPr lang="en-US" sz="1800" b="0" i="0" u="none">
              <a:solidFill>
                <a:srgbClr val="000000"/>
              </a:solidFill>
              <a:latin typeface="Arial"/>
              <a:ea typeface="Arial"/>
              <a:cs typeface="Arial"/>
              <a:sym typeface="Arial"/>
            </a:endParaRPr>
          </a:p>
        </p:txBody>
      </p:sp>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79" name="Shape 79"/>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2361200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ColTx">
  <p:cSld name="Title, text on left, text on right">
    <p:spTree>
      <p:nvGrpSpPr>
        <p:cNvPr id="1" name="Shape 15"/>
        <p:cNvGrpSpPr/>
        <p:nvPr/>
      </p:nvGrpSpPr>
      <p:grpSpPr>
        <a:xfrm>
          <a:off x="0" y="0"/>
          <a:ext cx="0" cy="0"/>
          <a:chOff x="0" y="0"/>
          <a:chExt cx="0" cy="0"/>
        </a:xfrm>
      </p:grpSpPr>
      <p:sp>
        <p:nvSpPr>
          <p:cNvPr id="16" name="Shape 16"/>
          <p:cNvSpPr txBox="1">
            <a:spLocks noGrp="1"/>
          </p:cNvSpPr>
          <p:nvPr>
            <p:ph type="dt" idx="10"/>
          </p:nvPr>
        </p:nvSpPr>
        <p:spPr>
          <a:xfrm>
            <a:off x="0" y="0"/>
            <a:ext cx="3000000" cy="30000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17" name="Shape 17"/>
          <p:cNvSpPr txBox="1">
            <a:spLocks noGrp="1"/>
          </p:cNvSpPr>
          <p:nvPr>
            <p:ph type="ftr" idx="11"/>
          </p:nvPr>
        </p:nvSpPr>
        <p:spPr>
          <a:xfrm>
            <a:off x="0" y="0"/>
            <a:ext cx="3000000" cy="30000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18" name="Shape 18"/>
          <p:cNvSpPr txBox="1">
            <a:spLocks noGrp="1"/>
          </p:cNvSpPr>
          <p:nvPr>
            <p:ph type="sldNum" idx="12"/>
          </p:nvPr>
        </p:nvSpPr>
        <p:spPr>
          <a:xfrm>
            <a:off x="0" y="0"/>
            <a:ext cx="3000000" cy="30000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chemeClr val="dk1"/>
                </a:solidFill>
                <a:latin typeface="Arial"/>
                <a:ea typeface="Arial"/>
                <a:cs typeface="Arial"/>
                <a:sym typeface="Arial"/>
              </a:rPr>
              <a:t>‹#›</a:t>
            </a:fld>
            <a:endParaRPr lang="en-US" sz="1800" b="0" i="0" u="none">
              <a:solidFill>
                <a:schemeClr val="dk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
        <p:cNvGrpSpPr/>
        <p:nvPr/>
      </p:nvGrpSpPr>
      <p:grpSpPr>
        <a:xfrm>
          <a:off x="0" y="0"/>
          <a:ext cx="0" cy="0"/>
          <a:chOff x="0" y="0"/>
          <a:chExt cx="0" cy="0"/>
        </a:xfrm>
      </p:grpSpPr>
      <p:pic>
        <p:nvPicPr>
          <p:cNvPr id="11" name="Shape 11"/>
          <p:cNvPicPr preferRelativeResize="0"/>
          <p:nvPr/>
        </p:nvPicPr>
        <p:blipFill rotWithShape="1">
          <a:blip r:embed="rId3">
            <a:alphaModFix/>
          </a:blip>
          <a:srcRect/>
          <a:stretch/>
        </p:blipFill>
        <p:spPr>
          <a:xfrm>
            <a:off x="0" y="0"/>
            <a:ext cx="9140825" cy="6854825"/>
          </a:xfrm>
          <a:prstGeom prst="rect">
            <a:avLst/>
          </a:prstGeom>
          <a:noFill/>
          <a:ln>
            <a:noFill/>
          </a:ln>
        </p:spPr>
      </p:pic>
      <p:sp>
        <p:nvSpPr>
          <p:cNvPr id="12" name="Shape 12"/>
          <p:cNvSpPr/>
          <p:nvPr/>
        </p:nvSpPr>
        <p:spPr>
          <a:xfrm>
            <a:off x="8839200" y="0"/>
            <a:ext cx="304800" cy="304800"/>
          </a:xfrm>
          <a:custGeom>
            <a:avLst/>
            <a:gdLst/>
            <a:ahLst/>
            <a:cxnLst/>
            <a:rect l="0" t="0" r="0" b="0"/>
            <a:pathLst>
              <a:path w="120000" h="120000" extrusionOk="0">
                <a:moveTo>
                  <a:pt x="0" y="0"/>
                </a:moveTo>
                <a:lnTo>
                  <a:pt x="120000" y="0"/>
                </a:lnTo>
                <a:lnTo>
                  <a:pt x="120000" y="120000"/>
                </a:lnTo>
                <a:lnTo>
                  <a:pt x="0" y="120000"/>
                </a:lnTo>
                <a:close/>
              </a:path>
            </a:pathLst>
          </a:custGeom>
          <a:solidFill>
            <a:schemeClr val="accent1">
              <a:alpha val="0"/>
            </a:schemeClr>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3" name="Shape 13"/>
          <p:cNvSpPr txBox="1"/>
          <p:nvPr/>
        </p:nvSpPr>
        <p:spPr>
          <a:xfrm>
            <a:off x="63500" y="101600"/>
            <a:ext cx="2216150" cy="3667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E1A55A"/>
              </a:buClr>
              <a:buSzPct val="25000"/>
              <a:buFont typeface="Arial"/>
              <a:buNone/>
            </a:pPr>
            <a:r>
              <a:rPr lang="en-US" sz="1800" b="1" i="0" u="none">
                <a:solidFill>
                  <a:srgbClr val="E1A55A"/>
                </a:solidFill>
                <a:latin typeface="Arial"/>
                <a:ea typeface="Arial"/>
                <a:cs typeface="Arial"/>
                <a:sym typeface="Arial"/>
              </a:rPr>
              <a:t>5</a:t>
            </a:r>
            <a:r>
              <a:rPr lang="en-US" sz="1800" b="1" i="0" u="none">
                <a:solidFill>
                  <a:srgbClr val="FFE633"/>
                </a:solidFill>
                <a:latin typeface="Arial"/>
                <a:ea typeface="Arial"/>
                <a:cs typeface="Arial"/>
                <a:sym typeface="Arial"/>
              </a:rPr>
              <a:t> </a:t>
            </a:r>
            <a:r>
              <a:rPr lang="en-US" sz="1800" b="1" i="0" u="none">
                <a:solidFill>
                  <a:schemeClr val="hlink"/>
                </a:solidFill>
                <a:latin typeface="Arial"/>
                <a:ea typeface="Arial"/>
                <a:cs typeface="Arial"/>
                <a:sym typeface="Arial"/>
              </a:rPr>
              <a:t>Projectile Motion</a:t>
            </a:r>
          </a:p>
        </p:txBody>
      </p:sp>
      <p:sp>
        <p:nvSpPr>
          <p:cNvPr id="14" name="Shape 14"/>
          <p:cNvSpPr/>
          <p:nvPr/>
        </p:nvSpPr>
        <p:spPr>
          <a:xfrm>
            <a:off x="8128000" y="6413500"/>
            <a:ext cx="381000" cy="381000"/>
          </a:xfrm>
          <a:custGeom>
            <a:avLst/>
            <a:gdLst/>
            <a:ahLst/>
            <a:cxnLst/>
            <a:rect l="0" t="0" r="0" b="0"/>
            <a:pathLst>
              <a:path w="120000" h="120000" extrusionOk="0">
                <a:moveTo>
                  <a:pt x="0" y="0"/>
                </a:moveTo>
                <a:lnTo>
                  <a:pt x="120000" y="0"/>
                </a:lnTo>
                <a:lnTo>
                  <a:pt x="120000" y="120000"/>
                </a:lnTo>
                <a:lnTo>
                  <a:pt x="0" y="120000"/>
                </a:lnTo>
                <a:close/>
              </a:path>
            </a:pathLst>
          </a:custGeom>
          <a:solidFill>
            <a:schemeClr val="accent1">
              <a:alpha val="0"/>
            </a:schemeClr>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
        <p:cNvGrpSpPr/>
        <p:nvPr/>
      </p:nvGrpSpPr>
      <p:grpSpPr>
        <a:xfrm>
          <a:off x="0" y="0"/>
          <a:ext cx="0" cy="0"/>
          <a:chOff x="0" y="0"/>
          <a:chExt cx="0" cy="0"/>
        </a:xfrm>
      </p:grpSpPr>
      <p:pic>
        <p:nvPicPr>
          <p:cNvPr id="23" name="Shape 23"/>
          <p:cNvPicPr preferRelativeResize="0"/>
          <p:nvPr/>
        </p:nvPicPr>
        <p:blipFill rotWithShape="1">
          <a:blip r:embed="rId3">
            <a:alphaModFix/>
          </a:blip>
          <a:srcRect/>
          <a:stretch/>
        </p:blipFill>
        <p:spPr>
          <a:xfrm>
            <a:off x="3175" y="533400"/>
            <a:ext cx="9140825" cy="5765800"/>
          </a:xfrm>
          <a:prstGeom prst="rect">
            <a:avLst/>
          </a:prstGeom>
          <a:noFill/>
          <a:ln>
            <a:noFill/>
          </a:ln>
        </p:spPr>
      </p:pic>
      <p:sp>
        <p:nvSpPr>
          <p:cNvPr id="24" name="Shape 24"/>
          <p:cNvSpPr txBox="1">
            <a:spLocks noGrp="1"/>
          </p:cNvSpPr>
          <p:nvPr>
            <p:ph type="body" idx="1"/>
          </p:nvPr>
        </p:nvSpPr>
        <p:spPr>
          <a:xfrm>
            <a:off x="3886200" y="2514600"/>
            <a:ext cx="3657600" cy="1552575"/>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ct val="25000"/>
              <a:buFont typeface="Arial"/>
              <a:buNone/>
            </a:pPr>
            <a:r>
              <a:rPr lang="en-US" sz="2400" b="0" i="0" u="none" strike="noStrike" cap="none">
                <a:solidFill>
                  <a:schemeClr val="hlink"/>
                </a:solidFill>
                <a:latin typeface="Arial"/>
                <a:ea typeface="Arial"/>
                <a:cs typeface="Arial"/>
                <a:sym typeface="Arial"/>
              </a:rPr>
              <a:t>Projectile motion can be described by the horizontal and vertical components of motion.</a:t>
            </a:r>
          </a:p>
        </p:txBody>
      </p:sp>
      <p:pic>
        <p:nvPicPr>
          <p:cNvPr id="25" name="Shape 25"/>
          <p:cNvPicPr preferRelativeResize="0"/>
          <p:nvPr/>
        </p:nvPicPr>
        <p:blipFill rotWithShape="1">
          <a:blip r:embed="rId4">
            <a:alphaModFix/>
          </a:blip>
          <a:srcRect/>
          <a:stretch/>
        </p:blipFill>
        <p:spPr>
          <a:xfrm>
            <a:off x="1752600" y="2654300"/>
            <a:ext cx="2130425" cy="1460500"/>
          </a:xfrm>
          <a:prstGeom prst="rect">
            <a:avLst/>
          </a:prstGeom>
          <a:noFill/>
          <a:ln>
            <a:noFill/>
          </a:ln>
        </p:spPr>
      </p:pic>
      <p:pic>
        <p:nvPicPr>
          <p:cNvPr id="26" name="Shape 26"/>
          <p:cNvPicPr preferRelativeResize="0"/>
          <p:nvPr/>
        </p:nvPicPr>
        <p:blipFill rotWithShape="1">
          <a:blip r:embed="rId5">
            <a:alphaModFix/>
          </a:blip>
          <a:srcRect/>
          <a:stretch/>
        </p:blipFill>
        <p:spPr>
          <a:xfrm>
            <a:off x="203200" y="2984500"/>
            <a:ext cx="1524000" cy="85883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
        <p:cNvGrpSpPr/>
        <p:nvPr/>
      </p:nvGrpSpPr>
      <p:grpSpPr>
        <a:xfrm>
          <a:off x="0" y="0"/>
          <a:ext cx="0" cy="0"/>
          <a:chOff x="0" y="0"/>
          <a:chExt cx="0" cy="0"/>
        </a:xfrm>
      </p:grpSpPr>
      <p:sp>
        <p:nvSpPr>
          <p:cNvPr id="89" name="Shape 89"/>
          <p:cNvSpPr txBox="1"/>
          <p:nvPr/>
        </p:nvSpPr>
        <p:spPr>
          <a:xfrm>
            <a:off x="227012" y="1196975"/>
            <a:ext cx="8307387" cy="39624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The velocity of something is often the result of combining two or more other velocities. </a:t>
            </a:r>
          </a:p>
          <a:p>
            <a:pPr marL="746125" marR="0" lvl="1" indent="-288925" algn="l" rtl="0">
              <a:lnSpc>
                <a:spcPct val="100000"/>
              </a:lnSpc>
              <a:spcBef>
                <a:spcPts val="480"/>
              </a:spcBef>
              <a:spcAft>
                <a:spcPts val="0"/>
              </a:spcAft>
              <a:buClr>
                <a:srgbClr val="000000"/>
              </a:buClr>
              <a:buSzPct val="100000"/>
              <a:buFont typeface="Arial"/>
              <a:buChar char="•"/>
            </a:pPr>
            <a:r>
              <a:rPr lang="en-US" sz="2400" b="0" i="0" u="none" strike="noStrike" cap="none">
                <a:solidFill>
                  <a:srgbClr val="000000"/>
                </a:solidFill>
                <a:latin typeface="Arial"/>
                <a:ea typeface="Arial"/>
                <a:cs typeface="Arial"/>
                <a:sym typeface="Arial"/>
              </a:rPr>
              <a:t>If a small airplane is flying north at 80 km/h relative to the surrounding air and a tailwind blows north at a velocity of 20 km/h, the plane travels 100 kilometers in one hour relative to the ground below.</a:t>
            </a:r>
          </a:p>
          <a:p>
            <a:pPr marL="746125" marR="0" lvl="1" indent="-288925" algn="l" rtl="0">
              <a:lnSpc>
                <a:spcPct val="100000"/>
              </a:lnSpc>
              <a:spcBef>
                <a:spcPts val="480"/>
              </a:spcBef>
              <a:spcAft>
                <a:spcPts val="0"/>
              </a:spcAft>
              <a:buClr>
                <a:srgbClr val="000000"/>
              </a:buClr>
              <a:buSzPct val="100000"/>
              <a:buFont typeface="Arial"/>
              <a:buChar char="•"/>
            </a:pPr>
            <a:r>
              <a:rPr lang="en-US" sz="2400" b="0" i="0" u="none" strike="noStrike" cap="none">
                <a:solidFill>
                  <a:srgbClr val="000000"/>
                </a:solidFill>
                <a:latin typeface="Arial"/>
                <a:ea typeface="Arial"/>
                <a:cs typeface="Arial"/>
                <a:sym typeface="Arial"/>
              </a:rPr>
              <a:t>What if the plane flies into the wind rather than with the wind? The velocity vectors are now in opposite directions.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The resulting speed of the airplane is 60 km/h.</a:t>
            </a:r>
          </a:p>
        </p:txBody>
      </p:sp>
      <p:sp>
        <p:nvSpPr>
          <p:cNvPr id="90" name="Shape 90"/>
          <p:cNvSpPr txBox="1"/>
          <p:nvPr/>
        </p:nvSpPr>
        <p:spPr>
          <a:xfrm>
            <a:off x="230187" y="623887"/>
            <a:ext cx="65516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5.2</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Velocity Vectors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5"/>
        <p:cNvGrpSpPr/>
        <p:nvPr/>
      </p:nvGrpSpPr>
      <p:grpSpPr>
        <a:xfrm>
          <a:off x="0" y="0"/>
          <a:ext cx="0" cy="0"/>
          <a:chOff x="0" y="0"/>
          <a:chExt cx="0" cy="0"/>
        </a:xfrm>
      </p:grpSpPr>
      <p:sp>
        <p:nvSpPr>
          <p:cNvPr id="96" name="Shape 96"/>
          <p:cNvSpPr txBox="1"/>
          <p:nvPr/>
        </p:nvSpPr>
        <p:spPr>
          <a:xfrm>
            <a:off x="227012" y="1196975"/>
            <a:ext cx="8307387" cy="27940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Now consider an 80-km/h airplane flying north caught in a strong crosswind of 60 km/h blowing from west to east.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The plane’s speed relative to the ground can be found by adding the two vectors.</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The result of adding these two vectors, called the </a:t>
            </a:r>
            <a:r>
              <a:rPr lang="en-US" sz="2400" b="0" i="1" u="none">
                <a:solidFill>
                  <a:srgbClr val="000000"/>
                </a:solidFill>
                <a:latin typeface="Arial"/>
                <a:ea typeface="Arial"/>
                <a:cs typeface="Arial"/>
                <a:sym typeface="Arial"/>
              </a:rPr>
              <a:t>resultant, </a:t>
            </a:r>
            <a:r>
              <a:rPr lang="en-US" sz="2400" b="0" i="0" u="none">
                <a:solidFill>
                  <a:srgbClr val="000000"/>
                </a:solidFill>
                <a:latin typeface="Arial"/>
                <a:ea typeface="Arial"/>
                <a:cs typeface="Arial"/>
                <a:sym typeface="Arial"/>
              </a:rPr>
              <a:t>is the diagonal of the rectangle described by the two vectors.</a:t>
            </a:r>
          </a:p>
        </p:txBody>
      </p:sp>
      <p:sp>
        <p:nvSpPr>
          <p:cNvPr id="97" name="Shape 97"/>
          <p:cNvSpPr txBox="1"/>
          <p:nvPr/>
        </p:nvSpPr>
        <p:spPr>
          <a:xfrm>
            <a:off x="230187" y="623887"/>
            <a:ext cx="65516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5.2</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Velocity Vectors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2"/>
        <p:cNvGrpSpPr/>
        <p:nvPr/>
      </p:nvGrpSpPr>
      <p:grpSpPr>
        <a:xfrm>
          <a:off x="0" y="0"/>
          <a:ext cx="0" cy="0"/>
          <a:chOff x="0" y="0"/>
          <a:chExt cx="0" cy="0"/>
        </a:xfrm>
      </p:grpSpPr>
      <p:sp>
        <p:nvSpPr>
          <p:cNvPr id="103" name="Shape 103"/>
          <p:cNvSpPr txBox="1"/>
          <p:nvPr/>
        </p:nvSpPr>
        <p:spPr>
          <a:xfrm>
            <a:off x="227012" y="1196975"/>
            <a:ext cx="8307387" cy="82232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An 80-km/h airplane flying in a 60-km/h crosswind has a resultant speed of 100 km/h relative to the ground.</a:t>
            </a:r>
          </a:p>
        </p:txBody>
      </p:sp>
      <p:sp>
        <p:nvSpPr>
          <p:cNvPr id="104" name="Shape 104"/>
          <p:cNvSpPr txBox="1"/>
          <p:nvPr/>
        </p:nvSpPr>
        <p:spPr>
          <a:xfrm>
            <a:off x="230187" y="623887"/>
            <a:ext cx="65516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5.2</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Velocity Vectors</a:t>
            </a:r>
          </a:p>
        </p:txBody>
      </p:sp>
      <p:pic>
        <p:nvPicPr>
          <p:cNvPr id="105" name="Shape 105"/>
          <p:cNvPicPr preferRelativeResize="0"/>
          <p:nvPr/>
        </p:nvPicPr>
        <p:blipFill rotWithShape="1">
          <a:blip r:embed="rId3">
            <a:alphaModFix/>
          </a:blip>
          <a:srcRect/>
          <a:stretch/>
        </p:blipFill>
        <p:spPr>
          <a:xfrm>
            <a:off x="1562100" y="2209800"/>
            <a:ext cx="6018212" cy="368458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0"/>
        <p:cNvGrpSpPr/>
        <p:nvPr/>
      </p:nvGrpSpPr>
      <p:grpSpPr>
        <a:xfrm>
          <a:off x="0" y="0"/>
          <a:ext cx="0" cy="0"/>
          <a:chOff x="0" y="0"/>
          <a:chExt cx="0" cy="0"/>
        </a:xfrm>
      </p:grpSpPr>
      <p:sp>
        <p:nvSpPr>
          <p:cNvPr id="111" name="Shape 111"/>
          <p:cNvSpPr txBox="1"/>
          <p:nvPr/>
        </p:nvSpPr>
        <p:spPr>
          <a:xfrm>
            <a:off x="227012" y="1196975"/>
            <a:ext cx="8307387" cy="82232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The 3-unit and 4-unit vectors at right angles add to produce a resultant vector of 5 units, at 37° from the horizontal. </a:t>
            </a:r>
          </a:p>
        </p:txBody>
      </p:sp>
      <p:sp>
        <p:nvSpPr>
          <p:cNvPr id="112" name="Shape 112"/>
          <p:cNvSpPr txBox="1"/>
          <p:nvPr/>
        </p:nvSpPr>
        <p:spPr>
          <a:xfrm>
            <a:off x="230187" y="623887"/>
            <a:ext cx="65516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5.2</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Velocity Vectors</a:t>
            </a:r>
          </a:p>
        </p:txBody>
      </p:sp>
      <p:pic>
        <p:nvPicPr>
          <p:cNvPr id="113" name="Shape 113"/>
          <p:cNvPicPr preferRelativeResize="0"/>
          <p:nvPr/>
        </p:nvPicPr>
        <p:blipFill rotWithShape="1">
          <a:blip r:embed="rId3">
            <a:alphaModFix/>
          </a:blip>
          <a:srcRect/>
          <a:stretch/>
        </p:blipFill>
        <p:spPr>
          <a:xfrm>
            <a:off x="458787" y="2895600"/>
            <a:ext cx="8226425" cy="18954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8"/>
        <p:cNvGrpSpPr/>
        <p:nvPr/>
      </p:nvGrpSpPr>
      <p:grpSpPr>
        <a:xfrm>
          <a:off x="0" y="0"/>
          <a:ext cx="0" cy="0"/>
          <a:chOff x="0" y="0"/>
          <a:chExt cx="0" cy="0"/>
        </a:xfrm>
      </p:grpSpPr>
      <p:sp>
        <p:nvSpPr>
          <p:cNvPr id="119" name="Shape 119"/>
          <p:cNvSpPr txBox="1"/>
          <p:nvPr/>
        </p:nvSpPr>
        <p:spPr>
          <a:xfrm>
            <a:off x="227012" y="1196975"/>
            <a:ext cx="8307387" cy="82232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The diagonal of a square is      , or 1.414, times the length of one of its sides.</a:t>
            </a:r>
          </a:p>
        </p:txBody>
      </p:sp>
      <p:sp>
        <p:nvSpPr>
          <p:cNvPr id="120" name="Shape 120"/>
          <p:cNvSpPr txBox="1"/>
          <p:nvPr/>
        </p:nvSpPr>
        <p:spPr>
          <a:xfrm>
            <a:off x="230187" y="623887"/>
            <a:ext cx="65516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5.2</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Velocity Vectors</a:t>
            </a:r>
          </a:p>
        </p:txBody>
      </p:sp>
      <p:pic>
        <p:nvPicPr>
          <p:cNvPr id="121" name="Shape 121"/>
          <p:cNvPicPr preferRelativeResize="0"/>
          <p:nvPr/>
        </p:nvPicPr>
        <p:blipFill rotWithShape="1">
          <a:blip r:embed="rId3">
            <a:alphaModFix/>
          </a:blip>
          <a:srcRect/>
          <a:stretch/>
        </p:blipFill>
        <p:spPr>
          <a:xfrm>
            <a:off x="2722562" y="2286000"/>
            <a:ext cx="3698875" cy="3857625"/>
          </a:xfrm>
          <a:prstGeom prst="rect">
            <a:avLst/>
          </a:prstGeom>
          <a:noFill/>
          <a:ln>
            <a:noFill/>
          </a:ln>
        </p:spPr>
      </p:pic>
      <p:pic>
        <p:nvPicPr>
          <p:cNvPr id="122" name="Shape 122"/>
          <p:cNvPicPr preferRelativeResize="0"/>
          <p:nvPr/>
        </p:nvPicPr>
        <p:blipFill rotWithShape="1">
          <a:blip r:embed="rId4">
            <a:alphaModFix/>
          </a:blip>
          <a:srcRect/>
          <a:stretch/>
        </p:blipFill>
        <p:spPr>
          <a:xfrm>
            <a:off x="4038600" y="1187450"/>
            <a:ext cx="492125" cy="46196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7"/>
        <p:cNvGrpSpPr/>
        <p:nvPr/>
      </p:nvGrpSpPr>
      <p:grpSpPr>
        <a:xfrm>
          <a:off x="0" y="0"/>
          <a:ext cx="0" cy="0"/>
          <a:chOff x="0" y="0"/>
          <a:chExt cx="0" cy="0"/>
        </a:xfrm>
      </p:grpSpPr>
      <p:sp>
        <p:nvSpPr>
          <p:cNvPr id="128" name="Shape 128"/>
          <p:cNvSpPr txBox="1">
            <a:spLocks noGrp="1"/>
          </p:cNvSpPr>
          <p:nvPr>
            <p:ph type="body" idx="1"/>
          </p:nvPr>
        </p:nvSpPr>
        <p:spPr>
          <a:xfrm>
            <a:off x="228600" y="1196975"/>
            <a:ext cx="8534400" cy="2052637"/>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rgbClr val="FF4637"/>
              </a:buClr>
              <a:buSzPct val="25000"/>
              <a:buFont typeface="Arial"/>
              <a:buNone/>
            </a:pPr>
            <a:r>
              <a:rPr lang="en-US" sz="2800" b="1" i="0" u="none" strike="noStrike" cap="none">
                <a:solidFill>
                  <a:srgbClr val="FF4637"/>
                </a:solidFill>
                <a:latin typeface="Arial"/>
                <a:ea typeface="Arial"/>
                <a:cs typeface="Arial"/>
                <a:sym typeface="Arial"/>
              </a:rPr>
              <a:t>think!</a:t>
            </a:r>
          </a:p>
          <a:p>
            <a:pPr marL="342900" marR="0" lvl="0" indent="-342900" algn="l" rtl="0">
              <a:lnSpc>
                <a:spcPct val="100000"/>
              </a:lnSpc>
              <a:spcBef>
                <a:spcPts val="480"/>
              </a:spcBef>
              <a:spcAft>
                <a:spcPts val="0"/>
              </a:spcAft>
              <a:buClr>
                <a:schemeClr val="dk1"/>
              </a:buClr>
              <a:buSzPct val="25000"/>
              <a:buFont typeface="Arial"/>
              <a:buNone/>
            </a:pPr>
            <a:r>
              <a:rPr lang="en-US" sz="2400" b="0" i="0" u="none" strike="noStrike" cap="none">
                <a:solidFill>
                  <a:schemeClr val="dk1"/>
                </a:solidFill>
                <a:latin typeface="Arial"/>
                <a:ea typeface="Arial"/>
                <a:cs typeface="Arial"/>
                <a:sym typeface="Arial"/>
              </a:rPr>
              <a:t>Suppose that an airplane normally flying at 80 km/h encounters wind at a right angle to its forward motion—a crosswind. Will the airplane fly faster or slower than 80 km/h?</a:t>
            </a:r>
            <a:br>
              <a:rPr lang="en-US" sz="2400" b="0" i="0" u="none" strike="noStrike" cap="none">
                <a:solidFill>
                  <a:schemeClr val="dk1"/>
                </a:solidFill>
                <a:latin typeface="Arial"/>
                <a:ea typeface="Arial"/>
                <a:cs typeface="Arial"/>
                <a:sym typeface="Arial"/>
              </a:rPr>
            </a:br>
            <a:endParaRPr lang="en-US" sz="2400" b="0" i="0" u="none" strike="noStrike" cap="none">
              <a:solidFill>
                <a:schemeClr val="dk1"/>
              </a:solidFill>
              <a:latin typeface="Arial"/>
              <a:ea typeface="Arial"/>
              <a:cs typeface="Arial"/>
              <a:sym typeface="Arial"/>
            </a:endParaRPr>
          </a:p>
        </p:txBody>
      </p:sp>
      <p:sp>
        <p:nvSpPr>
          <p:cNvPr id="129" name="Shape 129"/>
          <p:cNvSpPr txBox="1"/>
          <p:nvPr/>
        </p:nvSpPr>
        <p:spPr>
          <a:xfrm>
            <a:off x="230187" y="623887"/>
            <a:ext cx="65516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5.2</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Velocity Vectors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228600" y="1196975"/>
            <a:ext cx="8534400" cy="2855912"/>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rgbClr val="FF4637"/>
              </a:buClr>
              <a:buSzPct val="25000"/>
              <a:buFont typeface="Arial"/>
              <a:buNone/>
            </a:pPr>
            <a:r>
              <a:rPr lang="en-US" sz="2800" b="1" i="0" u="none" strike="noStrike" cap="none">
                <a:solidFill>
                  <a:srgbClr val="FF4637"/>
                </a:solidFill>
                <a:latin typeface="Arial"/>
                <a:ea typeface="Arial"/>
                <a:cs typeface="Arial"/>
                <a:sym typeface="Arial"/>
              </a:rPr>
              <a:t>think!</a:t>
            </a:r>
          </a:p>
          <a:p>
            <a:pPr marL="342900" marR="0" lvl="0" indent="-342900" algn="l" rtl="0">
              <a:lnSpc>
                <a:spcPct val="100000"/>
              </a:lnSpc>
              <a:spcBef>
                <a:spcPts val="480"/>
              </a:spcBef>
              <a:spcAft>
                <a:spcPts val="0"/>
              </a:spcAft>
              <a:buClr>
                <a:schemeClr val="dk1"/>
              </a:buClr>
              <a:buSzPct val="25000"/>
              <a:buFont typeface="Arial"/>
              <a:buNone/>
            </a:pPr>
            <a:r>
              <a:rPr lang="en-US" sz="2400" b="0" i="0" u="none" strike="noStrike" cap="none">
                <a:solidFill>
                  <a:schemeClr val="dk1"/>
                </a:solidFill>
                <a:latin typeface="Arial"/>
                <a:ea typeface="Arial"/>
                <a:cs typeface="Arial"/>
                <a:sym typeface="Arial"/>
              </a:rPr>
              <a:t>Suppose that an airplane normally flying at 80 km/h encounters wind at a right angle to its forward motion—a crosswind. Will the airplane fly faster or slower than 80 km/h?</a:t>
            </a:r>
            <a:br>
              <a:rPr lang="en-US" sz="2400" b="0" i="0" u="none" strike="noStrike" cap="none">
                <a:solidFill>
                  <a:schemeClr val="dk1"/>
                </a:solidFill>
                <a:latin typeface="Arial"/>
                <a:ea typeface="Arial"/>
                <a:cs typeface="Arial"/>
                <a:sym typeface="Arial"/>
              </a:rPr>
            </a:br>
            <a:endParaRPr lang="en-US" sz="2400" b="0" i="0" u="none" strike="noStrike" cap="none">
              <a:solidFill>
                <a:schemeClr val="dk1"/>
              </a:solidFill>
              <a:latin typeface="Arial"/>
              <a:ea typeface="Arial"/>
              <a:cs typeface="Arial"/>
              <a:sym typeface="Arial"/>
            </a:endParaRPr>
          </a:p>
          <a:p>
            <a:pPr marL="342900" marR="0" lvl="0" indent="-342900" algn="l" rtl="0">
              <a:lnSpc>
                <a:spcPct val="100000"/>
              </a:lnSpc>
              <a:spcBef>
                <a:spcPts val="480"/>
              </a:spcBef>
              <a:spcAft>
                <a:spcPts val="0"/>
              </a:spcAft>
              <a:buClr>
                <a:srgbClr val="00DA9A"/>
              </a:buClr>
              <a:buSzPct val="25000"/>
              <a:buFont typeface="Arial"/>
              <a:buNone/>
            </a:pPr>
            <a:r>
              <a:rPr lang="en-US" sz="2400" b="0" i="1" u="none" strike="noStrike" cap="none">
                <a:solidFill>
                  <a:srgbClr val="00DA9A"/>
                </a:solidFill>
                <a:latin typeface="Arial"/>
                <a:ea typeface="Arial"/>
                <a:cs typeface="Arial"/>
                <a:sym typeface="Arial"/>
              </a:rPr>
              <a:t>Answer:</a:t>
            </a:r>
            <a:r>
              <a:rPr lang="en-US" sz="2400" b="1" i="1" u="none" strike="noStrike" cap="none">
                <a:solidFill>
                  <a:srgbClr val="00DA9A"/>
                </a:solidFill>
                <a:latin typeface="Arial"/>
                <a:ea typeface="Arial"/>
                <a:cs typeface="Arial"/>
                <a:sym typeface="Arial"/>
              </a:rPr>
              <a:t> </a:t>
            </a:r>
            <a:r>
              <a:rPr lang="en-US" sz="2400" b="0" i="0" u="none" strike="noStrike" cap="none">
                <a:solidFill>
                  <a:srgbClr val="000000"/>
                </a:solidFill>
                <a:latin typeface="Arial"/>
                <a:ea typeface="Arial"/>
                <a:cs typeface="Arial"/>
                <a:sym typeface="Arial"/>
              </a:rPr>
              <a:t>A crosswind would increase the speed of the airplane and blow it off course by a predictable amount. </a:t>
            </a:r>
          </a:p>
        </p:txBody>
      </p:sp>
      <p:sp>
        <p:nvSpPr>
          <p:cNvPr id="136" name="Shape 136"/>
          <p:cNvSpPr txBox="1"/>
          <p:nvPr/>
        </p:nvSpPr>
        <p:spPr>
          <a:xfrm>
            <a:off x="230187" y="623887"/>
            <a:ext cx="65516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5.2</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Velocity Vectors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1"/>
        <p:cNvGrpSpPr/>
        <p:nvPr/>
      </p:nvGrpSpPr>
      <p:grpSpPr>
        <a:xfrm>
          <a:off x="0" y="0"/>
          <a:ext cx="0" cy="0"/>
          <a:chOff x="0" y="0"/>
          <a:chExt cx="0" cy="0"/>
        </a:xfrm>
      </p:grpSpPr>
      <p:pic>
        <p:nvPicPr>
          <p:cNvPr id="142" name="Shape 142"/>
          <p:cNvPicPr preferRelativeResize="0"/>
          <p:nvPr/>
        </p:nvPicPr>
        <p:blipFill rotWithShape="1">
          <a:blip r:embed="rId3">
            <a:alphaModFix/>
          </a:blip>
          <a:srcRect/>
          <a:stretch/>
        </p:blipFill>
        <p:spPr>
          <a:xfrm>
            <a:off x="0" y="544512"/>
            <a:ext cx="9140825" cy="5765800"/>
          </a:xfrm>
          <a:prstGeom prst="rect">
            <a:avLst/>
          </a:prstGeom>
          <a:noFill/>
          <a:ln>
            <a:noFill/>
          </a:ln>
        </p:spPr>
      </p:pic>
      <p:sp>
        <p:nvSpPr>
          <p:cNvPr id="143" name="Shape 143"/>
          <p:cNvSpPr txBox="1"/>
          <p:nvPr/>
        </p:nvSpPr>
        <p:spPr>
          <a:xfrm>
            <a:off x="1676400" y="3009900"/>
            <a:ext cx="6172200" cy="82232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1" i="0" u="none">
                <a:solidFill>
                  <a:srgbClr val="000000"/>
                </a:solidFill>
                <a:latin typeface="Arial"/>
                <a:ea typeface="Arial"/>
                <a:cs typeface="Arial"/>
                <a:sym typeface="Arial"/>
              </a:rPr>
              <a:t>What is the resultant of two perpendicular vectors? </a:t>
            </a:r>
          </a:p>
        </p:txBody>
      </p:sp>
      <p:sp>
        <p:nvSpPr>
          <p:cNvPr id="144" name="Shape 144"/>
          <p:cNvSpPr txBox="1"/>
          <p:nvPr/>
        </p:nvSpPr>
        <p:spPr>
          <a:xfrm>
            <a:off x="230187" y="623887"/>
            <a:ext cx="65516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5.2</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Velocity Vectors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
        <p:cNvGrpSpPr/>
        <p:nvPr/>
      </p:nvGrpSpPr>
      <p:grpSpPr>
        <a:xfrm>
          <a:off x="0" y="0"/>
          <a:ext cx="0" cy="0"/>
          <a:chOff x="0" y="0"/>
          <a:chExt cx="0" cy="0"/>
        </a:xfrm>
      </p:grpSpPr>
      <p:pic>
        <p:nvPicPr>
          <p:cNvPr id="150" name="Shape 150"/>
          <p:cNvPicPr preferRelativeResize="0"/>
          <p:nvPr/>
        </p:nvPicPr>
        <p:blipFill rotWithShape="1">
          <a:blip r:embed="rId3">
            <a:alphaModFix/>
          </a:blip>
          <a:srcRect/>
          <a:stretch/>
        </p:blipFill>
        <p:spPr>
          <a:xfrm>
            <a:off x="3175" y="533400"/>
            <a:ext cx="9140825" cy="5761037"/>
          </a:xfrm>
          <a:prstGeom prst="rect">
            <a:avLst/>
          </a:prstGeom>
          <a:noFill/>
          <a:ln>
            <a:noFill/>
          </a:ln>
        </p:spPr>
      </p:pic>
      <p:sp>
        <p:nvSpPr>
          <p:cNvPr id="151" name="Shape 151"/>
          <p:cNvSpPr txBox="1">
            <a:spLocks noGrp="1"/>
          </p:cNvSpPr>
          <p:nvPr>
            <p:ph type="body" idx="1"/>
          </p:nvPr>
        </p:nvSpPr>
        <p:spPr>
          <a:xfrm>
            <a:off x="990600" y="2711450"/>
            <a:ext cx="7467600" cy="946150"/>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ct val="25000"/>
              <a:buFont typeface="Arial"/>
              <a:buNone/>
            </a:pPr>
            <a:r>
              <a:rPr lang="en-US" sz="2800" b="1" i="0" u="none" strike="noStrike" cap="none">
                <a:solidFill>
                  <a:srgbClr val="000000"/>
                </a:solidFill>
                <a:latin typeface="Arial"/>
                <a:ea typeface="Arial"/>
                <a:cs typeface="Arial"/>
                <a:sym typeface="Arial"/>
              </a:rPr>
              <a:t>The perpendicular components of a vector are independent of each other. </a:t>
            </a:r>
          </a:p>
        </p:txBody>
      </p:sp>
      <p:sp>
        <p:nvSpPr>
          <p:cNvPr id="152" name="Shape 152"/>
          <p:cNvSpPr txBox="1"/>
          <p:nvPr/>
        </p:nvSpPr>
        <p:spPr>
          <a:xfrm>
            <a:off x="230187" y="623887"/>
            <a:ext cx="65516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5.3</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Components of Vectors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6"/>
        <p:cNvGrpSpPr/>
        <p:nvPr/>
      </p:nvGrpSpPr>
      <p:grpSpPr>
        <a:xfrm>
          <a:off x="0" y="0"/>
          <a:ext cx="0" cy="0"/>
          <a:chOff x="0" y="0"/>
          <a:chExt cx="0" cy="0"/>
        </a:xfrm>
      </p:grpSpPr>
      <p:sp>
        <p:nvSpPr>
          <p:cNvPr id="157" name="Shape 157"/>
          <p:cNvSpPr txBox="1"/>
          <p:nvPr/>
        </p:nvSpPr>
        <p:spPr>
          <a:xfrm>
            <a:off x="227012" y="1196975"/>
            <a:ext cx="7621587" cy="39624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Often we will need to change a single vector into an equivalent set of two </a:t>
            </a:r>
            <a:r>
              <a:rPr lang="en-US" sz="2400" b="0" i="1" u="none">
                <a:solidFill>
                  <a:srgbClr val="000000"/>
                </a:solidFill>
                <a:latin typeface="Arial"/>
                <a:ea typeface="Arial"/>
                <a:cs typeface="Arial"/>
                <a:sym typeface="Arial"/>
              </a:rPr>
              <a:t>component </a:t>
            </a:r>
            <a:r>
              <a:rPr lang="en-US" sz="2400" b="0" i="0" u="none">
                <a:solidFill>
                  <a:srgbClr val="000000"/>
                </a:solidFill>
                <a:latin typeface="Arial"/>
                <a:ea typeface="Arial"/>
                <a:cs typeface="Arial"/>
                <a:sym typeface="Arial"/>
              </a:rPr>
              <a:t>vectors at right angles to each other:</a:t>
            </a:r>
          </a:p>
          <a:p>
            <a:pPr marL="746125" marR="0" lvl="1" indent="-288925" algn="l" rtl="0">
              <a:lnSpc>
                <a:spcPct val="100000"/>
              </a:lnSpc>
              <a:spcBef>
                <a:spcPts val="480"/>
              </a:spcBef>
              <a:spcAft>
                <a:spcPts val="0"/>
              </a:spcAft>
              <a:buClr>
                <a:srgbClr val="000000"/>
              </a:buClr>
              <a:buSzPct val="100000"/>
              <a:buFont typeface="Arial"/>
              <a:buChar char="•"/>
            </a:pPr>
            <a:r>
              <a:rPr lang="en-US" sz="2400" b="0" i="0" u="none" strike="noStrike" cap="none">
                <a:solidFill>
                  <a:srgbClr val="000000"/>
                </a:solidFill>
                <a:latin typeface="Arial"/>
                <a:ea typeface="Arial"/>
                <a:cs typeface="Arial"/>
                <a:sym typeface="Arial"/>
              </a:rPr>
              <a:t>Any vector can be “resolved” into two component vectors at right angles to each other. </a:t>
            </a:r>
          </a:p>
          <a:p>
            <a:pPr marL="746125" marR="0" lvl="1" indent="-288925" algn="l" rtl="0">
              <a:lnSpc>
                <a:spcPct val="100000"/>
              </a:lnSpc>
              <a:spcBef>
                <a:spcPts val="480"/>
              </a:spcBef>
              <a:spcAft>
                <a:spcPts val="0"/>
              </a:spcAft>
              <a:buClr>
                <a:srgbClr val="000000"/>
              </a:buClr>
              <a:buSzPct val="100000"/>
              <a:buFont typeface="Arial"/>
              <a:buChar char="•"/>
            </a:pPr>
            <a:r>
              <a:rPr lang="en-US" sz="2400" b="0" i="0" u="none" strike="noStrike" cap="none">
                <a:solidFill>
                  <a:srgbClr val="000000"/>
                </a:solidFill>
                <a:latin typeface="Arial"/>
                <a:ea typeface="Arial"/>
                <a:cs typeface="Arial"/>
                <a:sym typeface="Arial"/>
              </a:rPr>
              <a:t>Two vectors at right angles that add up to a given vector are known as the </a:t>
            </a:r>
            <a:r>
              <a:rPr lang="en-US" sz="2400" b="1" i="0" u="none" strike="noStrike" cap="none">
                <a:solidFill>
                  <a:srgbClr val="000000"/>
                </a:solidFill>
                <a:latin typeface="Arial"/>
                <a:ea typeface="Arial"/>
                <a:cs typeface="Arial"/>
                <a:sym typeface="Arial"/>
              </a:rPr>
              <a:t>components </a:t>
            </a:r>
            <a:r>
              <a:rPr lang="en-US" sz="2400" b="0" i="0" u="none" strike="noStrike" cap="none">
                <a:solidFill>
                  <a:srgbClr val="000000"/>
                </a:solidFill>
                <a:latin typeface="Arial"/>
                <a:ea typeface="Arial"/>
                <a:cs typeface="Arial"/>
                <a:sym typeface="Arial"/>
              </a:rPr>
              <a:t>of the given vector. </a:t>
            </a:r>
          </a:p>
          <a:p>
            <a:pPr marL="746125" marR="0" lvl="1" indent="-288925" algn="l" rtl="0">
              <a:lnSpc>
                <a:spcPct val="100000"/>
              </a:lnSpc>
              <a:spcBef>
                <a:spcPts val="480"/>
              </a:spcBef>
              <a:spcAft>
                <a:spcPts val="0"/>
              </a:spcAft>
              <a:buClr>
                <a:srgbClr val="000000"/>
              </a:buClr>
              <a:buSzPct val="100000"/>
              <a:buFont typeface="Arial"/>
              <a:buChar char="•"/>
            </a:pPr>
            <a:r>
              <a:rPr lang="en-US" sz="2400" b="0" i="0" u="none" strike="noStrike" cap="none">
                <a:solidFill>
                  <a:srgbClr val="000000"/>
                </a:solidFill>
                <a:latin typeface="Arial"/>
                <a:ea typeface="Arial"/>
                <a:cs typeface="Arial"/>
                <a:sym typeface="Arial"/>
              </a:rPr>
              <a:t>The process of determining the components of a vector is called </a:t>
            </a:r>
            <a:r>
              <a:rPr lang="en-US" sz="2400" b="1" i="0" u="none" strike="noStrike" cap="none">
                <a:solidFill>
                  <a:srgbClr val="000000"/>
                </a:solidFill>
                <a:latin typeface="Arial"/>
                <a:ea typeface="Arial"/>
                <a:cs typeface="Arial"/>
                <a:sym typeface="Arial"/>
              </a:rPr>
              <a:t>resolution.</a:t>
            </a:r>
            <a:r>
              <a:rPr lang="en-US" sz="2400" b="0" i="0" u="none" strike="noStrike" cap="none">
                <a:solidFill>
                  <a:srgbClr val="000000"/>
                </a:solidFill>
                <a:latin typeface="Arial"/>
                <a:ea typeface="Arial"/>
                <a:cs typeface="Arial"/>
                <a:sym typeface="Arial"/>
              </a:rPr>
              <a:t> </a:t>
            </a:r>
          </a:p>
        </p:txBody>
      </p:sp>
      <p:sp>
        <p:nvSpPr>
          <p:cNvPr id="158" name="Shape 158"/>
          <p:cNvSpPr txBox="1"/>
          <p:nvPr/>
        </p:nvSpPr>
        <p:spPr>
          <a:xfrm>
            <a:off x="230187" y="623887"/>
            <a:ext cx="65516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5.3</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Components of Vectors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
        <p:cNvGrpSpPr/>
        <p:nvPr/>
      </p:nvGrpSpPr>
      <p:grpSpPr>
        <a:xfrm>
          <a:off x="0" y="0"/>
          <a:ext cx="0" cy="0"/>
          <a:chOff x="0" y="0"/>
          <a:chExt cx="0" cy="0"/>
        </a:xfrm>
      </p:grpSpPr>
      <p:sp>
        <p:nvSpPr>
          <p:cNvPr id="32" name="Shape 32"/>
          <p:cNvSpPr txBox="1">
            <a:spLocks noGrp="1"/>
          </p:cNvSpPr>
          <p:nvPr>
            <p:ph type="body" idx="1"/>
          </p:nvPr>
        </p:nvSpPr>
        <p:spPr>
          <a:xfrm>
            <a:off x="227012" y="609600"/>
            <a:ext cx="4953000" cy="3816350"/>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rgbClr val="262626"/>
              </a:buClr>
              <a:buSzPct val="25000"/>
              <a:buFont typeface="Arial"/>
              <a:buNone/>
            </a:pPr>
            <a:r>
              <a:rPr lang="en-US" sz="2400" b="1" i="0" u="none" strike="noStrike" cap="none">
                <a:solidFill>
                  <a:srgbClr val="262626"/>
                </a:solidFill>
                <a:latin typeface="Arial"/>
                <a:ea typeface="Arial"/>
                <a:cs typeface="Arial"/>
                <a:sym typeface="Arial"/>
              </a:rPr>
              <a:t>In the previous chapter we studied simple straight-line motion—linear motion. </a:t>
            </a:r>
          </a:p>
          <a:p>
            <a:pPr marL="342900" marR="0" lvl="0" indent="-342900" algn="l" rtl="0">
              <a:lnSpc>
                <a:spcPct val="100000"/>
              </a:lnSpc>
              <a:spcBef>
                <a:spcPts val="480"/>
              </a:spcBef>
              <a:spcAft>
                <a:spcPts val="0"/>
              </a:spcAft>
              <a:buClr>
                <a:srgbClr val="262626"/>
              </a:buClr>
              <a:buSzPct val="25000"/>
              <a:buFont typeface="Arial"/>
              <a:buNone/>
            </a:pPr>
            <a:r>
              <a:rPr lang="en-US" sz="2400" b="1" i="0" u="none" strike="noStrike" cap="none">
                <a:solidFill>
                  <a:srgbClr val="262626"/>
                </a:solidFill>
                <a:latin typeface="Arial"/>
                <a:ea typeface="Arial"/>
                <a:cs typeface="Arial"/>
                <a:sym typeface="Arial"/>
              </a:rPr>
              <a:t>Now we extend these ideas to nonlinear motion—motion along a curved path. Throw a baseball and the path it follows is a combination of constant-velocity horizontal motion and accelerated vertical motion. </a:t>
            </a:r>
          </a:p>
        </p:txBody>
      </p:sp>
      <p:pic>
        <p:nvPicPr>
          <p:cNvPr id="33" name="Shape 33"/>
          <p:cNvPicPr preferRelativeResize="0"/>
          <p:nvPr/>
        </p:nvPicPr>
        <p:blipFill rotWithShape="1">
          <a:blip r:embed="rId3">
            <a:alphaModFix/>
          </a:blip>
          <a:srcRect/>
          <a:stretch/>
        </p:blipFill>
        <p:spPr>
          <a:xfrm>
            <a:off x="5002212" y="1276350"/>
            <a:ext cx="3913187" cy="42862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3"/>
        <p:cNvGrpSpPr/>
        <p:nvPr/>
      </p:nvGrpSpPr>
      <p:grpSpPr>
        <a:xfrm>
          <a:off x="0" y="0"/>
          <a:ext cx="0" cy="0"/>
          <a:chOff x="0" y="0"/>
          <a:chExt cx="0" cy="0"/>
        </a:xfrm>
      </p:grpSpPr>
      <p:sp>
        <p:nvSpPr>
          <p:cNvPr id="164" name="Shape 164"/>
          <p:cNvSpPr txBox="1"/>
          <p:nvPr/>
        </p:nvSpPr>
        <p:spPr>
          <a:xfrm>
            <a:off x="227012" y="1196975"/>
            <a:ext cx="7621587" cy="82232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A ball’s velocity can be resolved into horizontal and vertical components.</a:t>
            </a:r>
          </a:p>
        </p:txBody>
      </p:sp>
      <p:sp>
        <p:nvSpPr>
          <p:cNvPr id="165" name="Shape 165"/>
          <p:cNvSpPr txBox="1"/>
          <p:nvPr/>
        </p:nvSpPr>
        <p:spPr>
          <a:xfrm>
            <a:off x="230187" y="623887"/>
            <a:ext cx="65516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5.3</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Components of Vectors</a:t>
            </a:r>
          </a:p>
        </p:txBody>
      </p:sp>
      <p:pic>
        <p:nvPicPr>
          <p:cNvPr id="166" name="Shape 166"/>
          <p:cNvPicPr preferRelativeResize="0"/>
          <p:nvPr/>
        </p:nvPicPr>
        <p:blipFill rotWithShape="1">
          <a:blip r:embed="rId3">
            <a:alphaModFix/>
          </a:blip>
          <a:srcRect/>
          <a:stretch/>
        </p:blipFill>
        <p:spPr>
          <a:xfrm>
            <a:off x="2971800" y="2133600"/>
            <a:ext cx="3200400" cy="388461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1"/>
        <p:cNvGrpSpPr/>
        <p:nvPr/>
      </p:nvGrpSpPr>
      <p:grpSpPr>
        <a:xfrm>
          <a:off x="0" y="0"/>
          <a:ext cx="0" cy="0"/>
          <a:chOff x="0" y="0"/>
          <a:chExt cx="0" cy="0"/>
        </a:xfrm>
      </p:grpSpPr>
      <p:sp>
        <p:nvSpPr>
          <p:cNvPr id="172" name="Shape 172"/>
          <p:cNvSpPr txBox="1"/>
          <p:nvPr/>
        </p:nvSpPr>
        <p:spPr>
          <a:xfrm>
            <a:off x="227012" y="1196975"/>
            <a:ext cx="7621587" cy="82232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Vectors X and Y are the horizontal and vertical components of a vector V.</a:t>
            </a:r>
          </a:p>
        </p:txBody>
      </p:sp>
      <p:sp>
        <p:nvSpPr>
          <p:cNvPr id="173" name="Shape 173"/>
          <p:cNvSpPr txBox="1"/>
          <p:nvPr/>
        </p:nvSpPr>
        <p:spPr>
          <a:xfrm>
            <a:off x="230187" y="623887"/>
            <a:ext cx="65516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5.3</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Components of Vectors</a:t>
            </a:r>
          </a:p>
        </p:txBody>
      </p:sp>
      <p:pic>
        <p:nvPicPr>
          <p:cNvPr id="174" name="Shape 174"/>
          <p:cNvPicPr preferRelativeResize="0"/>
          <p:nvPr/>
        </p:nvPicPr>
        <p:blipFill rotWithShape="1">
          <a:blip r:embed="rId3">
            <a:alphaModFix/>
          </a:blip>
          <a:srcRect/>
          <a:stretch/>
        </p:blipFill>
        <p:spPr>
          <a:xfrm>
            <a:off x="458787" y="2590800"/>
            <a:ext cx="8226425" cy="25622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8"/>
        <p:cNvGrpSpPr/>
        <p:nvPr/>
      </p:nvGrpSpPr>
      <p:grpSpPr>
        <a:xfrm>
          <a:off x="0" y="0"/>
          <a:ext cx="0" cy="0"/>
          <a:chOff x="0" y="0"/>
          <a:chExt cx="0" cy="0"/>
        </a:xfrm>
      </p:grpSpPr>
      <p:pic>
        <p:nvPicPr>
          <p:cNvPr id="179" name="Shape 179"/>
          <p:cNvPicPr preferRelativeResize="0"/>
          <p:nvPr/>
        </p:nvPicPr>
        <p:blipFill rotWithShape="1">
          <a:blip r:embed="rId3">
            <a:alphaModFix/>
          </a:blip>
          <a:srcRect/>
          <a:stretch/>
        </p:blipFill>
        <p:spPr>
          <a:xfrm>
            <a:off x="0" y="544512"/>
            <a:ext cx="9140825" cy="5765800"/>
          </a:xfrm>
          <a:prstGeom prst="rect">
            <a:avLst/>
          </a:prstGeom>
          <a:noFill/>
          <a:ln>
            <a:noFill/>
          </a:ln>
        </p:spPr>
      </p:pic>
      <p:sp>
        <p:nvSpPr>
          <p:cNvPr id="180" name="Shape 180"/>
          <p:cNvSpPr txBox="1"/>
          <p:nvPr/>
        </p:nvSpPr>
        <p:spPr>
          <a:xfrm>
            <a:off x="1676400" y="3009900"/>
            <a:ext cx="6172200" cy="82232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1" i="0" u="none">
                <a:solidFill>
                  <a:srgbClr val="000000"/>
                </a:solidFill>
                <a:latin typeface="Arial"/>
                <a:ea typeface="Arial"/>
                <a:cs typeface="Arial"/>
                <a:sym typeface="Arial"/>
              </a:rPr>
              <a:t>How do components of a vector affect each other? </a:t>
            </a:r>
          </a:p>
        </p:txBody>
      </p:sp>
      <p:sp>
        <p:nvSpPr>
          <p:cNvPr id="181" name="Shape 181"/>
          <p:cNvSpPr txBox="1"/>
          <p:nvPr/>
        </p:nvSpPr>
        <p:spPr>
          <a:xfrm>
            <a:off x="230187" y="623887"/>
            <a:ext cx="65516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5.3</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Components of Vectors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6"/>
        <p:cNvGrpSpPr/>
        <p:nvPr/>
      </p:nvGrpSpPr>
      <p:grpSpPr>
        <a:xfrm>
          <a:off x="0" y="0"/>
          <a:ext cx="0" cy="0"/>
          <a:chOff x="0" y="0"/>
          <a:chExt cx="0" cy="0"/>
        </a:xfrm>
      </p:grpSpPr>
      <p:pic>
        <p:nvPicPr>
          <p:cNvPr id="187" name="Shape 187"/>
          <p:cNvPicPr preferRelativeResize="0"/>
          <p:nvPr/>
        </p:nvPicPr>
        <p:blipFill rotWithShape="1">
          <a:blip r:embed="rId3">
            <a:alphaModFix/>
          </a:blip>
          <a:srcRect/>
          <a:stretch/>
        </p:blipFill>
        <p:spPr>
          <a:xfrm>
            <a:off x="3175" y="563562"/>
            <a:ext cx="9140825" cy="5761037"/>
          </a:xfrm>
          <a:prstGeom prst="rect">
            <a:avLst/>
          </a:prstGeom>
          <a:noFill/>
          <a:ln>
            <a:noFill/>
          </a:ln>
        </p:spPr>
      </p:pic>
      <p:sp>
        <p:nvSpPr>
          <p:cNvPr id="188" name="Shape 188"/>
          <p:cNvSpPr txBox="1">
            <a:spLocks noGrp="1"/>
          </p:cNvSpPr>
          <p:nvPr>
            <p:ph type="body" idx="1"/>
          </p:nvPr>
        </p:nvSpPr>
        <p:spPr>
          <a:xfrm>
            <a:off x="990600" y="1524000"/>
            <a:ext cx="7467600" cy="1800225"/>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ct val="25000"/>
              <a:buFont typeface="Arial"/>
              <a:buNone/>
            </a:pPr>
            <a:r>
              <a:rPr lang="en-US" sz="2800" b="1" i="0" u="none" strike="noStrike" cap="none">
                <a:solidFill>
                  <a:srgbClr val="000000"/>
                </a:solidFill>
                <a:latin typeface="Arial"/>
                <a:ea typeface="Arial"/>
                <a:cs typeface="Arial"/>
                <a:sym typeface="Arial"/>
              </a:rPr>
              <a:t>The horizontal component of motion for a projectile is just like the horizontal motion of a ball rolling freely along a level surface without friction. </a:t>
            </a:r>
          </a:p>
        </p:txBody>
      </p:sp>
      <p:sp>
        <p:nvSpPr>
          <p:cNvPr id="189" name="Shape 189"/>
          <p:cNvSpPr txBox="1"/>
          <p:nvPr/>
        </p:nvSpPr>
        <p:spPr>
          <a:xfrm>
            <a:off x="230187" y="623887"/>
            <a:ext cx="65516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5.4</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Projectile Motion</a:t>
            </a:r>
          </a:p>
        </p:txBody>
      </p:sp>
      <p:pic>
        <p:nvPicPr>
          <p:cNvPr id="190" name="Shape 190"/>
          <p:cNvPicPr preferRelativeResize="0"/>
          <p:nvPr/>
        </p:nvPicPr>
        <p:blipFill rotWithShape="1">
          <a:blip r:embed="rId4">
            <a:alphaModFix/>
          </a:blip>
          <a:srcRect/>
          <a:stretch/>
        </p:blipFill>
        <p:spPr>
          <a:xfrm>
            <a:off x="274637" y="2109787"/>
            <a:ext cx="639762" cy="604837"/>
          </a:xfrm>
          <a:prstGeom prst="rect">
            <a:avLst/>
          </a:prstGeom>
          <a:noFill/>
          <a:ln>
            <a:noFill/>
          </a:ln>
        </p:spPr>
      </p:pic>
      <p:sp>
        <p:nvSpPr>
          <p:cNvPr id="191" name="Shape 191"/>
          <p:cNvSpPr txBox="1"/>
          <p:nvPr/>
        </p:nvSpPr>
        <p:spPr>
          <a:xfrm>
            <a:off x="990600" y="4037012"/>
            <a:ext cx="7467600" cy="1373187"/>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800" b="1" i="0" u="none">
                <a:solidFill>
                  <a:srgbClr val="000000"/>
                </a:solidFill>
                <a:latin typeface="Arial"/>
                <a:ea typeface="Arial"/>
                <a:cs typeface="Arial"/>
                <a:sym typeface="Arial"/>
              </a:rPr>
              <a:t>The vertical component of a projectile’s velocity is like the motion for a freely falling object. </a:t>
            </a:r>
          </a:p>
        </p:txBody>
      </p:sp>
      <p:pic>
        <p:nvPicPr>
          <p:cNvPr id="192" name="Shape 192"/>
          <p:cNvPicPr preferRelativeResize="0"/>
          <p:nvPr/>
        </p:nvPicPr>
        <p:blipFill rotWithShape="1">
          <a:blip r:embed="rId4">
            <a:alphaModFix/>
          </a:blip>
          <a:srcRect/>
          <a:stretch/>
        </p:blipFill>
        <p:spPr>
          <a:xfrm>
            <a:off x="274637" y="4419600"/>
            <a:ext cx="639762" cy="60483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6"/>
        <p:cNvGrpSpPr/>
        <p:nvPr/>
      </p:nvGrpSpPr>
      <p:grpSpPr>
        <a:xfrm>
          <a:off x="0" y="0"/>
          <a:ext cx="0" cy="0"/>
          <a:chOff x="0" y="0"/>
          <a:chExt cx="0" cy="0"/>
        </a:xfrm>
      </p:grpSpPr>
      <p:sp>
        <p:nvSpPr>
          <p:cNvPr id="197" name="Shape 197"/>
          <p:cNvSpPr txBox="1"/>
          <p:nvPr/>
        </p:nvSpPr>
        <p:spPr>
          <a:xfrm>
            <a:off x="227012" y="1196975"/>
            <a:ext cx="7621587" cy="272097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A </a:t>
            </a:r>
            <a:r>
              <a:rPr lang="en-US" sz="2400" b="1" i="0" u="none">
                <a:solidFill>
                  <a:srgbClr val="000000"/>
                </a:solidFill>
                <a:latin typeface="Arial"/>
                <a:ea typeface="Arial"/>
                <a:cs typeface="Arial"/>
                <a:sym typeface="Arial"/>
              </a:rPr>
              <a:t>projectile </a:t>
            </a:r>
            <a:r>
              <a:rPr lang="en-US" sz="2400" b="0" i="0" u="none">
                <a:solidFill>
                  <a:srgbClr val="000000"/>
                </a:solidFill>
                <a:latin typeface="Arial"/>
                <a:ea typeface="Arial"/>
                <a:cs typeface="Arial"/>
                <a:sym typeface="Arial"/>
              </a:rPr>
              <a:t>is any object that moves through the air or space, acted on only by gravity (and air resistance, if any).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A cannonball shot from a cannon, a stone thrown into the air, a ball rolling off the edge of a table, a spacecraft circling Earth—all of these are examples of projectiles.</a:t>
            </a:r>
          </a:p>
        </p:txBody>
      </p:sp>
      <p:sp>
        <p:nvSpPr>
          <p:cNvPr id="198" name="Shape 198"/>
          <p:cNvSpPr txBox="1"/>
          <p:nvPr/>
        </p:nvSpPr>
        <p:spPr>
          <a:xfrm>
            <a:off x="230187" y="623887"/>
            <a:ext cx="65516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5.4</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Projectile Motion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2"/>
        <p:cNvGrpSpPr/>
        <p:nvPr/>
      </p:nvGrpSpPr>
      <p:grpSpPr>
        <a:xfrm>
          <a:off x="0" y="0"/>
          <a:ext cx="0" cy="0"/>
          <a:chOff x="0" y="0"/>
          <a:chExt cx="0" cy="0"/>
        </a:xfrm>
      </p:grpSpPr>
      <p:sp>
        <p:nvSpPr>
          <p:cNvPr id="203" name="Shape 203"/>
          <p:cNvSpPr txBox="1"/>
          <p:nvPr/>
        </p:nvSpPr>
        <p:spPr>
          <a:xfrm>
            <a:off x="227012" y="1196975"/>
            <a:ext cx="7621587" cy="199072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Projectiles near the surface of Earth follow a curved path that at first seems rather complicated.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These paths are surprisingly simple when we look at the horizontal and vertical components of motion separately.</a:t>
            </a:r>
          </a:p>
        </p:txBody>
      </p:sp>
      <p:sp>
        <p:nvSpPr>
          <p:cNvPr id="204" name="Shape 204"/>
          <p:cNvSpPr txBox="1"/>
          <p:nvPr/>
        </p:nvSpPr>
        <p:spPr>
          <a:xfrm>
            <a:off x="230187" y="623887"/>
            <a:ext cx="65516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5.4</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Projectile Motion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9"/>
        <p:cNvGrpSpPr/>
        <p:nvPr/>
      </p:nvGrpSpPr>
      <p:grpSpPr>
        <a:xfrm>
          <a:off x="0" y="0"/>
          <a:ext cx="0" cy="0"/>
          <a:chOff x="0" y="0"/>
          <a:chExt cx="0" cy="0"/>
        </a:xfrm>
      </p:grpSpPr>
      <p:sp>
        <p:nvSpPr>
          <p:cNvPr id="210" name="Shape 210"/>
          <p:cNvSpPr txBox="1"/>
          <p:nvPr/>
        </p:nvSpPr>
        <p:spPr>
          <a:xfrm>
            <a:off x="227012" y="1196975"/>
            <a:ext cx="7621587" cy="1625600"/>
          </a:xfrm>
          <a:prstGeom prst="rect">
            <a:avLst/>
          </a:prstGeom>
          <a:noFill/>
          <a:ln>
            <a:noFill/>
          </a:ln>
        </p:spPr>
        <p:txBody>
          <a:bodyPr wrap="square" lIns="91425" tIns="45700" rIns="91425" bIns="45700" anchor="t" anchorCtr="0">
            <a:noAutofit/>
          </a:bodyPr>
          <a:lstStyle/>
          <a:p>
            <a:pPr marL="533400" marR="0" lvl="0" indent="-53340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Projectile motion can be separated into components. </a:t>
            </a:r>
          </a:p>
          <a:p>
            <a:pPr marL="533400" marR="0" lvl="0" indent="-533400" algn="l" rtl="0">
              <a:lnSpc>
                <a:spcPct val="100000"/>
              </a:lnSpc>
              <a:spcBef>
                <a:spcPts val="480"/>
              </a:spcBef>
              <a:spcAft>
                <a:spcPts val="0"/>
              </a:spcAft>
              <a:buClr>
                <a:srgbClr val="000000"/>
              </a:buClr>
              <a:buSzPct val="100000"/>
              <a:buFont typeface="Arial"/>
              <a:buAutoNum type="alphaLcPeriod"/>
            </a:pPr>
            <a:r>
              <a:rPr lang="en-US" sz="2400" b="0" i="0" u="none">
                <a:solidFill>
                  <a:srgbClr val="000000"/>
                </a:solidFill>
                <a:latin typeface="Arial"/>
                <a:ea typeface="Arial"/>
                <a:cs typeface="Arial"/>
                <a:sym typeface="Arial"/>
              </a:rPr>
              <a:t>Roll a ball</a:t>
            </a:r>
            <a:r>
              <a:rPr lang="en-US" sz="2400" b="1" i="0" u="none">
                <a:solidFill>
                  <a:srgbClr val="000000"/>
                </a:solidFill>
                <a:latin typeface="Arial"/>
                <a:ea typeface="Arial"/>
                <a:cs typeface="Arial"/>
                <a:sym typeface="Arial"/>
              </a:rPr>
              <a:t> </a:t>
            </a:r>
            <a:r>
              <a:rPr lang="en-US" sz="2400" b="0" i="0" u="none">
                <a:solidFill>
                  <a:srgbClr val="000000"/>
                </a:solidFill>
                <a:latin typeface="Arial"/>
                <a:ea typeface="Arial"/>
                <a:cs typeface="Arial"/>
                <a:sym typeface="Arial"/>
              </a:rPr>
              <a:t>along a horizontal surface, and its velocity is constant because no component of gravitational force acts horizontally. </a:t>
            </a:r>
          </a:p>
        </p:txBody>
      </p:sp>
      <p:sp>
        <p:nvSpPr>
          <p:cNvPr id="211" name="Shape 211"/>
          <p:cNvSpPr txBox="1"/>
          <p:nvPr/>
        </p:nvSpPr>
        <p:spPr>
          <a:xfrm>
            <a:off x="230187" y="623887"/>
            <a:ext cx="65516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5.4</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Projectile Motion</a:t>
            </a:r>
          </a:p>
        </p:txBody>
      </p:sp>
      <p:pic>
        <p:nvPicPr>
          <p:cNvPr id="212" name="Shape 212"/>
          <p:cNvPicPr preferRelativeResize="0"/>
          <p:nvPr/>
        </p:nvPicPr>
        <p:blipFill rotWithShape="1">
          <a:blip r:embed="rId3">
            <a:alphaModFix/>
          </a:blip>
          <a:srcRect/>
          <a:stretch/>
        </p:blipFill>
        <p:spPr>
          <a:xfrm>
            <a:off x="1828800" y="5334000"/>
            <a:ext cx="5484812" cy="85248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7"/>
        <p:cNvGrpSpPr/>
        <p:nvPr/>
      </p:nvGrpSpPr>
      <p:grpSpPr>
        <a:xfrm>
          <a:off x="0" y="0"/>
          <a:ext cx="0" cy="0"/>
          <a:chOff x="0" y="0"/>
          <a:chExt cx="0" cy="0"/>
        </a:xfrm>
      </p:grpSpPr>
      <p:sp>
        <p:nvSpPr>
          <p:cNvPr id="218" name="Shape 218"/>
          <p:cNvSpPr txBox="1"/>
          <p:nvPr/>
        </p:nvSpPr>
        <p:spPr>
          <a:xfrm>
            <a:off x="227012" y="1196975"/>
            <a:ext cx="7621587" cy="2428875"/>
          </a:xfrm>
          <a:prstGeom prst="rect">
            <a:avLst/>
          </a:prstGeom>
          <a:noFill/>
          <a:ln>
            <a:noFill/>
          </a:ln>
        </p:spPr>
        <p:txBody>
          <a:bodyPr wrap="square" lIns="91425" tIns="45700" rIns="91425" bIns="45700" anchor="t" anchorCtr="0">
            <a:noAutofit/>
          </a:bodyPr>
          <a:lstStyle/>
          <a:p>
            <a:pPr marL="533400" marR="0" lvl="0" indent="-53340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Projectile motion can be separated into components. </a:t>
            </a:r>
          </a:p>
          <a:p>
            <a:pPr marL="533400" marR="0" lvl="0" indent="-533400" algn="l" rtl="0">
              <a:lnSpc>
                <a:spcPct val="100000"/>
              </a:lnSpc>
              <a:spcBef>
                <a:spcPts val="480"/>
              </a:spcBef>
              <a:spcAft>
                <a:spcPts val="0"/>
              </a:spcAft>
              <a:buClr>
                <a:srgbClr val="000000"/>
              </a:buClr>
              <a:buSzPct val="100000"/>
              <a:buFont typeface="Arial"/>
              <a:buAutoNum type="alphaLcPeriod"/>
            </a:pPr>
            <a:r>
              <a:rPr lang="en-US" sz="2400" b="0" i="0" u="none">
                <a:solidFill>
                  <a:srgbClr val="000000"/>
                </a:solidFill>
                <a:latin typeface="Arial"/>
                <a:ea typeface="Arial"/>
                <a:cs typeface="Arial"/>
                <a:sym typeface="Arial"/>
              </a:rPr>
              <a:t>Roll a ball</a:t>
            </a:r>
            <a:r>
              <a:rPr lang="en-US" sz="2400" b="1" i="0" u="none">
                <a:solidFill>
                  <a:srgbClr val="000000"/>
                </a:solidFill>
                <a:latin typeface="Arial"/>
                <a:ea typeface="Arial"/>
                <a:cs typeface="Arial"/>
                <a:sym typeface="Arial"/>
              </a:rPr>
              <a:t> </a:t>
            </a:r>
            <a:r>
              <a:rPr lang="en-US" sz="2400" b="0" i="0" u="none">
                <a:solidFill>
                  <a:srgbClr val="000000"/>
                </a:solidFill>
                <a:latin typeface="Arial"/>
                <a:ea typeface="Arial"/>
                <a:cs typeface="Arial"/>
                <a:sym typeface="Arial"/>
              </a:rPr>
              <a:t>along a horizontal surface, and its velocity is constant because no component of gravitational force acts horizontally. </a:t>
            </a:r>
          </a:p>
          <a:p>
            <a:pPr marL="533400" marR="0" lvl="0" indent="-533400" algn="l" rtl="0">
              <a:lnSpc>
                <a:spcPct val="100000"/>
              </a:lnSpc>
              <a:spcBef>
                <a:spcPts val="480"/>
              </a:spcBef>
              <a:spcAft>
                <a:spcPts val="0"/>
              </a:spcAft>
              <a:buClr>
                <a:srgbClr val="000000"/>
              </a:buClr>
              <a:buSzPct val="100000"/>
              <a:buFont typeface="Arial"/>
              <a:buAutoNum type="alphaLcPeriod"/>
            </a:pPr>
            <a:r>
              <a:rPr lang="en-US" sz="2400" b="0" i="0" u="none">
                <a:solidFill>
                  <a:srgbClr val="000000"/>
                </a:solidFill>
                <a:latin typeface="Arial"/>
                <a:ea typeface="Arial"/>
                <a:cs typeface="Arial"/>
                <a:sym typeface="Arial"/>
              </a:rPr>
              <a:t>Drop it, and it accelerates downward and covers a greater vertical distance each second.</a:t>
            </a:r>
          </a:p>
        </p:txBody>
      </p:sp>
      <p:sp>
        <p:nvSpPr>
          <p:cNvPr id="219" name="Shape 219"/>
          <p:cNvSpPr txBox="1"/>
          <p:nvPr/>
        </p:nvSpPr>
        <p:spPr>
          <a:xfrm>
            <a:off x="230187" y="623887"/>
            <a:ext cx="65516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5.4</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Projectile Motion</a:t>
            </a:r>
          </a:p>
        </p:txBody>
      </p:sp>
      <p:pic>
        <p:nvPicPr>
          <p:cNvPr id="220" name="Shape 220"/>
          <p:cNvPicPr preferRelativeResize="0"/>
          <p:nvPr/>
        </p:nvPicPr>
        <p:blipFill rotWithShape="1">
          <a:blip r:embed="rId3">
            <a:alphaModFix/>
          </a:blip>
          <a:srcRect/>
          <a:stretch/>
        </p:blipFill>
        <p:spPr>
          <a:xfrm>
            <a:off x="7848600" y="914400"/>
            <a:ext cx="828675" cy="5105400"/>
          </a:xfrm>
          <a:prstGeom prst="rect">
            <a:avLst/>
          </a:prstGeom>
          <a:noFill/>
          <a:ln>
            <a:noFill/>
          </a:ln>
        </p:spPr>
      </p:pic>
      <p:pic>
        <p:nvPicPr>
          <p:cNvPr id="221" name="Shape 221"/>
          <p:cNvPicPr preferRelativeResize="0"/>
          <p:nvPr/>
        </p:nvPicPr>
        <p:blipFill rotWithShape="1">
          <a:blip r:embed="rId4">
            <a:alphaModFix/>
          </a:blip>
          <a:srcRect/>
          <a:stretch/>
        </p:blipFill>
        <p:spPr>
          <a:xfrm>
            <a:off x="1828800" y="5334000"/>
            <a:ext cx="5484812" cy="852487"/>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6"/>
        <p:cNvGrpSpPr/>
        <p:nvPr/>
      </p:nvGrpSpPr>
      <p:grpSpPr>
        <a:xfrm>
          <a:off x="0" y="0"/>
          <a:ext cx="0" cy="0"/>
          <a:chOff x="0" y="0"/>
          <a:chExt cx="0" cy="0"/>
        </a:xfrm>
      </p:grpSpPr>
      <p:sp>
        <p:nvSpPr>
          <p:cNvPr id="227" name="Shape 227"/>
          <p:cNvSpPr txBox="1"/>
          <p:nvPr/>
        </p:nvSpPr>
        <p:spPr>
          <a:xfrm>
            <a:off x="227012" y="1196975"/>
            <a:ext cx="7621587" cy="242887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Most important, the horizontal component of motion for a projectile is completely independent of the vertical component of motion.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Each component is independent of the other.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Their combined effects produce the variety of curved paths that projectiles follow.</a:t>
            </a:r>
          </a:p>
        </p:txBody>
      </p:sp>
      <p:sp>
        <p:nvSpPr>
          <p:cNvPr id="228" name="Shape 228"/>
          <p:cNvSpPr txBox="1"/>
          <p:nvPr/>
        </p:nvSpPr>
        <p:spPr>
          <a:xfrm>
            <a:off x="230187" y="623887"/>
            <a:ext cx="65516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5.4</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Projectile Motion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3"/>
        <p:cNvGrpSpPr/>
        <p:nvPr/>
      </p:nvGrpSpPr>
      <p:grpSpPr>
        <a:xfrm>
          <a:off x="0" y="0"/>
          <a:ext cx="0" cy="0"/>
          <a:chOff x="0" y="0"/>
          <a:chExt cx="0" cy="0"/>
        </a:xfrm>
      </p:grpSpPr>
      <p:pic>
        <p:nvPicPr>
          <p:cNvPr id="234" name="Shape 234"/>
          <p:cNvPicPr preferRelativeResize="0"/>
          <p:nvPr/>
        </p:nvPicPr>
        <p:blipFill rotWithShape="1">
          <a:blip r:embed="rId3">
            <a:alphaModFix/>
          </a:blip>
          <a:srcRect/>
          <a:stretch/>
        </p:blipFill>
        <p:spPr>
          <a:xfrm>
            <a:off x="0" y="544512"/>
            <a:ext cx="9140825" cy="5765800"/>
          </a:xfrm>
          <a:prstGeom prst="rect">
            <a:avLst/>
          </a:prstGeom>
          <a:noFill/>
          <a:ln>
            <a:noFill/>
          </a:ln>
        </p:spPr>
      </p:pic>
      <p:sp>
        <p:nvSpPr>
          <p:cNvPr id="235" name="Shape 235"/>
          <p:cNvSpPr txBox="1"/>
          <p:nvPr/>
        </p:nvSpPr>
        <p:spPr>
          <a:xfrm>
            <a:off x="1676400" y="3009900"/>
            <a:ext cx="5638800" cy="82232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1" i="0" u="none">
                <a:solidFill>
                  <a:srgbClr val="000000"/>
                </a:solidFill>
                <a:latin typeface="Arial"/>
                <a:ea typeface="Arial"/>
                <a:cs typeface="Arial"/>
                <a:sym typeface="Arial"/>
              </a:rPr>
              <a:t>Describe the components of projectile motion. </a:t>
            </a:r>
          </a:p>
        </p:txBody>
      </p:sp>
      <p:sp>
        <p:nvSpPr>
          <p:cNvPr id="236" name="Shape 236"/>
          <p:cNvSpPr txBox="1"/>
          <p:nvPr/>
        </p:nvSpPr>
        <p:spPr>
          <a:xfrm>
            <a:off x="230187" y="623887"/>
            <a:ext cx="65516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5.4</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Projectile Motion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
        <p:cNvGrpSpPr/>
        <p:nvPr/>
      </p:nvGrpSpPr>
      <p:grpSpPr>
        <a:xfrm>
          <a:off x="0" y="0"/>
          <a:ext cx="0" cy="0"/>
          <a:chOff x="0" y="0"/>
          <a:chExt cx="0" cy="0"/>
        </a:xfrm>
      </p:grpSpPr>
      <p:pic>
        <p:nvPicPr>
          <p:cNvPr id="38" name="Shape 38"/>
          <p:cNvPicPr preferRelativeResize="0"/>
          <p:nvPr/>
        </p:nvPicPr>
        <p:blipFill rotWithShape="1">
          <a:blip r:embed="rId3">
            <a:alphaModFix/>
          </a:blip>
          <a:srcRect/>
          <a:stretch/>
        </p:blipFill>
        <p:spPr>
          <a:xfrm>
            <a:off x="3175" y="533400"/>
            <a:ext cx="9140825" cy="5761037"/>
          </a:xfrm>
          <a:prstGeom prst="rect">
            <a:avLst/>
          </a:prstGeom>
          <a:noFill/>
          <a:ln>
            <a:noFill/>
          </a:ln>
        </p:spPr>
      </p:pic>
      <p:sp>
        <p:nvSpPr>
          <p:cNvPr id="39" name="Shape 39"/>
          <p:cNvSpPr txBox="1">
            <a:spLocks noGrp="1"/>
          </p:cNvSpPr>
          <p:nvPr>
            <p:ph type="body" idx="1"/>
          </p:nvPr>
        </p:nvSpPr>
        <p:spPr>
          <a:xfrm>
            <a:off x="990600" y="2514600"/>
            <a:ext cx="6629400" cy="1373187"/>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ct val="25000"/>
              <a:buFont typeface="Arial"/>
              <a:buNone/>
            </a:pPr>
            <a:r>
              <a:rPr lang="en-US" sz="2800" b="1" i="0" u="none" strike="noStrike" cap="none">
                <a:solidFill>
                  <a:srgbClr val="000000"/>
                </a:solidFill>
                <a:latin typeface="Arial"/>
                <a:ea typeface="Arial"/>
                <a:cs typeface="Arial"/>
                <a:sym typeface="Arial"/>
              </a:rPr>
              <a:t>A vector quantity includes both magnitude and direction, but a scalar quantity includes only magnitude.</a:t>
            </a:r>
            <a:r>
              <a:rPr lang="en-US" sz="2800" b="1" i="0" u="none" strike="noStrike" cap="none">
                <a:solidFill>
                  <a:schemeClr val="dk1"/>
                </a:solidFill>
                <a:latin typeface="Arial"/>
                <a:ea typeface="Arial"/>
                <a:cs typeface="Arial"/>
                <a:sym typeface="Arial"/>
              </a:rPr>
              <a:t> </a:t>
            </a:r>
          </a:p>
        </p:txBody>
      </p:sp>
      <p:sp>
        <p:nvSpPr>
          <p:cNvPr id="40" name="Shape 40"/>
          <p:cNvSpPr txBox="1"/>
          <p:nvPr/>
        </p:nvSpPr>
        <p:spPr>
          <a:xfrm>
            <a:off x="230187" y="623887"/>
            <a:ext cx="65516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5.1</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Vector and Scalar Quantities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1"/>
        <p:cNvGrpSpPr/>
        <p:nvPr/>
      </p:nvGrpSpPr>
      <p:grpSpPr>
        <a:xfrm>
          <a:off x="0" y="0"/>
          <a:ext cx="0" cy="0"/>
          <a:chOff x="0" y="0"/>
          <a:chExt cx="0" cy="0"/>
        </a:xfrm>
      </p:grpSpPr>
      <p:pic>
        <p:nvPicPr>
          <p:cNvPr id="242" name="Shape 242"/>
          <p:cNvPicPr preferRelativeResize="0"/>
          <p:nvPr/>
        </p:nvPicPr>
        <p:blipFill rotWithShape="1">
          <a:blip r:embed="rId3">
            <a:alphaModFix/>
          </a:blip>
          <a:srcRect/>
          <a:stretch/>
        </p:blipFill>
        <p:spPr>
          <a:xfrm>
            <a:off x="3175" y="533400"/>
            <a:ext cx="9140825" cy="5761037"/>
          </a:xfrm>
          <a:prstGeom prst="rect">
            <a:avLst/>
          </a:prstGeom>
          <a:noFill/>
          <a:ln>
            <a:noFill/>
          </a:ln>
        </p:spPr>
      </p:pic>
      <p:sp>
        <p:nvSpPr>
          <p:cNvPr id="243" name="Shape 243"/>
          <p:cNvSpPr txBox="1">
            <a:spLocks noGrp="1"/>
          </p:cNvSpPr>
          <p:nvPr>
            <p:ph type="body" idx="1"/>
          </p:nvPr>
        </p:nvSpPr>
        <p:spPr>
          <a:xfrm>
            <a:off x="990600" y="2589212"/>
            <a:ext cx="7467600" cy="1373187"/>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ct val="25000"/>
              <a:buFont typeface="Arial"/>
              <a:buNone/>
            </a:pPr>
            <a:r>
              <a:rPr lang="en-US" sz="2800" b="1" i="0" u="none" strike="noStrike" cap="none">
                <a:solidFill>
                  <a:srgbClr val="000000"/>
                </a:solidFill>
                <a:latin typeface="Arial"/>
                <a:ea typeface="Arial"/>
                <a:cs typeface="Arial"/>
                <a:sym typeface="Arial"/>
              </a:rPr>
              <a:t>The downward motion of a horizontally launched projectile is the same as that of free fall. </a:t>
            </a:r>
          </a:p>
        </p:txBody>
      </p:sp>
      <p:sp>
        <p:nvSpPr>
          <p:cNvPr id="244" name="Shape 244"/>
          <p:cNvSpPr txBox="1"/>
          <p:nvPr/>
        </p:nvSpPr>
        <p:spPr>
          <a:xfrm>
            <a:off x="230187" y="623887"/>
            <a:ext cx="81518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5.5</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Projectiles Launched Horizontally</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9"/>
        <p:cNvGrpSpPr/>
        <p:nvPr/>
      </p:nvGrpSpPr>
      <p:grpSpPr>
        <a:xfrm>
          <a:off x="0" y="0"/>
          <a:ext cx="0" cy="0"/>
          <a:chOff x="0" y="0"/>
          <a:chExt cx="0" cy="0"/>
        </a:xfrm>
      </p:grpSpPr>
      <p:sp>
        <p:nvSpPr>
          <p:cNvPr id="250" name="Shape 250"/>
          <p:cNvSpPr txBox="1"/>
          <p:nvPr/>
        </p:nvSpPr>
        <p:spPr>
          <a:xfrm>
            <a:off x="227012" y="1196975"/>
            <a:ext cx="7621587" cy="118745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A strobe-light photo of two balls released simultaneously–one ball drops freely while the other one is projected horizontally. </a:t>
            </a:r>
          </a:p>
        </p:txBody>
      </p:sp>
      <p:sp>
        <p:nvSpPr>
          <p:cNvPr id="251" name="Shape 251"/>
          <p:cNvSpPr txBox="1"/>
          <p:nvPr/>
        </p:nvSpPr>
        <p:spPr>
          <a:xfrm>
            <a:off x="230187" y="623887"/>
            <a:ext cx="81518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5.5</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Projectiles Launched Horizontally</a:t>
            </a:r>
          </a:p>
        </p:txBody>
      </p:sp>
      <p:pic>
        <p:nvPicPr>
          <p:cNvPr id="252" name="Shape 252"/>
          <p:cNvPicPr preferRelativeResize="0"/>
          <p:nvPr/>
        </p:nvPicPr>
        <p:blipFill rotWithShape="1">
          <a:blip r:embed="rId3">
            <a:alphaModFix/>
          </a:blip>
          <a:srcRect/>
          <a:stretch/>
        </p:blipFill>
        <p:spPr>
          <a:xfrm>
            <a:off x="2249487" y="2430462"/>
            <a:ext cx="4646612" cy="37623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7"/>
        <p:cNvGrpSpPr/>
        <p:nvPr/>
      </p:nvGrpSpPr>
      <p:grpSpPr>
        <a:xfrm>
          <a:off x="0" y="0"/>
          <a:ext cx="0" cy="0"/>
          <a:chOff x="0" y="0"/>
          <a:chExt cx="0" cy="0"/>
        </a:xfrm>
      </p:grpSpPr>
      <p:sp>
        <p:nvSpPr>
          <p:cNvPr id="258" name="Shape 258"/>
          <p:cNvSpPr txBox="1"/>
          <p:nvPr/>
        </p:nvSpPr>
        <p:spPr>
          <a:xfrm>
            <a:off x="227012" y="1196975"/>
            <a:ext cx="8231187" cy="315912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There are two important things to notice in the photo of two balls falling simultaneously:</a:t>
            </a:r>
          </a:p>
          <a:p>
            <a:pPr marL="746125" marR="0" lvl="1" indent="-288925" algn="l" rtl="0">
              <a:lnSpc>
                <a:spcPct val="100000"/>
              </a:lnSpc>
              <a:spcBef>
                <a:spcPts val="480"/>
              </a:spcBef>
              <a:spcAft>
                <a:spcPts val="0"/>
              </a:spcAft>
              <a:buClr>
                <a:srgbClr val="000000"/>
              </a:buClr>
              <a:buSzPct val="100000"/>
              <a:buFont typeface="Arial"/>
              <a:buChar char="•"/>
            </a:pPr>
            <a:r>
              <a:rPr lang="en-US" sz="2400" b="0" i="0" u="none" strike="noStrike" cap="none">
                <a:solidFill>
                  <a:srgbClr val="000000"/>
                </a:solidFill>
                <a:latin typeface="Arial"/>
                <a:ea typeface="Arial"/>
                <a:cs typeface="Arial"/>
                <a:sym typeface="Arial"/>
              </a:rPr>
              <a:t>The ball’s horizontal component of motion remains constant.  Gravity acts only downward, so the only acceleration of the ball is downward. </a:t>
            </a:r>
          </a:p>
          <a:p>
            <a:pPr marL="746125" marR="0" lvl="1" indent="-288925" algn="l" rtl="0">
              <a:lnSpc>
                <a:spcPct val="100000"/>
              </a:lnSpc>
              <a:spcBef>
                <a:spcPts val="480"/>
              </a:spcBef>
              <a:spcAft>
                <a:spcPts val="0"/>
              </a:spcAft>
              <a:buClr>
                <a:srgbClr val="000000"/>
              </a:buClr>
              <a:buSzPct val="100000"/>
              <a:buFont typeface="Arial"/>
              <a:buChar char="•"/>
            </a:pPr>
            <a:r>
              <a:rPr lang="en-US" sz="2400" b="0" i="0" u="none" strike="noStrike" cap="none">
                <a:solidFill>
                  <a:srgbClr val="000000"/>
                </a:solidFill>
                <a:latin typeface="Arial"/>
                <a:ea typeface="Arial"/>
                <a:cs typeface="Arial"/>
                <a:sym typeface="Arial"/>
              </a:rPr>
              <a:t>Both balls fall the same vertical distance in the same time. The vertical distance fallen has nothing to do with the horizontal component of motion.</a:t>
            </a:r>
          </a:p>
        </p:txBody>
      </p:sp>
      <p:sp>
        <p:nvSpPr>
          <p:cNvPr id="259" name="Shape 259"/>
          <p:cNvSpPr txBox="1"/>
          <p:nvPr/>
        </p:nvSpPr>
        <p:spPr>
          <a:xfrm>
            <a:off x="230187" y="623887"/>
            <a:ext cx="81518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5.5</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Projectiles Launched Horizontally</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4"/>
        <p:cNvGrpSpPr/>
        <p:nvPr/>
      </p:nvGrpSpPr>
      <p:grpSpPr>
        <a:xfrm>
          <a:off x="0" y="0"/>
          <a:ext cx="0" cy="0"/>
          <a:chOff x="0" y="0"/>
          <a:chExt cx="0" cy="0"/>
        </a:xfrm>
      </p:grpSpPr>
      <p:sp>
        <p:nvSpPr>
          <p:cNvPr id="265" name="Shape 265"/>
          <p:cNvSpPr txBox="1"/>
          <p:nvPr/>
        </p:nvSpPr>
        <p:spPr>
          <a:xfrm>
            <a:off x="227012" y="1196975"/>
            <a:ext cx="7773987" cy="315912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The ball moves the same horizontal distance in the equal time intervals because no horizontal component of force is acting on it.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The path traced by a projectile accelerating in the vertical direction while moving at constant horizontal velocity is a </a:t>
            </a:r>
            <a:r>
              <a:rPr lang="en-US" sz="2400" b="0" i="1" u="none">
                <a:solidFill>
                  <a:srgbClr val="000000"/>
                </a:solidFill>
                <a:latin typeface="Arial"/>
                <a:ea typeface="Arial"/>
                <a:cs typeface="Arial"/>
                <a:sym typeface="Arial"/>
              </a:rPr>
              <a:t>parabola.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When air resistance is small enough to neglect, the curved paths are parabolic.</a:t>
            </a:r>
          </a:p>
        </p:txBody>
      </p:sp>
      <p:sp>
        <p:nvSpPr>
          <p:cNvPr id="266" name="Shape 266"/>
          <p:cNvSpPr txBox="1"/>
          <p:nvPr/>
        </p:nvSpPr>
        <p:spPr>
          <a:xfrm>
            <a:off x="230187" y="623887"/>
            <a:ext cx="81518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5.5</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Projectiles Launched Horizontally</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1"/>
        <p:cNvGrpSpPr/>
        <p:nvPr/>
      </p:nvGrpSpPr>
      <p:grpSpPr>
        <a:xfrm>
          <a:off x="0" y="0"/>
          <a:ext cx="0" cy="0"/>
          <a:chOff x="0" y="0"/>
          <a:chExt cx="0" cy="0"/>
        </a:xfrm>
      </p:grpSpPr>
      <p:sp>
        <p:nvSpPr>
          <p:cNvPr id="272" name="Shape 272"/>
          <p:cNvSpPr txBox="1">
            <a:spLocks noGrp="1"/>
          </p:cNvSpPr>
          <p:nvPr>
            <p:ph type="body" idx="1"/>
          </p:nvPr>
        </p:nvSpPr>
        <p:spPr>
          <a:xfrm>
            <a:off x="228600" y="1196975"/>
            <a:ext cx="8534400" cy="2417762"/>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rgbClr val="FF4637"/>
              </a:buClr>
              <a:buSzPct val="25000"/>
              <a:buFont typeface="Arial"/>
              <a:buNone/>
            </a:pPr>
            <a:r>
              <a:rPr lang="en-US" sz="2800" b="1" i="0" u="none" strike="noStrike" cap="none">
                <a:solidFill>
                  <a:srgbClr val="FF4637"/>
                </a:solidFill>
                <a:latin typeface="Arial"/>
                <a:ea typeface="Arial"/>
                <a:cs typeface="Arial"/>
                <a:sym typeface="Arial"/>
              </a:rPr>
              <a:t>think!</a:t>
            </a:r>
          </a:p>
          <a:p>
            <a:pPr marL="342900" marR="0" lvl="0" indent="-342900" algn="l" rtl="0">
              <a:lnSpc>
                <a:spcPct val="100000"/>
              </a:lnSpc>
              <a:spcBef>
                <a:spcPts val="480"/>
              </a:spcBef>
              <a:spcAft>
                <a:spcPts val="0"/>
              </a:spcAft>
              <a:buClr>
                <a:schemeClr val="dk1"/>
              </a:buClr>
              <a:buSzPct val="25000"/>
              <a:buFont typeface="Arial"/>
              <a:buNone/>
            </a:pPr>
            <a:r>
              <a:rPr lang="en-US" sz="2400" b="0" i="0" u="none" strike="noStrike" cap="none">
                <a:solidFill>
                  <a:schemeClr val="dk1"/>
                </a:solidFill>
                <a:latin typeface="Arial"/>
                <a:ea typeface="Arial"/>
                <a:cs typeface="Arial"/>
                <a:sym typeface="Arial"/>
              </a:rPr>
              <a:t>At the instant a horizontally pointed cannon is fired, a cannonball held at the cannon’s side is released and drops to the ground. Which cannonball strikes the ground first, the one fired from the cannon or the one dropped?</a:t>
            </a:r>
            <a:br>
              <a:rPr lang="en-US" sz="2400" b="0" i="0" u="none" strike="noStrike" cap="none">
                <a:solidFill>
                  <a:schemeClr val="dk1"/>
                </a:solidFill>
                <a:latin typeface="Arial"/>
                <a:ea typeface="Arial"/>
                <a:cs typeface="Arial"/>
                <a:sym typeface="Arial"/>
              </a:rPr>
            </a:br>
            <a:endParaRPr lang="en-US" sz="2400" b="0" i="0" u="none" strike="noStrike" cap="none">
              <a:solidFill>
                <a:schemeClr val="dk1"/>
              </a:solidFill>
              <a:latin typeface="Arial"/>
              <a:ea typeface="Arial"/>
              <a:cs typeface="Arial"/>
              <a:sym typeface="Arial"/>
            </a:endParaRPr>
          </a:p>
        </p:txBody>
      </p:sp>
      <p:sp>
        <p:nvSpPr>
          <p:cNvPr id="273" name="Shape 273"/>
          <p:cNvSpPr txBox="1"/>
          <p:nvPr/>
        </p:nvSpPr>
        <p:spPr>
          <a:xfrm>
            <a:off x="230187" y="623887"/>
            <a:ext cx="81518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5.5</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Projectiles Launched Horizontally</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8"/>
        <p:cNvGrpSpPr/>
        <p:nvPr/>
      </p:nvGrpSpPr>
      <p:grpSpPr>
        <a:xfrm>
          <a:off x="0" y="0"/>
          <a:ext cx="0" cy="0"/>
          <a:chOff x="0" y="0"/>
          <a:chExt cx="0" cy="0"/>
        </a:xfrm>
      </p:grpSpPr>
      <p:sp>
        <p:nvSpPr>
          <p:cNvPr id="279" name="Shape 279"/>
          <p:cNvSpPr txBox="1">
            <a:spLocks noGrp="1"/>
          </p:cNvSpPr>
          <p:nvPr>
            <p:ph type="body" idx="1"/>
          </p:nvPr>
        </p:nvSpPr>
        <p:spPr>
          <a:xfrm>
            <a:off x="228600" y="1196975"/>
            <a:ext cx="8534400" cy="3586162"/>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rgbClr val="FF4637"/>
              </a:buClr>
              <a:buSzPct val="25000"/>
              <a:buFont typeface="Arial"/>
              <a:buNone/>
            </a:pPr>
            <a:r>
              <a:rPr lang="en-US" sz="2800" b="1" i="0" u="none" strike="noStrike" cap="none">
                <a:solidFill>
                  <a:srgbClr val="FF4637"/>
                </a:solidFill>
                <a:latin typeface="Arial"/>
                <a:ea typeface="Arial"/>
                <a:cs typeface="Arial"/>
                <a:sym typeface="Arial"/>
              </a:rPr>
              <a:t>think!</a:t>
            </a:r>
          </a:p>
          <a:p>
            <a:pPr marL="342900" marR="0" lvl="0" indent="-342900" algn="l" rtl="0">
              <a:lnSpc>
                <a:spcPct val="100000"/>
              </a:lnSpc>
              <a:spcBef>
                <a:spcPts val="480"/>
              </a:spcBef>
              <a:spcAft>
                <a:spcPts val="0"/>
              </a:spcAft>
              <a:buClr>
                <a:schemeClr val="dk1"/>
              </a:buClr>
              <a:buSzPct val="25000"/>
              <a:buFont typeface="Arial"/>
              <a:buNone/>
            </a:pPr>
            <a:r>
              <a:rPr lang="en-US" sz="2400" b="0" i="0" u="none" strike="noStrike" cap="none">
                <a:solidFill>
                  <a:schemeClr val="dk1"/>
                </a:solidFill>
                <a:latin typeface="Arial"/>
                <a:ea typeface="Arial"/>
                <a:cs typeface="Arial"/>
                <a:sym typeface="Arial"/>
              </a:rPr>
              <a:t>At the instant a horizontally pointed cannon is fired, a cannonball held at the cannon’s side is released and drops to the ground. Which cannonball strikes the ground first, the one fired from the cannon or the one dropped?</a:t>
            </a:r>
            <a:br>
              <a:rPr lang="en-US" sz="2400" b="0" i="0" u="none" strike="noStrike" cap="none">
                <a:solidFill>
                  <a:schemeClr val="dk1"/>
                </a:solidFill>
                <a:latin typeface="Arial"/>
                <a:ea typeface="Arial"/>
                <a:cs typeface="Arial"/>
                <a:sym typeface="Arial"/>
              </a:rPr>
            </a:br>
            <a:endParaRPr lang="en-US" sz="2400" b="0" i="0" u="none" strike="noStrike" cap="none">
              <a:solidFill>
                <a:schemeClr val="dk1"/>
              </a:solidFill>
              <a:latin typeface="Arial"/>
              <a:ea typeface="Arial"/>
              <a:cs typeface="Arial"/>
              <a:sym typeface="Arial"/>
            </a:endParaRPr>
          </a:p>
          <a:p>
            <a:pPr marL="342900" marR="0" lvl="0" indent="-342900" algn="l" rtl="0">
              <a:lnSpc>
                <a:spcPct val="100000"/>
              </a:lnSpc>
              <a:spcBef>
                <a:spcPts val="480"/>
              </a:spcBef>
              <a:spcAft>
                <a:spcPts val="0"/>
              </a:spcAft>
              <a:buClr>
                <a:srgbClr val="00DA9A"/>
              </a:buClr>
              <a:buSzPct val="25000"/>
              <a:buFont typeface="Arial"/>
              <a:buNone/>
            </a:pPr>
            <a:r>
              <a:rPr lang="en-US" sz="2400" b="0" i="1" u="none" strike="noStrike" cap="none">
                <a:solidFill>
                  <a:srgbClr val="00DA9A"/>
                </a:solidFill>
                <a:latin typeface="Arial"/>
                <a:ea typeface="Arial"/>
                <a:cs typeface="Arial"/>
                <a:sym typeface="Arial"/>
              </a:rPr>
              <a:t>Answer:</a:t>
            </a:r>
            <a:r>
              <a:rPr lang="en-US" sz="2400" b="1" i="1" u="none" strike="noStrike" cap="none">
                <a:solidFill>
                  <a:srgbClr val="00DA9A"/>
                </a:solidFill>
                <a:latin typeface="Arial"/>
                <a:ea typeface="Arial"/>
                <a:cs typeface="Arial"/>
                <a:sym typeface="Arial"/>
              </a:rPr>
              <a:t> </a:t>
            </a:r>
            <a:r>
              <a:rPr lang="en-US" sz="2400" b="0" i="0" u="none" strike="noStrike" cap="none">
                <a:solidFill>
                  <a:schemeClr val="dk1"/>
                </a:solidFill>
                <a:latin typeface="Arial"/>
                <a:ea typeface="Arial"/>
                <a:cs typeface="Arial"/>
                <a:sym typeface="Arial"/>
              </a:rPr>
              <a:t>Both cannonballs fall the same vertical distance with the same acceleration </a:t>
            </a:r>
            <a:r>
              <a:rPr lang="en-US" sz="2400" b="0" i="1" u="none" strike="noStrike" cap="none">
                <a:solidFill>
                  <a:schemeClr val="dk1"/>
                </a:solidFill>
                <a:latin typeface="Arial"/>
                <a:ea typeface="Arial"/>
                <a:cs typeface="Arial"/>
                <a:sym typeface="Arial"/>
              </a:rPr>
              <a:t>g </a:t>
            </a:r>
            <a:r>
              <a:rPr lang="en-US" sz="2400" b="0" i="0" u="none" strike="noStrike" cap="none">
                <a:solidFill>
                  <a:schemeClr val="dk1"/>
                </a:solidFill>
                <a:latin typeface="Arial"/>
                <a:ea typeface="Arial"/>
                <a:cs typeface="Arial"/>
                <a:sym typeface="Arial"/>
              </a:rPr>
              <a:t>and therefore strike the ground at the same time. </a:t>
            </a:r>
          </a:p>
        </p:txBody>
      </p:sp>
      <p:sp>
        <p:nvSpPr>
          <p:cNvPr id="280" name="Shape 280"/>
          <p:cNvSpPr txBox="1"/>
          <p:nvPr/>
        </p:nvSpPr>
        <p:spPr>
          <a:xfrm>
            <a:off x="230187" y="623887"/>
            <a:ext cx="81518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5.5</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Projectiles Launched Horizontally</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5"/>
        <p:cNvGrpSpPr/>
        <p:nvPr/>
      </p:nvGrpSpPr>
      <p:grpSpPr>
        <a:xfrm>
          <a:off x="0" y="0"/>
          <a:ext cx="0" cy="0"/>
          <a:chOff x="0" y="0"/>
          <a:chExt cx="0" cy="0"/>
        </a:xfrm>
      </p:grpSpPr>
      <p:pic>
        <p:nvPicPr>
          <p:cNvPr id="286" name="Shape 286"/>
          <p:cNvPicPr preferRelativeResize="0"/>
          <p:nvPr/>
        </p:nvPicPr>
        <p:blipFill rotWithShape="1">
          <a:blip r:embed="rId3">
            <a:alphaModFix/>
          </a:blip>
          <a:srcRect/>
          <a:stretch/>
        </p:blipFill>
        <p:spPr>
          <a:xfrm>
            <a:off x="0" y="544512"/>
            <a:ext cx="9140825" cy="5765800"/>
          </a:xfrm>
          <a:prstGeom prst="rect">
            <a:avLst/>
          </a:prstGeom>
          <a:noFill/>
          <a:ln>
            <a:noFill/>
          </a:ln>
        </p:spPr>
      </p:pic>
      <p:sp>
        <p:nvSpPr>
          <p:cNvPr id="287" name="Shape 287"/>
          <p:cNvSpPr txBox="1"/>
          <p:nvPr/>
        </p:nvSpPr>
        <p:spPr>
          <a:xfrm>
            <a:off x="1676400" y="3009900"/>
            <a:ext cx="5638800" cy="82232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1" i="0" u="none">
                <a:solidFill>
                  <a:srgbClr val="000000"/>
                </a:solidFill>
                <a:latin typeface="Arial"/>
                <a:ea typeface="Arial"/>
                <a:cs typeface="Arial"/>
                <a:sym typeface="Arial"/>
              </a:rPr>
              <a:t>Describe the downward motion of a horizontally launched projectile. </a:t>
            </a:r>
          </a:p>
        </p:txBody>
      </p:sp>
      <p:sp>
        <p:nvSpPr>
          <p:cNvPr id="288" name="Shape 288"/>
          <p:cNvSpPr txBox="1"/>
          <p:nvPr/>
        </p:nvSpPr>
        <p:spPr>
          <a:xfrm>
            <a:off x="230187" y="623887"/>
            <a:ext cx="81518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5.5</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Projectiles Launched Horizontally</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3"/>
        <p:cNvGrpSpPr/>
        <p:nvPr/>
      </p:nvGrpSpPr>
      <p:grpSpPr>
        <a:xfrm>
          <a:off x="0" y="0"/>
          <a:ext cx="0" cy="0"/>
          <a:chOff x="0" y="0"/>
          <a:chExt cx="0" cy="0"/>
        </a:xfrm>
      </p:grpSpPr>
      <p:pic>
        <p:nvPicPr>
          <p:cNvPr id="294" name="Shape 294"/>
          <p:cNvPicPr preferRelativeResize="0"/>
          <p:nvPr/>
        </p:nvPicPr>
        <p:blipFill rotWithShape="1">
          <a:blip r:embed="rId3">
            <a:alphaModFix/>
          </a:blip>
          <a:srcRect/>
          <a:stretch/>
        </p:blipFill>
        <p:spPr>
          <a:xfrm>
            <a:off x="3175" y="533400"/>
            <a:ext cx="9140825" cy="5761037"/>
          </a:xfrm>
          <a:prstGeom prst="rect">
            <a:avLst/>
          </a:prstGeom>
          <a:noFill/>
          <a:ln>
            <a:noFill/>
          </a:ln>
        </p:spPr>
      </p:pic>
      <p:sp>
        <p:nvSpPr>
          <p:cNvPr id="295" name="Shape 295"/>
          <p:cNvSpPr txBox="1">
            <a:spLocks noGrp="1"/>
          </p:cNvSpPr>
          <p:nvPr>
            <p:ph type="body" idx="1"/>
          </p:nvPr>
        </p:nvSpPr>
        <p:spPr>
          <a:xfrm>
            <a:off x="990600" y="2314575"/>
            <a:ext cx="7467600" cy="1800225"/>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ct val="25000"/>
              <a:buFont typeface="Arial"/>
              <a:buNone/>
            </a:pPr>
            <a:r>
              <a:rPr lang="en-US" sz="2800" b="1" i="0" u="none" strike="noStrike" cap="none">
                <a:solidFill>
                  <a:srgbClr val="000000"/>
                </a:solidFill>
                <a:latin typeface="Arial"/>
                <a:ea typeface="Arial"/>
                <a:cs typeface="Arial"/>
                <a:sym typeface="Arial"/>
              </a:rPr>
              <a:t>The vertical distance a projectile falls below an imaginary straight-line path increases continually with time and is equal to 5</a:t>
            </a:r>
            <a:r>
              <a:rPr lang="en-US" sz="2800" b="1" i="1" u="none" strike="noStrike" cap="none">
                <a:solidFill>
                  <a:srgbClr val="000000"/>
                </a:solidFill>
                <a:latin typeface="Arial"/>
                <a:ea typeface="Arial"/>
                <a:cs typeface="Arial"/>
                <a:sym typeface="Arial"/>
              </a:rPr>
              <a:t>t</a:t>
            </a:r>
            <a:r>
              <a:rPr lang="en-US" sz="2800" b="1" i="0" u="none" strike="noStrike" cap="none" baseline="30000">
                <a:solidFill>
                  <a:srgbClr val="000000"/>
                </a:solidFill>
                <a:latin typeface="Arial"/>
                <a:ea typeface="Arial"/>
                <a:cs typeface="Arial"/>
                <a:sym typeface="Arial"/>
              </a:rPr>
              <a:t>2</a:t>
            </a:r>
            <a:r>
              <a:rPr lang="en-US" sz="2800" b="1" i="0" u="none" strike="noStrike" cap="none">
                <a:solidFill>
                  <a:srgbClr val="000000"/>
                </a:solidFill>
                <a:latin typeface="Arial"/>
                <a:ea typeface="Arial"/>
                <a:cs typeface="Arial"/>
                <a:sym typeface="Arial"/>
              </a:rPr>
              <a:t> meters. </a:t>
            </a:r>
          </a:p>
        </p:txBody>
      </p:sp>
      <p:sp>
        <p:nvSpPr>
          <p:cNvPr id="296" name="Shape 296"/>
          <p:cNvSpPr txBox="1"/>
          <p:nvPr/>
        </p:nvSpPr>
        <p:spPr>
          <a:xfrm>
            <a:off x="230187" y="623887"/>
            <a:ext cx="81518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5.6</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Projectiles Launched at an Angle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1"/>
        <p:cNvGrpSpPr/>
        <p:nvPr/>
      </p:nvGrpSpPr>
      <p:grpSpPr>
        <a:xfrm>
          <a:off x="0" y="0"/>
          <a:ext cx="0" cy="0"/>
          <a:chOff x="0" y="0"/>
          <a:chExt cx="0" cy="0"/>
        </a:xfrm>
      </p:grpSpPr>
      <p:sp>
        <p:nvSpPr>
          <p:cNvPr id="302" name="Shape 302"/>
          <p:cNvSpPr txBox="1"/>
          <p:nvPr/>
        </p:nvSpPr>
        <p:spPr>
          <a:xfrm>
            <a:off x="227012" y="1196975"/>
            <a:ext cx="6326187" cy="155257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No matter the angle at which a projectile is launched, the vertical distance of fall beneath the idealized straight-line path (dashed straight lines) is the same for equal times. </a:t>
            </a:r>
          </a:p>
        </p:txBody>
      </p:sp>
      <p:sp>
        <p:nvSpPr>
          <p:cNvPr id="303" name="Shape 303"/>
          <p:cNvSpPr txBox="1"/>
          <p:nvPr/>
        </p:nvSpPr>
        <p:spPr>
          <a:xfrm>
            <a:off x="230187" y="623887"/>
            <a:ext cx="81518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5.6</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Projectiles Launched at an Angle</a:t>
            </a:r>
          </a:p>
        </p:txBody>
      </p:sp>
      <p:pic>
        <p:nvPicPr>
          <p:cNvPr id="304" name="Shape 304"/>
          <p:cNvPicPr preferRelativeResize="0"/>
          <p:nvPr/>
        </p:nvPicPr>
        <p:blipFill rotWithShape="1">
          <a:blip r:embed="rId3">
            <a:alphaModFix/>
          </a:blip>
          <a:srcRect/>
          <a:stretch/>
        </p:blipFill>
        <p:spPr>
          <a:xfrm>
            <a:off x="1373187" y="3289300"/>
            <a:ext cx="6397625" cy="2900362"/>
          </a:xfrm>
          <a:prstGeom prst="rect">
            <a:avLst/>
          </a:prstGeom>
          <a:noFill/>
          <a:ln>
            <a:noFill/>
          </a:ln>
        </p:spPr>
      </p:pic>
      <p:pic>
        <p:nvPicPr>
          <p:cNvPr id="305" name="Shape 305"/>
          <p:cNvPicPr preferRelativeResize="0"/>
          <p:nvPr/>
        </p:nvPicPr>
        <p:blipFill rotWithShape="1">
          <a:blip r:embed="rId4">
            <a:alphaModFix/>
          </a:blip>
          <a:srcRect/>
          <a:stretch/>
        </p:blipFill>
        <p:spPr>
          <a:xfrm>
            <a:off x="6858000" y="1295400"/>
            <a:ext cx="2114550" cy="1290637"/>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0"/>
        <p:cNvGrpSpPr/>
        <p:nvPr/>
      </p:nvGrpSpPr>
      <p:grpSpPr>
        <a:xfrm>
          <a:off x="0" y="0"/>
          <a:ext cx="0" cy="0"/>
          <a:chOff x="0" y="0"/>
          <a:chExt cx="0" cy="0"/>
        </a:xfrm>
      </p:grpSpPr>
      <p:sp>
        <p:nvSpPr>
          <p:cNvPr id="311" name="Shape 311"/>
          <p:cNvSpPr txBox="1"/>
          <p:nvPr/>
        </p:nvSpPr>
        <p:spPr>
          <a:xfrm>
            <a:off x="227012" y="1196975"/>
            <a:ext cx="8612187" cy="242887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The dashed straight lines show the ideal trajectories of the stones if there were no gravity.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Notice that the vertical distance that the stone falls beneath the idealized straight-line paths is the same for equal times.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This vertical distance is independent of what’s happening horizontally. </a:t>
            </a:r>
          </a:p>
        </p:txBody>
      </p:sp>
      <p:sp>
        <p:nvSpPr>
          <p:cNvPr id="312" name="Shape 312"/>
          <p:cNvSpPr txBox="1"/>
          <p:nvPr/>
        </p:nvSpPr>
        <p:spPr>
          <a:xfrm>
            <a:off x="230187" y="623887"/>
            <a:ext cx="81518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5.6</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Projectiles Launched at an Angle</a:t>
            </a:r>
          </a:p>
        </p:txBody>
      </p:sp>
      <p:pic>
        <p:nvPicPr>
          <p:cNvPr id="313" name="Shape 313"/>
          <p:cNvPicPr preferRelativeResize="0"/>
          <p:nvPr/>
        </p:nvPicPr>
        <p:blipFill rotWithShape="1">
          <a:blip r:embed="rId3">
            <a:alphaModFix/>
          </a:blip>
          <a:srcRect/>
          <a:stretch/>
        </p:blipFill>
        <p:spPr>
          <a:xfrm>
            <a:off x="2058987" y="3911600"/>
            <a:ext cx="5026025" cy="227806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
        <p:cNvGrpSpPr/>
        <p:nvPr/>
      </p:nvGrpSpPr>
      <p:grpSpPr>
        <a:xfrm>
          <a:off x="0" y="0"/>
          <a:ext cx="0" cy="0"/>
          <a:chOff x="0" y="0"/>
          <a:chExt cx="0" cy="0"/>
        </a:xfrm>
      </p:grpSpPr>
      <p:sp>
        <p:nvSpPr>
          <p:cNvPr id="45" name="Shape 45"/>
          <p:cNvSpPr txBox="1"/>
          <p:nvPr/>
        </p:nvSpPr>
        <p:spPr>
          <a:xfrm>
            <a:off x="227012" y="1196975"/>
            <a:ext cx="7621587" cy="206375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A quantity that requires both magnitude and direction for a complete description is a vector quantity.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Velocity is a vector quantity, as is acceleration.</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Other quantities, such as momentum, are also vector quantities.</a:t>
            </a:r>
          </a:p>
        </p:txBody>
      </p:sp>
      <p:sp>
        <p:nvSpPr>
          <p:cNvPr id="46" name="Shape 46"/>
          <p:cNvSpPr txBox="1"/>
          <p:nvPr/>
        </p:nvSpPr>
        <p:spPr>
          <a:xfrm>
            <a:off x="230187" y="623887"/>
            <a:ext cx="65516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5.1</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Vector and Scalar Quantities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8"/>
        <p:cNvGrpSpPr/>
        <p:nvPr/>
      </p:nvGrpSpPr>
      <p:grpSpPr>
        <a:xfrm>
          <a:off x="0" y="0"/>
          <a:ext cx="0" cy="0"/>
          <a:chOff x="0" y="0"/>
          <a:chExt cx="0" cy="0"/>
        </a:xfrm>
      </p:grpSpPr>
      <p:pic>
        <p:nvPicPr>
          <p:cNvPr id="319" name="Shape 319"/>
          <p:cNvPicPr preferRelativeResize="0"/>
          <p:nvPr/>
        </p:nvPicPr>
        <p:blipFill rotWithShape="1">
          <a:blip r:embed="rId3">
            <a:alphaModFix/>
          </a:blip>
          <a:srcRect/>
          <a:stretch/>
        </p:blipFill>
        <p:spPr>
          <a:xfrm>
            <a:off x="3729037" y="1598612"/>
            <a:ext cx="5073650" cy="3656012"/>
          </a:xfrm>
          <a:prstGeom prst="rect">
            <a:avLst/>
          </a:prstGeom>
          <a:noFill/>
          <a:ln>
            <a:noFill/>
          </a:ln>
        </p:spPr>
      </p:pic>
      <p:sp>
        <p:nvSpPr>
          <p:cNvPr id="320" name="Shape 320"/>
          <p:cNvSpPr txBox="1"/>
          <p:nvPr/>
        </p:nvSpPr>
        <p:spPr>
          <a:xfrm>
            <a:off x="227012" y="1196975"/>
            <a:ext cx="3201987" cy="374332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400" b="0" i="0" u="none">
                <a:solidFill>
                  <a:schemeClr val="dk1"/>
                </a:solidFill>
                <a:latin typeface="Arial"/>
                <a:ea typeface="Arial"/>
                <a:cs typeface="Arial"/>
                <a:sym typeface="Arial"/>
              </a:rPr>
              <a:t>With no gravity the projectile would follow the straight-line path (dashed line). But because of gravity it falls beneath this line the same vertical distance it would fall if it were released from rest. </a:t>
            </a:r>
          </a:p>
        </p:txBody>
      </p:sp>
      <p:sp>
        <p:nvSpPr>
          <p:cNvPr id="321" name="Shape 321"/>
          <p:cNvSpPr txBox="1"/>
          <p:nvPr/>
        </p:nvSpPr>
        <p:spPr>
          <a:xfrm>
            <a:off x="230187" y="623887"/>
            <a:ext cx="81518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5.6</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Projectiles Launched at an Angle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6"/>
        <p:cNvGrpSpPr/>
        <p:nvPr/>
      </p:nvGrpSpPr>
      <p:grpSpPr>
        <a:xfrm>
          <a:off x="0" y="0"/>
          <a:ext cx="0" cy="0"/>
          <a:chOff x="0" y="0"/>
          <a:chExt cx="0" cy="0"/>
        </a:xfrm>
      </p:grpSpPr>
      <p:pic>
        <p:nvPicPr>
          <p:cNvPr id="327" name="Shape 327"/>
          <p:cNvPicPr preferRelativeResize="0"/>
          <p:nvPr/>
        </p:nvPicPr>
        <p:blipFill rotWithShape="1">
          <a:blip r:embed="rId3">
            <a:alphaModFix/>
          </a:blip>
          <a:srcRect/>
          <a:stretch/>
        </p:blipFill>
        <p:spPr>
          <a:xfrm>
            <a:off x="3729037" y="1598612"/>
            <a:ext cx="5073650" cy="3656012"/>
          </a:xfrm>
          <a:prstGeom prst="rect">
            <a:avLst/>
          </a:prstGeom>
          <a:noFill/>
          <a:ln>
            <a:noFill/>
          </a:ln>
        </p:spPr>
      </p:pic>
      <p:sp>
        <p:nvSpPr>
          <p:cNvPr id="328" name="Shape 328"/>
          <p:cNvSpPr txBox="1"/>
          <p:nvPr/>
        </p:nvSpPr>
        <p:spPr>
          <a:xfrm>
            <a:off x="227012" y="1196975"/>
            <a:ext cx="3201987" cy="374332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400" b="0" i="0" u="none">
                <a:solidFill>
                  <a:schemeClr val="dk1"/>
                </a:solidFill>
                <a:latin typeface="Arial"/>
                <a:ea typeface="Arial"/>
                <a:cs typeface="Arial"/>
                <a:sym typeface="Arial"/>
              </a:rPr>
              <a:t>With no gravity the projectile would follow the straight-line path (dashed line). But because of gravity it falls beneath this line the same vertical distance it would fall if it were released from rest. </a:t>
            </a:r>
          </a:p>
        </p:txBody>
      </p:sp>
      <p:sp>
        <p:nvSpPr>
          <p:cNvPr id="329" name="Shape 329"/>
          <p:cNvSpPr txBox="1"/>
          <p:nvPr/>
        </p:nvSpPr>
        <p:spPr>
          <a:xfrm>
            <a:off x="230187" y="623887"/>
            <a:ext cx="81518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5.6</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Projectiles Launched at an Angle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4"/>
        <p:cNvGrpSpPr/>
        <p:nvPr/>
      </p:nvGrpSpPr>
      <p:grpSpPr>
        <a:xfrm>
          <a:off x="0" y="0"/>
          <a:ext cx="0" cy="0"/>
          <a:chOff x="0" y="0"/>
          <a:chExt cx="0" cy="0"/>
        </a:xfrm>
      </p:grpSpPr>
      <p:sp>
        <p:nvSpPr>
          <p:cNvPr id="335" name="Shape 335"/>
          <p:cNvSpPr txBox="1"/>
          <p:nvPr/>
        </p:nvSpPr>
        <p:spPr>
          <a:xfrm>
            <a:off x="227012" y="1196975"/>
            <a:ext cx="3201987" cy="374332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400" b="0" i="0" u="none">
                <a:solidFill>
                  <a:schemeClr val="dk1"/>
                </a:solidFill>
                <a:latin typeface="Arial"/>
                <a:ea typeface="Arial"/>
                <a:cs typeface="Arial"/>
                <a:sym typeface="Arial"/>
              </a:rPr>
              <a:t>With no gravity the projectile would follow the straight-line path (dashed line). But because of gravity it falls beneath this line the same vertical distance it would fall if it were released from rest. </a:t>
            </a:r>
          </a:p>
        </p:txBody>
      </p:sp>
      <p:sp>
        <p:nvSpPr>
          <p:cNvPr id="336" name="Shape 336"/>
          <p:cNvSpPr txBox="1"/>
          <p:nvPr/>
        </p:nvSpPr>
        <p:spPr>
          <a:xfrm>
            <a:off x="230187" y="623887"/>
            <a:ext cx="81518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5.6</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Projectiles Launched at an Angle</a:t>
            </a:r>
          </a:p>
        </p:txBody>
      </p:sp>
      <p:pic>
        <p:nvPicPr>
          <p:cNvPr id="337" name="Shape 337"/>
          <p:cNvPicPr preferRelativeResize="0"/>
          <p:nvPr/>
        </p:nvPicPr>
        <p:blipFill rotWithShape="1">
          <a:blip r:embed="rId3">
            <a:alphaModFix/>
          </a:blip>
          <a:srcRect/>
          <a:stretch/>
        </p:blipFill>
        <p:spPr>
          <a:xfrm>
            <a:off x="3733800" y="1600200"/>
            <a:ext cx="5073650" cy="3656012"/>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2"/>
        <p:cNvGrpSpPr/>
        <p:nvPr/>
      </p:nvGrpSpPr>
      <p:grpSpPr>
        <a:xfrm>
          <a:off x="0" y="0"/>
          <a:ext cx="0" cy="0"/>
          <a:chOff x="0" y="0"/>
          <a:chExt cx="0" cy="0"/>
        </a:xfrm>
      </p:grpSpPr>
      <p:sp>
        <p:nvSpPr>
          <p:cNvPr id="343" name="Shape 343"/>
          <p:cNvSpPr txBox="1"/>
          <p:nvPr/>
        </p:nvSpPr>
        <p:spPr>
          <a:xfrm>
            <a:off x="227012" y="1196975"/>
            <a:ext cx="4725987" cy="345122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If there were no gravity the cannonball would follow the straight-line path shown by the dashed line.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The vertical distance it falls </a:t>
            </a:r>
            <a:r>
              <a:rPr lang="en-US" sz="2400" b="0" i="1" u="none">
                <a:solidFill>
                  <a:srgbClr val="000000"/>
                </a:solidFill>
                <a:latin typeface="Arial"/>
                <a:ea typeface="Arial"/>
                <a:cs typeface="Arial"/>
                <a:sym typeface="Arial"/>
              </a:rPr>
              <a:t>beneath any point on the dashed line </a:t>
            </a:r>
            <a:r>
              <a:rPr lang="en-US" sz="2400" b="0" i="0" u="none">
                <a:solidFill>
                  <a:srgbClr val="000000"/>
                </a:solidFill>
                <a:latin typeface="Arial"/>
                <a:ea typeface="Arial"/>
                <a:cs typeface="Arial"/>
                <a:sym typeface="Arial"/>
              </a:rPr>
              <a:t>is the same vertical distance it would fall if it were dropped from rest:</a:t>
            </a:r>
          </a:p>
        </p:txBody>
      </p:sp>
      <p:sp>
        <p:nvSpPr>
          <p:cNvPr id="344" name="Shape 344"/>
          <p:cNvSpPr txBox="1"/>
          <p:nvPr/>
        </p:nvSpPr>
        <p:spPr>
          <a:xfrm>
            <a:off x="230187" y="623887"/>
            <a:ext cx="81518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5.6</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Projectiles Launched at an Angle</a:t>
            </a:r>
          </a:p>
        </p:txBody>
      </p:sp>
      <p:pic>
        <p:nvPicPr>
          <p:cNvPr id="345" name="Shape 345"/>
          <p:cNvPicPr preferRelativeResize="0"/>
          <p:nvPr/>
        </p:nvPicPr>
        <p:blipFill rotWithShape="1">
          <a:blip r:embed="rId3">
            <a:alphaModFix/>
          </a:blip>
          <a:srcRect/>
          <a:stretch/>
        </p:blipFill>
        <p:spPr>
          <a:xfrm>
            <a:off x="5334000" y="1600200"/>
            <a:ext cx="3473450" cy="2503487"/>
          </a:xfrm>
          <a:prstGeom prst="rect">
            <a:avLst/>
          </a:prstGeom>
          <a:noFill/>
          <a:ln>
            <a:noFill/>
          </a:ln>
        </p:spPr>
      </p:pic>
      <p:pic>
        <p:nvPicPr>
          <p:cNvPr id="346" name="Shape 346"/>
          <p:cNvPicPr preferRelativeResize="0"/>
          <p:nvPr/>
        </p:nvPicPr>
        <p:blipFill rotWithShape="1">
          <a:blip r:embed="rId4">
            <a:alphaModFix/>
          </a:blip>
          <a:srcRect/>
          <a:stretch/>
        </p:blipFill>
        <p:spPr>
          <a:xfrm>
            <a:off x="1495425" y="4776787"/>
            <a:ext cx="2085975" cy="1243012"/>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1"/>
        <p:cNvGrpSpPr/>
        <p:nvPr/>
      </p:nvGrpSpPr>
      <p:grpSpPr>
        <a:xfrm>
          <a:off x="0" y="0"/>
          <a:ext cx="0" cy="0"/>
          <a:chOff x="0" y="0"/>
          <a:chExt cx="0" cy="0"/>
        </a:xfrm>
      </p:grpSpPr>
      <p:sp>
        <p:nvSpPr>
          <p:cNvPr id="352" name="Shape 352"/>
          <p:cNvSpPr txBox="1">
            <a:spLocks noGrp="1"/>
          </p:cNvSpPr>
          <p:nvPr>
            <p:ph type="body" idx="1"/>
          </p:nvPr>
        </p:nvSpPr>
        <p:spPr>
          <a:xfrm>
            <a:off x="228600" y="1196975"/>
            <a:ext cx="7620000" cy="519112"/>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ct val="25000"/>
              <a:buFont typeface="Arial"/>
              <a:buNone/>
            </a:pPr>
            <a:r>
              <a:rPr lang="en-US" sz="2800" b="1" i="0" u="none" strike="noStrike" cap="none">
                <a:solidFill>
                  <a:schemeClr val="hlink"/>
                </a:solidFill>
                <a:latin typeface="Arial"/>
                <a:ea typeface="Arial"/>
                <a:cs typeface="Arial"/>
                <a:sym typeface="Arial"/>
              </a:rPr>
              <a:t>Height</a:t>
            </a:r>
          </a:p>
        </p:txBody>
      </p:sp>
      <p:sp>
        <p:nvSpPr>
          <p:cNvPr id="353" name="Shape 353"/>
          <p:cNvSpPr txBox="1"/>
          <p:nvPr/>
        </p:nvSpPr>
        <p:spPr>
          <a:xfrm>
            <a:off x="227012" y="1766887"/>
            <a:ext cx="7773987" cy="352425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For the component vectors of the cannonball’s motion, the horizontal component is always the same and only the vertical component changes.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At the top of the path the vertical component shrinks to zero, so the velocity there </a:t>
            </a:r>
            <a:r>
              <a:rPr lang="en-US" sz="2400" b="0" i="1" u="none">
                <a:solidFill>
                  <a:srgbClr val="000000"/>
                </a:solidFill>
                <a:latin typeface="Arial"/>
                <a:ea typeface="Arial"/>
                <a:cs typeface="Arial"/>
                <a:sym typeface="Arial"/>
              </a:rPr>
              <a:t>is </a:t>
            </a:r>
            <a:r>
              <a:rPr lang="en-US" sz="2400" b="0" i="0" u="none">
                <a:solidFill>
                  <a:srgbClr val="000000"/>
                </a:solidFill>
                <a:latin typeface="Arial"/>
                <a:ea typeface="Arial"/>
                <a:cs typeface="Arial"/>
                <a:sym typeface="Arial"/>
              </a:rPr>
              <a:t>the same as the horizontal component of velocity at all other points.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Everywhere else the magnitude of velocity is greater, just as the diagonal of a rectangle is greater than either of its sides.</a:t>
            </a:r>
          </a:p>
        </p:txBody>
      </p:sp>
      <p:sp>
        <p:nvSpPr>
          <p:cNvPr id="354" name="Shape 354"/>
          <p:cNvSpPr txBox="1"/>
          <p:nvPr/>
        </p:nvSpPr>
        <p:spPr>
          <a:xfrm>
            <a:off x="230187" y="623887"/>
            <a:ext cx="81518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5.6</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Projectiles Launched at an Angle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9"/>
        <p:cNvGrpSpPr/>
        <p:nvPr/>
      </p:nvGrpSpPr>
      <p:grpSpPr>
        <a:xfrm>
          <a:off x="0" y="0"/>
          <a:ext cx="0" cy="0"/>
          <a:chOff x="0" y="0"/>
          <a:chExt cx="0" cy="0"/>
        </a:xfrm>
      </p:grpSpPr>
      <p:sp>
        <p:nvSpPr>
          <p:cNvPr id="360" name="Shape 360"/>
          <p:cNvSpPr txBox="1"/>
          <p:nvPr/>
        </p:nvSpPr>
        <p:spPr>
          <a:xfrm>
            <a:off x="227012" y="1196975"/>
            <a:ext cx="8612187" cy="118745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400" b="0" i="0" u="none">
                <a:solidFill>
                  <a:schemeClr val="dk1"/>
                </a:solidFill>
                <a:latin typeface="Arial"/>
                <a:ea typeface="Arial"/>
                <a:cs typeface="Arial"/>
                <a:sym typeface="Arial"/>
              </a:rPr>
              <a:t>The velocity of a projectile is shown at various points along its path. Notice that the vertical component changes while the horizontal component does not. Air resistance is neglected.</a:t>
            </a:r>
          </a:p>
        </p:txBody>
      </p:sp>
      <p:sp>
        <p:nvSpPr>
          <p:cNvPr id="361" name="Shape 361"/>
          <p:cNvSpPr txBox="1"/>
          <p:nvPr/>
        </p:nvSpPr>
        <p:spPr>
          <a:xfrm>
            <a:off x="230187" y="623887"/>
            <a:ext cx="81518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5.6</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Projectiles Launched at an Angle</a:t>
            </a:r>
          </a:p>
        </p:txBody>
      </p:sp>
      <p:pic>
        <p:nvPicPr>
          <p:cNvPr id="362" name="Shape 362"/>
          <p:cNvPicPr preferRelativeResize="0"/>
          <p:nvPr/>
        </p:nvPicPr>
        <p:blipFill rotWithShape="1">
          <a:blip r:embed="rId3">
            <a:alphaModFix/>
          </a:blip>
          <a:srcRect/>
          <a:stretch/>
        </p:blipFill>
        <p:spPr>
          <a:xfrm>
            <a:off x="457200" y="2743200"/>
            <a:ext cx="8226425" cy="3211512"/>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7"/>
        <p:cNvGrpSpPr/>
        <p:nvPr/>
      </p:nvGrpSpPr>
      <p:grpSpPr>
        <a:xfrm>
          <a:off x="0" y="0"/>
          <a:ext cx="0" cy="0"/>
          <a:chOff x="0" y="0"/>
          <a:chExt cx="0" cy="0"/>
        </a:xfrm>
      </p:grpSpPr>
      <p:pic>
        <p:nvPicPr>
          <p:cNvPr id="368" name="Shape 368"/>
          <p:cNvPicPr preferRelativeResize="0"/>
          <p:nvPr/>
        </p:nvPicPr>
        <p:blipFill rotWithShape="1">
          <a:blip r:embed="rId3">
            <a:alphaModFix/>
          </a:blip>
          <a:srcRect/>
          <a:stretch/>
        </p:blipFill>
        <p:spPr>
          <a:xfrm>
            <a:off x="457200" y="2743200"/>
            <a:ext cx="8226425" cy="3211512"/>
          </a:xfrm>
          <a:prstGeom prst="rect">
            <a:avLst/>
          </a:prstGeom>
          <a:noFill/>
          <a:ln>
            <a:noFill/>
          </a:ln>
        </p:spPr>
      </p:pic>
      <p:sp>
        <p:nvSpPr>
          <p:cNvPr id="369" name="Shape 369"/>
          <p:cNvSpPr txBox="1"/>
          <p:nvPr/>
        </p:nvSpPr>
        <p:spPr>
          <a:xfrm>
            <a:off x="227012" y="1196975"/>
            <a:ext cx="8612187" cy="118745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400" b="0" i="0" u="none">
                <a:solidFill>
                  <a:schemeClr val="dk1"/>
                </a:solidFill>
                <a:latin typeface="Arial"/>
                <a:ea typeface="Arial"/>
                <a:cs typeface="Arial"/>
                <a:sym typeface="Arial"/>
              </a:rPr>
              <a:t>The velocity of a projectile is shown at various points along its path. Notice that the vertical component changes while the horizontal component does not. Air resistance is neglected.</a:t>
            </a:r>
          </a:p>
        </p:txBody>
      </p:sp>
      <p:sp>
        <p:nvSpPr>
          <p:cNvPr id="370" name="Shape 370"/>
          <p:cNvSpPr txBox="1"/>
          <p:nvPr/>
        </p:nvSpPr>
        <p:spPr>
          <a:xfrm>
            <a:off x="230187" y="623887"/>
            <a:ext cx="81518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5.6</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Projectiles Launched at an Angle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5"/>
        <p:cNvGrpSpPr/>
        <p:nvPr/>
      </p:nvGrpSpPr>
      <p:grpSpPr>
        <a:xfrm>
          <a:off x="0" y="0"/>
          <a:ext cx="0" cy="0"/>
          <a:chOff x="0" y="0"/>
          <a:chExt cx="0" cy="0"/>
        </a:xfrm>
      </p:grpSpPr>
      <p:pic>
        <p:nvPicPr>
          <p:cNvPr id="376" name="Shape 376"/>
          <p:cNvPicPr preferRelativeResize="0"/>
          <p:nvPr/>
        </p:nvPicPr>
        <p:blipFill rotWithShape="1">
          <a:blip r:embed="rId3">
            <a:alphaModFix/>
          </a:blip>
          <a:srcRect/>
          <a:stretch/>
        </p:blipFill>
        <p:spPr>
          <a:xfrm>
            <a:off x="455612" y="2741612"/>
            <a:ext cx="8226425" cy="3211512"/>
          </a:xfrm>
          <a:prstGeom prst="rect">
            <a:avLst/>
          </a:prstGeom>
          <a:noFill/>
          <a:ln>
            <a:noFill/>
          </a:ln>
        </p:spPr>
      </p:pic>
      <p:sp>
        <p:nvSpPr>
          <p:cNvPr id="377" name="Shape 377"/>
          <p:cNvSpPr txBox="1"/>
          <p:nvPr/>
        </p:nvSpPr>
        <p:spPr>
          <a:xfrm>
            <a:off x="227012" y="1196975"/>
            <a:ext cx="8612187" cy="118745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400" b="0" i="0" u="none">
                <a:solidFill>
                  <a:schemeClr val="dk1"/>
                </a:solidFill>
                <a:latin typeface="Arial"/>
                <a:ea typeface="Arial"/>
                <a:cs typeface="Arial"/>
                <a:sym typeface="Arial"/>
              </a:rPr>
              <a:t>The velocity of a projectile is shown at various points along its path. Notice that the vertical component changes while the horizontal component does not. Air resistance is neglected.</a:t>
            </a:r>
          </a:p>
        </p:txBody>
      </p:sp>
      <p:sp>
        <p:nvSpPr>
          <p:cNvPr id="378" name="Shape 378"/>
          <p:cNvSpPr txBox="1"/>
          <p:nvPr/>
        </p:nvSpPr>
        <p:spPr>
          <a:xfrm>
            <a:off x="230187" y="623887"/>
            <a:ext cx="81518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5.6</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Projectiles Launched at an Angle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3"/>
        <p:cNvGrpSpPr/>
        <p:nvPr/>
      </p:nvGrpSpPr>
      <p:grpSpPr>
        <a:xfrm>
          <a:off x="0" y="0"/>
          <a:ext cx="0" cy="0"/>
          <a:chOff x="0" y="0"/>
          <a:chExt cx="0" cy="0"/>
        </a:xfrm>
      </p:grpSpPr>
      <p:pic>
        <p:nvPicPr>
          <p:cNvPr id="384" name="Shape 384"/>
          <p:cNvPicPr preferRelativeResize="0"/>
          <p:nvPr/>
        </p:nvPicPr>
        <p:blipFill rotWithShape="1">
          <a:blip r:embed="rId3">
            <a:alphaModFix/>
          </a:blip>
          <a:srcRect/>
          <a:stretch/>
        </p:blipFill>
        <p:spPr>
          <a:xfrm>
            <a:off x="455612" y="2741612"/>
            <a:ext cx="8226425" cy="3211512"/>
          </a:xfrm>
          <a:prstGeom prst="rect">
            <a:avLst/>
          </a:prstGeom>
          <a:noFill/>
          <a:ln>
            <a:noFill/>
          </a:ln>
        </p:spPr>
      </p:pic>
      <p:sp>
        <p:nvSpPr>
          <p:cNvPr id="385" name="Shape 385"/>
          <p:cNvSpPr txBox="1"/>
          <p:nvPr/>
        </p:nvSpPr>
        <p:spPr>
          <a:xfrm>
            <a:off x="227012" y="1196975"/>
            <a:ext cx="8612187" cy="118745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400" b="0" i="0" u="none">
                <a:solidFill>
                  <a:schemeClr val="dk1"/>
                </a:solidFill>
                <a:latin typeface="Arial"/>
                <a:ea typeface="Arial"/>
                <a:cs typeface="Arial"/>
                <a:sym typeface="Arial"/>
              </a:rPr>
              <a:t>The velocity of a projectile is shown at various points along its path. Notice that the vertical component changes while the horizontal component does not. Air resistance is neglected.</a:t>
            </a:r>
          </a:p>
        </p:txBody>
      </p:sp>
      <p:sp>
        <p:nvSpPr>
          <p:cNvPr id="386" name="Shape 386"/>
          <p:cNvSpPr txBox="1"/>
          <p:nvPr/>
        </p:nvSpPr>
        <p:spPr>
          <a:xfrm>
            <a:off x="230187" y="623887"/>
            <a:ext cx="81518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5.6</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Projectiles Launched at an Angle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1"/>
        <p:cNvGrpSpPr/>
        <p:nvPr/>
      </p:nvGrpSpPr>
      <p:grpSpPr>
        <a:xfrm>
          <a:off x="0" y="0"/>
          <a:ext cx="0" cy="0"/>
          <a:chOff x="0" y="0"/>
          <a:chExt cx="0" cy="0"/>
        </a:xfrm>
      </p:grpSpPr>
      <p:pic>
        <p:nvPicPr>
          <p:cNvPr id="392" name="Shape 392"/>
          <p:cNvPicPr preferRelativeResize="0"/>
          <p:nvPr/>
        </p:nvPicPr>
        <p:blipFill rotWithShape="1">
          <a:blip r:embed="rId3">
            <a:alphaModFix/>
          </a:blip>
          <a:srcRect/>
          <a:stretch/>
        </p:blipFill>
        <p:spPr>
          <a:xfrm>
            <a:off x="455612" y="2741612"/>
            <a:ext cx="8226425" cy="3211512"/>
          </a:xfrm>
          <a:prstGeom prst="rect">
            <a:avLst/>
          </a:prstGeom>
          <a:noFill/>
          <a:ln>
            <a:noFill/>
          </a:ln>
        </p:spPr>
      </p:pic>
      <p:sp>
        <p:nvSpPr>
          <p:cNvPr id="393" name="Shape 393"/>
          <p:cNvSpPr txBox="1"/>
          <p:nvPr/>
        </p:nvSpPr>
        <p:spPr>
          <a:xfrm>
            <a:off x="227012" y="1196975"/>
            <a:ext cx="8612187" cy="118745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400" b="0" i="0" u="none">
                <a:solidFill>
                  <a:schemeClr val="dk1"/>
                </a:solidFill>
                <a:latin typeface="Arial"/>
                <a:ea typeface="Arial"/>
                <a:cs typeface="Arial"/>
                <a:sym typeface="Arial"/>
              </a:rPr>
              <a:t>The velocity of a projectile is shown at various points along its path. Notice that the vertical component changes while the horizontal component does not. Air resistance is neglected.</a:t>
            </a:r>
          </a:p>
        </p:txBody>
      </p:sp>
      <p:sp>
        <p:nvSpPr>
          <p:cNvPr id="394" name="Shape 394"/>
          <p:cNvSpPr txBox="1"/>
          <p:nvPr/>
        </p:nvSpPr>
        <p:spPr>
          <a:xfrm>
            <a:off x="230187" y="623887"/>
            <a:ext cx="81518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5.6</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Projectiles Launched at an Angle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
        <p:cNvGrpSpPr/>
        <p:nvPr/>
      </p:nvGrpSpPr>
      <p:grpSpPr>
        <a:xfrm>
          <a:off x="0" y="0"/>
          <a:ext cx="0" cy="0"/>
          <a:chOff x="0" y="0"/>
          <a:chExt cx="0" cy="0"/>
        </a:xfrm>
      </p:grpSpPr>
      <p:sp>
        <p:nvSpPr>
          <p:cNvPr id="52" name="Shape 52"/>
          <p:cNvSpPr txBox="1"/>
          <p:nvPr/>
        </p:nvSpPr>
        <p:spPr>
          <a:xfrm>
            <a:off x="227012" y="1196975"/>
            <a:ext cx="8307387" cy="359727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A quantity that is completely described by magnitude is a scalar quantity. Scalars can be added, subtracted, multiplied, and divided like ordinary numbers.</a:t>
            </a:r>
          </a:p>
          <a:p>
            <a:pPr marL="746125" marR="0" lvl="1" indent="-288925" algn="l" rtl="0">
              <a:lnSpc>
                <a:spcPct val="100000"/>
              </a:lnSpc>
              <a:spcBef>
                <a:spcPts val="480"/>
              </a:spcBef>
              <a:spcAft>
                <a:spcPts val="0"/>
              </a:spcAft>
              <a:buClr>
                <a:srgbClr val="000000"/>
              </a:buClr>
              <a:buSzPct val="100000"/>
              <a:buFont typeface="Arial"/>
              <a:buChar char="•"/>
            </a:pPr>
            <a:r>
              <a:rPr lang="en-US" sz="2400" b="0" i="0" u="none" strike="noStrike" cap="none">
                <a:solidFill>
                  <a:srgbClr val="000000"/>
                </a:solidFill>
                <a:latin typeface="Arial"/>
                <a:ea typeface="Arial"/>
                <a:cs typeface="Arial"/>
                <a:sym typeface="Arial"/>
              </a:rPr>
              <a:t>When 3 kg of sand is added to 1 kg of cement, the resulting mixture has a mass of 4 kg. </a:t>
            </a:r>
          </a:p>
          <a:p>
            <a:pPr marL="746125" marR="0" lvl="1" indent="-288925" algn="l" rtl="0">
              <a:lnSpc>
                <a:spcPct val="100000"/>
              </a:lnSpc>
              <a:spcBef>
                <a:spcPts val="480"/>
              </a:spcBef>
              <a:spcAft>
                <a:spcPts val="0"/>
              </a:spcAft>
              <a:buClr>
                <a:srgbClr val="000000"/>
              </a:buClr>
              <a:buSzPct val="100000"/>
              <a:buFont typeface="Arial"/>
              <a:buChar char="•"/>
            </a:pPr>
            <a:r>
              <a:rPr lang="en-US" sz="2400" b="0" i="0" u="none" strike="noStrike" cap="none">
                <a:solidFill>
                  <a:srgbClr val="000000"/>
                </a:solidFill>
                <a:latin typeface="Arial"/>
                <a:ea typeface="Arial"/>
                <a:cs typeface="Arial"/>
                <a:sym typeface="Arial"/>
              </a:rPr>
              <a:t>When 5 liters of water are poured from a pail that has 8 liters of water in it, the resulting volume is 3 liters. </a:t>
            </a:r>
          </a:p>
          <a:p>
            <a:pPr marL="746125" marR="0" lvl="1" indent="-288925" algn="l" rtl="0">
              <a:lnSpc>
                <a:spcPct val="100000"/>
              </a:lnSpc>
              <a:spcBef>
                <a:spcPts val="480"/>
              </a:spcBef>
              <a:spcAft>
                <a:spcPts val="0"/>
              </a:spcAft>
              <a:buClr>
                <a:srgbClr val="000000"/>
              </a:buClr>
              <a:buSzPct val="100000"/>
              <a:buFont typeface="Arial"/>
              <a:buChar char="•"/>
            </a:pPr>
            <a:r>
              <a:rPr lang="en-US" sz="2400" b="0" i="0" u="none" strike="noStrike" cap="none">
                <a:solidFill>
                  <a:srgbClr val="000000"/>
                </a:solidFill>
                <a:latin typeface="Arial"/>
                <a:ea typeface="Arial"/>
                <a:cs typeface="Arial"/>
                <a:sym typeface="Arial"/>
              </a:rPr>
              <a:t>If a scheduled 60-minute trip has a 15-minute delay, the trip takes 75 minutes. </a:t>
            </a:r>
          </a:p>
        </p:txBody>
      </p:sp>
      <p:sp>
        <p:nvSpPr>
          <p:cNvPr id="53" name="Shape 53"/>
          <p:cNvSpPr txBox="1"/>
          <p:nvPr/>
        </p:nvSpPr>
        <p:spPr>
          <a:xfrm>
            <a:off x="230187" y="623887"/>
            <a:ext cx="65516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5.1</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Vector and Scalar Quantities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9"/>
        <p:cNvGrpSpPr/>
        <p:nvPr/>
      </p:nvGrpSpPr>
      <p:grpSpPr>
        <a:xfrm>
          <a:off x="0" y="0"/>
          <a:ext cx="0" cy="0"/>
          <a:chOff x="0" y="0"/>
          <a:chExt cx="0" cy="0"/>
        </a:xfrm>
      </p:grpSpPr>
      <p:sp>
        <p:nvSpPr>
          <p:cNvPr id="400" name="Shape 400"/>
          <p:cNvSpPr txBox="1">
            <a:spLocks noGrp="1"/>
          </p:cNvSpPr>
          <p:nvPr>
            <p:ph type="body" idx="1"/>
          </p:nvPr>
        </p:nvSpPr>
        <p:spPr>
          <a:xfrm>
            <a:off x="228600" y="1196975"/>
            <a:ext cx="7620000" cy="519112"/>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ct val="25000"/>
              <a:buFont typeface="Arial"/>
              <a:buNone/>
            </a:pPr>
            <a:r>
              <a:rPr lang="en-US" sz="2800" b="1" i="0" u="none" strike="noStrike" cap="none">
                <a:solidFill>
                  <a:schemeClr val="hlink"/>
                </a:solidFill>
                <a:latin typeface="Arial"/>
                <a:ea typeface="Arial"/>
                <a:cs typeface="Arial"/>
                <a:sym typeface="Arial"/>
              </a:rPr>
              <a:t>Range</a:t>
            </a:r>
          </a:p>
        </p:txBody>
      </p:sp>
      <p:sp>
        <p:nvSpPr>
          <p:cNvPr id="401" name="Shape 401"/>
          <p:cNvSpPr txBox="1"/>
          <p:nvPr/>
        </p:nvSpPr>
        <p:spPr>
          <a:xfrm>
            <a:off x="227012" y="1766887"/>
            <a:ext cx="7773987" cy="94615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0" i="0" u="none">
                <a:solidFill>
                  <a:schemeClr val="dk1"/>
                </a:solidFill>
                <a:latin typeface="Arial"/>
                <a:ea typeface="Arial"/>
                <a:cs typeface="Arial"/>
                <a:sym typeface="Arial"/>
              </a:rPr>
              <a:t>The angle at which the projectile is launched affects the distance that it travels. </a:t>
            </a:r>
          </a:p>
        </p:txBody>
      </p:sp>
      <p:sp>
        <p:nvSpPr>
          <p:cNvPr id="402" name="Shape 402"/>
          <p:cNvSpPr txBox="1"/>
          <p:nvPr/>
        </p:nvSpPr>
        <p:spPr>
          <a:xfrm>
            <a:off x="230187" y="623887"/>
            <a:ext cx="81518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5.6</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Projectiles Launched at an Angle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7"/>
        <p:cNvGrpSpPr/>
        <p:nvPr/>
      </p:nvGrpSpPr>
      <p:grpSpPr>
        <a:xfrm>
          <a:off x="0" y="0"/>
          <a:ext cx="0" cy="0"/>
          <a:chOff x="0" y="0"/>
          <a:chExt cx="0" cy="0"/>
        </a:xfrm>
      </p:grpSpPr>
      <p:pic>
        <p:nvPicPr>
          <p:cNvPr id="408" name="Shape 408"/>
          <p:cNvPicPr preferRelativeResize="0"/>
          <p:nvPr/>
        </p:nvPicPr>
        <p:blipFill rotWithShape="1">
          <a:blip r:embed="rId3">
            <a:alphaModFix/>
          </a:blip>
          <a:srcRect/>
          <a:stretch/>
        </p:blipFill>
        <p:spPr>
          <a:xfrm>
            <a:off x="457200" y="3505200"/>
            <a:ext cx="4114800" cy="1606550"/>
          </a:xfrm>
          <a:prstGeom prst="rect">
            <a:avLst/>
          </a:prstGeom>
          <a:noFill/>
          <a:ln>
            <a:noFill/>
          </a:ln>
        </p:spPr>
      </p:pic>
      <p:sp>
        <p:nvSpPr>
          <p:cNvPr id="409" name="Shape 409"/>
          <p:cNvSpPr txBox="1"/>
          <p:nvPr/>
        </p:nvSpPr>
        <p:spPr>
          <a:xfrm>
            <a:off x="227012" y="1196975"/>
            <a:ext cx="8612187" cy="143192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000" b="0" i="0" u="none">
                <a:solidFill>
                  <a:srgbClr val="000000"/>
                </a:solidFill>
                <a:latin typeface="Arial"/>
                <a:ea typeface="Arial"/>
                <a:cs typeface="Arial"/>
                <a:sym typeface="Arial"/>
              </a:rPr>
              <a:t>Both projectiles have the same launching speed. </a:t>
            </a:r>
          </a:p>
          <a:p>
            <a:pPr marL="0" marR="0" lvl="0" indent="0" algn="l" rtl="0">
              <a:lnSpc>
                <a:spcPct val="100000"/>
              </a:lnSpc>
              <a:spcBef>
                <a:spcPts val="400"/>
              </a:spcBef>
              <a:spcAft>
                <a:spcPts val="0"/>
              </a:spcAft>
              <a:buClr>
                <a:srgbClr val="000000"/>
              </a:buClr>
              <a:buSzPct val="25000"/>
              <a:buFont typeface="Arial"/>
              <a:buNone/>
            </a:pPr>
            <a:r>
              <a:rPr lang="en-US" sz="2000" b="0" i="0" u="none">
                <a:solidFill>
                  <a:srgbClr val="000000"/>
                </a:solidFill>
                <a:latin typeface="Arial"/>
                <a:ea typeface="Arial"/>
                <a:cs typeface="Arial"/>
                <a:sym typeface="Arial"/>
              </a:rPr>
              <a:t>The initial velocity vector has a greater vertical component than when the projection angle is less. This greater component results in a higher path. </a:t>
            </a:r>
          </a:p>
          <a:p>
            <a:pPr marL="0" marR="0" lvl="0" indent="0" algn="l" rtl="0">
              <a:lnSpc>
                <a:spcPct val="100000"/>
              </a:lnSpc>
              <a:spcBef>
                <a:spcPts val="400"/>
              </a:spcBef>
              <a:spcAft>
                <a:spcPts val="0"/>
              </a:spcAft>
              <a:buClr>
                <a:srgbClr val="000000"/>
              </a:buClr>
              <a:buSzPct val="25000"/>
              <a:buFont typeface="Arial"/>
              <a:buNone/>
            </a:pPr>
            <a:r>
              <a:rPr lang="en-US" sz="2000" b="0" i="0" u="none">
                <a:solidFill>
                  <a:srgbClr val="000000"/>
                </a:solidFill>
                <a:latin typeface="Arial"/>
                <a:ea typeface="Arial"/>
                <a:cs typeface="Arial"/>
                <a:sym typeface="Arial"/>
              </a:rPr>
              <a:t>The horizontal component is less, so the range is less.</a:t>
            </a:r>
          </a:p>
        </p:txBody>
      </p:sp>
      <p:sp>
        <p:nvSpPr>
          <p:cNvPr id="410" name="Shape 410"/>
          <p:cNvSpPr txBox="1"/>
          <p:nvPr/>
        </p:nvSpPr>
        <p:spPr>
          <a:xfrm>
            <a:off x="230187" y="623887"/>
            <a:ext cx="81518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5.6</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Projectiles Launched at an Angle</a:t>
            </a:r>
          </a:p>
        </p:txBody>
      </p:sp>
      <p:pic>
        <p:nvPicPr>
          <p:cNvPr id="411" name="Shape 411"/>
          <p:cNvPicPr preferRelativeResize="0"/>
          <p:nvPr/>
        </p:nvPicPr>
        <p:blipFill rotWithShape="1">
          <a:blip r:embed="rId4">
            <a:alphaModFix/>
          </a:blip>
          <a:srcRect/>
          <a:stretch/>
        </p:blipFill>
        <p:spPr>
          <a:xfrm>
            <a:off x="5340350" y="2790825"/>
            <a:ext cx="2660650" cy="2466975"/>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6"/>
        <p:cNvGrpSpPr/>
        <p:nvPr/>
      </p:nvGrpSpPr>
      <p:grpSpPr>
        <a:xfrm>
          <a:off x="0" y="0"/>
          <a:ext cx="0" cy="0"/>
          <a:chOff x="0" y="0"/>
          <a:chExt cx="0" cy="0"/>
        </a:xfrm>
      </p:grpSpPr>
      <p:sp>
        <p:nvSpPr>
          <p:cNvPr id="417" name="Shape 417"/>
          <p:cNvSpPr txBox="1">
            <a:spLocks noGrp="1"/>
          </p:cNvSpPr>
          <p:nvPr>
            <p:ph type="body" idx="1"/>
          </p:nvPr>
        </p:nvSpPr>
        <p:spPr>
          <a:xfrm>
            <a:off x="228600" y="1196975"/>
            <a:ext cx="7620000" cy="519112"/>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ct val="25000"/>
              <a:buFont typeface="Arial"/>
              <a:buNone/>
            </a:pPr>
            <a:r>
              <a:rPr lang="en-US" sz="2800" b="1" i="0" u="none" strike="noStrike" cap="none">
                <a:solidFill>
                  <a:schemeClr val="hlink"/>
                </a:solidFill>
                <a:latin typeface="Arial"/>
                <a:ea typeface="Arial"/>
                <a:cs typeface="Arial"/>
                <a:sym typeface="Arial"/>
              </a:rPr>
              <a:t>Horizontal Ranges</a:t>
            </a:r>
          </a:p>
        </p:txBody>
      </p:sp>
      <p:sp>
        <p:nvSpPr>
          <p:cNvPr id="418" name="Shape 418"/>
          <p:cNvSpPr txBox="1"/>
          <p:nvPr/>
        </p:nvSpPr>
        <p:spPr>
          <a:xfrm>
            <a:off x="227012" y="1766887"/>
            <a:ext cx="7773987" cy="2312987"/>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800" b="0" i="0" u="none">
                <a:solidFill>
                  <a:srgbClr val="000000"/>
                </a:solidFill>
                <a:latin typeface="Arial"/>
                <a:ea typeface="Arial"/>
                <a:cs typeface="Arial"/>
                <a:sym typeface="Arial"/>
              </a:rPr>
              <a:t>Projectiles that are launched at the same speed but at different angles reach different heights (altitude) above the ground. </a:t>
            </a:r>
          </a:p>
          <a:p>
            <a:pPr marL="0" marR="0" lvl="0" indent="0" algn="l" rtl="0">
              <a:lnSpc>
                <a:spcPct val="100000"/>
              </a:lnSpc>
              <a:spcBef>
                <a:spcPts val="560"/>
              </a:spcBef>
              <a:spcAft>
                <a:spcPts val="0"/>
              </a:spcAft>
              <a:buClr>
                <a:srgbClr val="000000"/>
              </a:buClr>
              <a:buSzPct val="25000"/>
              <a:buFont typeface="Arial"/>
              <a:buNone/>
            </a:pPr>
            <a:r>
              <a:rPr lang="en-US" sz="2800" b="0" i="0" u="none">
                <a:solidFill>
                  <a:srgbClr val="000000"/>
                </a:solidFill>
                <a:latin typeface="Arial"/>
                <a:ea typeface="Arial"/>
                <a:cs typeface="Arial"/>
                <a:sym typeface="Arial"/>
              </a:rPr>
              <a:t>They also travel different horizontal distances, that is, they have different </a:t>
            </a:r>
            <a:r>
              <a:rPr lang="en-US" sz="2800" b="0" i="1" u="none">
                <a:solidFill>
                  <a:srgbClr val="000000"/>
                </a:solidFill>
                <a:latin typeface="Arial"/>
                <a:ea typeface="Arial"/>
                <a:cs typeface="Arial"/>
                <a:sym typeface="Arial"/>
              </a:rPr>
              <a:t>horizontal ranges.</a:t>
            </a:r>
          </a:p>
        </p:txBody>
      </p:sp>
      <p:sp>
        <p:nvSpPr>
          <p:cNvPr id="419" name="Shape 419"/>
          <p:cNvSpPr txBox="1"/>
          <p:nvPr/>
        </p:nvSpPr>
        <p:spPr>
          <a:xfrm>
            <a:off x="230187" y="623887"/>
            <a:ext cx="81518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5.6</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Projectiles Launched at an Angle</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4"/>
        <p:cNvGrpSpPr/>
        <p:nvPr/>
      </p:nvGrpSpPr>
      <p:grpSpPr>
        <a:xfrm>
          <a:off x="0" y="0"/>
          <a:ext cx="0" cy="0"/>
          <a:chOff x="0" y="0"/>
          <a:chExt cx="0" cy="0"/>
        </a:xfrm>
      </p:grpSpPr>
      <p:sp>
        <p:nvSpPr>
          <p:cNvPr id="425" name="Shape 425"/>
          <p:cNvSpPr txBox="1"/>
          <p:nvPr/>
        </p:nvSpPr>
        <p:spPr>
          <a:xfrm>
            <a:off x="227012" y="1196975"/>
            <a:ext cx="8612187" cy="70167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000" b="0" i="0" u="none">
                <a:solidFill>
                  <a:srgbClr val="000000"/>
                </a:solidFill>
                <a:latin typeface="Arial"/>
                <a:ea typeface="Arial"/>
                <a:cs typeface="Arial"/>
                <a:sym typeface="Arial"/>
              </a:rPr>
              <a:t>The paths of projectiles launched at the same speed but at different angles. The paths neglect air resistance.</a:t>
            </a:r>
          </a:p>
        </p:txBody>
      </p:sp>
      <p:sp>
        <p:nvSpPr>
          <p:cNvPr id="426" name="Shape 426"/>
          <p:cNvSpPr txBox="1"/>
          <p:nvPr/>
        </p:nvSpPr>
        <p:spPr>
          <a:xfrm>
            <a:off x="230187" y="623887"/>
            <a:ext cx="81518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5.6</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Projectiles Launched at an Angle</a:t>
            </a:r>
          </a:p>
        </p:txBody>
      </p:sp>
      <p:pic>
        <p:nvPicPr>
          <p:cNvPr id="427" name="Shape 427"/>
          <p:cNvPicPr preferRelativeResize="0"/>
          <p:nvPr/>
        </p:nvPicPr>
        <p:blipFill rotWithShape="1">
          <a:blip r:embed="rId3">
            <a:alphaModFix/>
          </a:blip>
          <a:srcRect/>
          <a:stretch/>
        </p:blipFill>
        <p:spPr>
          <a:xfrm>
            <a:off x="458787" y="2286000"/>
            <a:ext cx="8226425" cy="3743325"/>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2"/>
        <p:cNvGrpSpPr/>
        <p:nvPr/>
      </p:nvGrpSpPr>
      <p:grpSpPr>
        <a:xfrm>
          <a:off x="0" y="0"/>
          <a:ext cx="0" cy="0"/>
          <a:chOff x="0" y="0"/>
          <a:chExt cx="0" cy="0"/>
        </a:xfrm>
      </p:grpSpPr>
      <p:sp>
        <p:nvSpPr>
          <p:cNvPr id="433" name="Shape 433"/>
          <p:cNvSpPr txBox="1"/>
          <p:nvPr/>
        </p:nvSpPr>
        <p:spPr>
          <a:xfrm>
            <a:off x="227012" y="1196975"/>
            <a:ext cx="8612187" cy="173672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000" b="0" i="0" u="none">
                <a:solidFill>
                  <a:srgbClr val="000000"/>
                </a:solidFill>
                <a:latin typeface="Arial"/>
                <a:ea typeface="Arial"/>
                <a:cs typeface="Arial"/>
                <a:sym typeface="Arial"/>
              </a:rPr>
              <a:t>The same range is obtained for two different projection angles—angles that add up to 90°.</a:t>
            </a:r>
          </a:p>
          <a:p>
            <a:pPr marL="0" marR="0" lvl="0" indent="0" algn="l" rtl="0">
              <a:lnSpc>
                <a:spcPct val="100000"/>
              </a:lnSpc>
              <a:spcBef>
                <a:spcPts val="400"/>
              </a:spcBef>
              <a:spcAft>
                <a:spcPts val="0"/>
              </a:spcAft>
              <a:buClr>
                <a:srgbClr val="000000"/>
              </a:buClr>
              <a:buSzPct val="25000"/>
              <a:buFont typeface="Arial"/>
              <a:buNone/>
            </a:pPr>
            <a:r>
              <a:rPr lang="en-US" sz="2000" b="0" i="0" u="none">
                <a:solidFill>
                  <a:srgbClr val="000000"/>
                </a:solidFill>
                <a:latin typeface="Arial"/>
                <a:ea typeface="Arial"/>
                <a:cs typeface="Arial"/>
                <a:sym typeface="Arial"/>
              </a:rPr>
              <a:t>An object thrown into the air at an angle of 60° will have the same range as at 30° with the same speed. </a:t>
            </a:r>
          </a:p>
          <a:p>
            <a:pPr marL="0" marR="0" lvl="0" indent="0" algn="l" rtl="0">
              <a:lnSpc>
                <a:spcPct val="100000"/>
              </a:lnSpc>
              <a:spcBef>
                <a:spcPts val="400"/>
              </a:spcBef>
              <a:spcAft>
                <a:spcPts val="0"/>
              </a:spcAft>
              <a:buClr>
                <a:srgbClr val="000000"/>
              </a:buClr>
              <a:buSzPct val="25000"/>
              <a:buFont typeface="Arial"/>
              <a:buNone/>
            </a:pPr>
            <a:r>
              <a:rPr lang="en-US" sz="2000" b="0" i="0" u="none">
                <a:solidFill>
                  <a:srgbClr val="000000"/>
                </a:solidFill>
                <a:latin typeface="Arial"/>
                <a:ea typeface="Arial"/>
                <a:cs typeface="Arial"/>
                <a:sym typeface="Arial"/>
              </a:rPr>
              <a:t>Maximum range is usually attained at an angle of 45°.</a:t>
            </a:r>
          </a:p>
        </p:txBody>
      </p:sp>
      <p:sp>
        <p:nvSpPr>
          <p:cNvPr id="434" name="Shape 434"/>
          <p:cNvSpPr txBox="1"/>
          <p:nvPr/>
        </p:nvSpPr>
        <p:spPr>
          <a:xfrm>
            <a:off x="230187" y="623887"/>
            <a:ext cx="81518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5.6</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Projectiles Launched at an Angle</a:t>
            </a:r>
          </a:p>
        </p:txBody>
      </p:sp>
      <p:pic>
        <p:nvPicPr>
          <p:cNvPr id="435" name="Shape 435"/>
          <p:cNvPicPr preferRelativeResize="0"/>
          <p:nvPr/>
        </p:nvPicPr>
        <p:blipFill rotWithShape="1">
          <a:blip r:embed="rId3">
            <a:alphaModFix/>
          </a:blip>
          <a:srcRect/>
          <a:stretch/>
        </p:blipFill>
        <p:spPr>
          <a:xfrm>
            <a:off x="1411287" y="3219450"/>
            <a:ext cx="6321425" cy="287655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0"/>
        <p:cNvGrpSpPr/>
        <p:nvPr/>
      </p:nvGrpSpPr>
      <p:grpSpPr>
        <a:xfrm>
          <a:off x="0" y="0"/>
          <a:ext cx="0" cy="0"/>
          <a:chOff x="0" y="0"/>
          <a:chExt cx="0" cy="0"/>
        </a:xfrm>
      </p:grpSpPr>
      <p:sp>
        <p:nvSpPr>
          <p:cNvPr id="441" name="Shape 441"/>
          <p:cNvSpPr txBox="1"/>
          <p:nvPr/>
        </p:nvSpPr>
        <p:spPr>
          <a:xfrm>
            <a:off x="227012" y="1196975"/>
            <a:ext cx="4040187" cy="100647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000" b="0" i="0" u="none">
                <a:solidFill>
                  <a:srgbClr val="000000"/>
                </a:solidFill>
                <a:latin typeface="Arial"/>
                <a:ea typeface="Arial"/>
                <a:cs typeface="Arial"/>
                <a:sym typeface="Arial"/>
              </a:rPr>
              <a:t>Maximum range is attained when the ball is batted at an angle of nearly 45°.</a:t>
            </a:r>
          </a:p>
        </p:txBody>
      </p:sp>
      <p:sp>
        <p:nvSpPr>
          <p:cNvPr id="442" name="Shape 442"/>
          <p:cNvSpPr txBox="1"/>
          <p:nvPr/>
        </p:nvSpPr>
        <p:spPr>
          <a:xfrm>
            <a:off x="230187" y="623887"/>
            <a:ext cx="81518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5.6</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Projectiles Launched at an Angle</a:t>
            </a:r>
          </a:p>
        </p:txBody>
      </p:sp>
      <p:pic>
        <p:nvPicPr>
          <p:cNvPr id="443" name="Shape 443"/>
          <p:cNvPicPr preferRelativeResize="0"/>
          <p:nvPr/>
        </p:nvPicPr>
        <p:blipFill rotWithShape="1">
          <a:blip r:embed="rId3">
            <a:alphaModFix/>
          </a:blip>
          <a:srcRect/>
          <a:stretch/>
        </p:blipFill>
        <p:spPr>
          <a:xfrm>
            <a:off x="4724400" y="1130300"/>
            <a:ext cx="3951287" cy="5057775"/>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8"/>
        <p:cNvGrpSpPr/>
        <p:nvPr/>
      </p:nvGrpSpPr>
      <p:grpSpPr>
        <a:xfrm>
          <a:off x="0" y="0"/>
          <a:ext cx="0" cy="0"/>
          <a:chOff x="0" y="0"/>
          <a:chExt cx="0" cy="0"/>
        </a:xfrm>
      </p:grpSpPr>
      <p:sp>
        <p:nvSpPr>
          <p:cNvPr id="449" name="Shape 449"/>
          <p:cNvSpPr txBox="1">
            <a:spLocks noGrp="1"/>
          </p:cNvSpPr>
          <p:nvPr>
            <p:ph type="body" idx="1"/>
          </p:nvPr>
        </p:nvSpPr>
        <p:spPr>
          <a:xfrm>
            <a:off x="228600" y="1196975"/>
            <a:ext cx="7620000" cy="519112"/>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ct val="25000"/>
              <a:buFont typeface="Arial"/>
              <a:buNone/>
            </a:pPr>
            <a:r>
              <a:rPr lang="en-US" sz="2800" b="1" i="0" u="none" strike="noStrike" cap="none">
                <a:solidFill>
                  <a:schemeClr val="hlink"/>
                </a:solidFill>
                <a:latin typeface="Arial"/>
                <a:ea typeface="Arial"/>
                <a:cs typeface="Arial"/>
                <a:sym typeface="Arial"/>
              </a:rPr>
              <a:t>Speed</a:t>
            </a:r>
          </a:p>
        </p:txBody>
      </p:sp>
      <p:sp>
        <p:nvSpPr>
          <p:cNvPr id="450" name="Shape 450"/>
          <p:cNvSpPr txBox="1"/>
          <p:nvPr/>
        </p:nvSpPr>
        <p:spPr>
          <a:xfrm>
            <a:off x="227012" y="1766887"/>
            <a:ext cx="8612187" cy="242887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Without air resistance, a projectile will reach maximum height in the same time it takes to fall from that height to the ground.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The deceleration due to gravity going up is the same as the acceleration due to gravity coming down.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The projectile hits the ground with the same speed it had when it was projected upward from the ground.</a:t>
            </a:r>
          </a:p>
        </p:txBody>
      </p:sp>
      <p:sp>
        <p:nvSpPr>
          <p:cNvPr id="451" name="Shape 451"/>
          <p:cNvSpPr txBox="1"/>
          <p:nvPr/>
        </p:nvSpPr>
        <p:spPr>
          <a:xfrm>
            <a:off x="230187" y="623887"/>
            <a:ext cx="81518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5.6</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Projectiles Launched at an Angle</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6"/>
        <p:cNvGrpSpPr/>
        <p:nvPr/>
      </p:nvGrpSpPr>
      <p:grpSpPr>
        <a:xfrm>
          <a:off x="0" y="0"/>
          <a:ext cx="0" cy="0"/>
          <a:chOff x="0" y="0"/>
          <a:chExt cx="0" cy="0"/>
        </a:xfrm>
      </p:grpSpPr>
      <p:sp>
        <p:nvSpPr>
          <p:cNvPr id="457" name="Shape 457"/>
          <p:cNvSpPr txBox="1"/>
          <p:nvPr/>
        </p:nvSpPr>
        <p:spPr>
          <a:xfrm>
            <a:off x="227012" y="1196975"/>
            <a:ext cx="3887787" cy="272097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Without air resistance, the speed lost while the cannonball is going up equals the speed gained while it is coming down.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The time to go up equals the time to come down.</a:t>
            </a:r>
          </a:p>
        </p:txBody>
      </p:sp>
      <p:sp>
        <p:nvSpPr>
          <p:cNvPr id="458" name="Shape 458"/>
          <p:cNvSpPr txBox="1"/>
          <p:nvPr/>
        </p:nvSpPr>
        <p:spPr>
          <a:xfrm>
            <a:off x="230187" y="623887"/>
            <a:ext cx="81518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5.6</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Projectiles Launched at an Angle</a:t>
            </a:r>
          </a:p>
        </p:txBody>
      </p:sp>
      <p:pic>
        <p:nvPicPr>
          <p:cNvPr id="459" name="Shape 459"/>
          <p:cNvPicPr preferRelativeResize="0"/>
          <p:nvPr/>
        </p:nvPicPr>
        <p:blipFill rotWithShape="1">
          <a:blip r:embed="rId3">
            <a:alphaModFix/>
          </a:blip>
          <a:srcRect/>
          <a:stretch/>
        </p:blipFill>
        <p:spPr>
          <a:xfrm>
            <a:off x="5124450" y="1219200"/>
            <a:ext cx="3771900" cy="502920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4"/>
        <p:cNvGrpSpPr/>
        <p:nvPr/>
      </p:nvGrpSpPr>
      <p:grpSpPr>
        <a:xfrm>
          <a:off x="0" y="0"/>
          <a:ext cx="0" cy="0"/>
          <a:chOff x="0" y="0"/>
          <a:chExt cx="0" cy="0"/>
        </a:xfrm>
      </p:grpSpPr>
      <p:sp>
        <p:nvSpPr>
          <p:cNvPr id="465" name="Shape 465"/>
          <p:cNvSpPr txBox="1"/>
          <p:nvPr/>
        </p:nvSpPr>
        <p:spPr>
          <a:xfrm>
            <a:off x="227012" y="1196975"/>
            <a:ext cx="8612187" cy="118745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400" b="0" i="0" u="none">
                <a:solidFill>
                  <a:schemeClr val="dk1"/>
                </a:solidFill>
                <a:latin typeface="Arial"/>
                <a:ea typeface="Arial"/>
                <a:cs typeface="Arial"/>
                <a:sym typeface="Arial"/>
              </a:rPr>
              <a:t>In the presence of air resistance, the path of a high-speed projectile falls below the idealized parabola and follows the solid curve. </a:t>
            </a:r>
          </a:p>
        </p:txBody>
      </p:sp>
      <p:sp>
        <p:nvSpPr>
          <p:cNvPr id="466" name="Shape 466"/>
          <p:cNvSpPr txBox="1"/>
          <p:nvPr/>
        </p:nvSpPr>
        <p:spPr>
          <a:xfrm>
            <a:off x="230187" y="623887"/>
            <a:ext cx="81518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5.6</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Projectiles Launched at an Angle</a:t>
            </a:r>
          </a:p>
        </p:txBody>
      </p:sp>
      <p:pic>
        <p:nvPicPr>
          <p:cNvPr id="467" name="Shape 467"/>
          <p:cNvPicPr preferRelativeResize="0"/>
          <p:nvPr/>
        </p:nvPicPr>
        <p:blipFill rotWithShape="1">
          <a:blip r:embed="rId3">
            <a:alphaModFix/>
          </a:blip>
          <a:srcRect/>
          <a:stretch/>
        </p:blipFill>
        <p:spPr>
          <a:xfrm>
            <a:off x="723900" y="2662237"/>
            <a:ext cx="7696200" cy="3582987"/>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2"/>
        <p:cNvGrpSpPr/>
        <p:nvPr/>
      </p:nvGrpSpPr>
      <p:grpSpPr>
        <a:xfrm>
          <a:off x="0" y="0"/>
          <a:ext cx="0" cy="0"/>
          <a:chOff x="0" y="0"/>
          <a:chExt cx="0" cy="0"/>
        </a:xfrm>
      </p:grpSpPr>
      <p:sp>
        <p:nvSpPr>
          <p:cNvPr id="473" name="Shape 473"/>
          <p:cNvSpPr txBox="1"/>
          <p:nvPr/>
        </p:nvSpPr>
        <p:spPr>
          <a:xfrm>
            <a:off x="230187" y="623887"/>
            <a:ext cx="81518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5.6</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Projectiles Launched at an Angle</a:t>
            </a:r>
          </a:p>
        </p:txBody>
      </p:sp>
      <p:pic>
        <p:nvPicPr>
          <p:cNvPr id="474" name="Shape 474"/>
          <p:cNvPicPr preferRelativeResize="0"/>
          <p:nvPr/>
        </p:nvPicPr>
        <p:blipFill rotWithShape="1">
          <a:blip r:embed="rId3">
            <a:alphaModFix/>
          </a:blip>
          <a:srcRect/>
          <a:stretch/>
        </p:blipFill>
        <p:spPr>
          <a:xfrm>
            <a:off x="3025775" y="1219200"/>
            <a:ext cx="3094037" cy="4991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7"/>
        <p:cNvGrpSpPr/>
        <p:nvPr/>
      </p:nvGrpSpPr>
      <p:grpSpPr>
        <a:xfrm>
          <a:off x="0" y="0"/>
          <a:ext cx="0" cy="0"/>
          <a:chOff x="0" y="0"/>
          <a:chExt cx="0" cy="0"/>
        </a:xfrm>
      </p:grpSpPr>
      <p:pic>
        <p:nvPicPr>
          <p:cNvPr id="58" name="Shape 58"/>
          <p:cNvPicPr preferRelativeResize="0"/>
          <p:nvPr/>
        </p:nvPicPr>
        <p:blipFill rotWithShape="1">
          <a:blip r:embed="rId3">
            <a:alphaModFix/>
          </a:blip>
          <a:srcRect/>
          <a:stretch/>
        </p:blipFill>
        <p:spPr>
          <a:xfrm>
            <a:off x="0" y="544512"/>
            <a:ext cx="9140825" cy="5765800"/>
          </a:xfrm>
          <a:prstGeom prst="rect">
            <a:avLst/>
          </a:prstGeom>
          <a:noFill/>
          <a:ln>
            <a:noFill/>
          </a:ln>
        </p:spPr>
      </p:pic>
      <p:sp>
        <p:nvSpPr>
          <p:cNvPr id="59" name="Shape 59"/>
          <p:cNvSpPr txBox="1"/>
          <p:nvPr/>
        </p:nvSpPr>
        <p:spPr>
          <a:xfrm>
            <a:off x="1676400" y="3009900"/>
            <a:ext cx="6934200" cy="82232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1" i="0" u="none">
                <a:solidFill>
                  <a:srgbClr val="000000"/>
                </a:solidFill>
                <a:latin typeface="Arial"/>
                <a:ea typeface="Arial"/>
                <a:cs typeface="Arial"/>
                <a:sym typeface="Arial"/>
              </a:rPr>
              <a:t>How does a scalar quantity differ from a vector quantity? </a:t>
            </a:r>
          </a:p>
        </p:txBody>
      </p:sp>
      <p:sp>
        <p:nvSpPr>
          <p:cNvPr id="60" name="Shape 60"/>
          <p:cNvSpPr txBox="1"/>
          <p:nvPr/>
        </p:nvSpPr>
        <p:spPr>
          <a:xfrm>
            <a:off x="230187" y="623887"/>
            <a:ext cx="65516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5.1</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Vector and Scalar Quantities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9"/>
        <p:cNvGrpSpPr/>
        <p:nvPr/>
      </p:nvGrpSpPr>
      <p:grpSpPr>
        <a:xfrm>
          <a:off x="0" y="0"/>
          <a:ext cx="0" cy="0"/>
          <a:chOff x="0" y="0"/>
          <a:chExt cx="0" cy="0"/>
        </a:xfrm>
      </p:grpSpPr>
      <p:sp>
        <p:nvSpPr>
          <p:cNvPr id="480" name="Shape 480"/>
          <p:cNvSpPr txBox="1">
            <a:spLocks noGrp="1"/>
          </p:cNvSpPr>
          <p:nvPr>
            <p:ph type="body" idx="1"/>
          </p:nvPr>
        </p:nvSpPr>
        <p:spPr>
          <a:xfrm>
            <a:off x="228600" y="1196975"/>
            <a:ext cx="8534400" cy="1687512"/>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rgbClr val="FF4637"/>
              </a:buClr>
              <a:buSzPct val="25000"/>
              <a:buFont typeface="Arial"/>
              <a:buNone/>
            </a:pPr>
            <a:r>
              <a:rPr lang="en-US" sz="2800" b="1" i="0" u="none" strike="noStrike" cap="none">
                <a:solidFill>
                  <a:srgbClr val="FF4637"/>
                </a:solidFill>
                <a:latin typeface="Arial"/>
                <a:ea typeface="Arial"/>
                <a:cs typeface="Arial"/>
                <a:sym typeface="Arial"/>
              </a:rPr>
              <a:t>think!</a:t>
            </a:r>
          </a:p>
          <a:p>
            <a:pPr marL="342900" marR="0" lvl="0" indent="-342900" algn="l" rtl="0">
              <a:lnSpc>
                <a:spcPct val="100000"/>
              </a:lnSpc>
              <a:spcBef>
                <a:spcPts val="480"/>
              </a:spcBef>
              <a:spcAft>
                <a:spcPts val="0"/>
              </a:spcAft>
              <a:buClr>
                <a:schemeClr val="dk1"/>
              </a:buClr>
              <a:buSzPct val="25000"/>
              <a:buFont typeface="Arial"/>
              <a:buNone/>
            </a:pPr>
            <a:r>
              <a:rPr lang="en-US" sz="2400" b="0" i="0" u="none" strike="noStrike" cap="none">
                <a:solidFill>
                  <a:schemeClr val="dk1"/>
                </a:solidFill>
                <a:latin typeface="Arial"/>
                <a:ea typeface="Arial"/>
                <a:cs typeface="Arial"/>
                <a:sym typeface="Arial"/>
              </a:rPr>
              <a:t>A projectile is launched at an angle into the air. Neglecting air resistance, what is its vertical acceleration? Its horizontal acceleration?</a:t>
            </a:r>
          </a:p>
        </p:txBody>
      </p:sp>
      <p:sp>
        <p:nvSpPr>
          <p:cNvPr id="481" name="Shape 481"/>
          <p:cNvSpPr txBox="1"/>
          <p:nvPr/>
        </p:nvSpPr>
        <p:spPr>
          <a:xfrm>
            <a:off x="230187" y="623887"/>
            <a:ext cx="81518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5.6</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Projectiles Launched at an Angle</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6"/>
        <p:cNvGrpSpPr/>
        <p:nvPr/>
      </p:nvGrpSpPr>
      <p:grpSpPr>
        <a:xfrm>
          <a:off x="0" y="0"/>
          <a:ext cx="0" cy="0"/>
          <a:chOff x="0" y="0"/>
          <a:chExt cx="0" cy="0"/>
        </a:xfrm>
      </p:grpSpPr>
      <p:sp>
        <p:nvSpPr>
          <p:cNvPr id="487" name="Shape 487"/>
          <p:cNvSpPr txBox="1">
            <a:spLocks noGrp="1"/>
          </p:cNvSpPr>
          <p:nvPr>
            <p:ph type="body" idx="1"/>
          </p:nvPr>
        </p:nvSpPr>
        <p:spPr>
          <a:xfrm>
            <a:off x="228600" y="1196975"/>
            <a:ext cx="8534400" cy="3294062"/>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rgbClr val="FF4637"/>
              </a:buClr>
              <a:buSzPct val="25000"/>
              <a:buFont typeface="Arial"/>
              <a:buNone/>
            </a:pPr>
            <a:r>
              <a:rPr lang="en-US" sz="2800" b="1" i="0" u="none" strike="noStrike" cap="none">
                <a:solidFill>
                  <a:srgbClr val="FF4637"/>
                </a:solidFill>
                <a:latin typeface="Arial"/>
                <a:ea typeface="Arial"/>
                <a:cs typeface="Arial"/>
                <a:sym typeface="Arial"/>
              </a:rPr>
              <a:t>think!</a:t>
            </a:r>
          </a:p>
          <a:p>
            <a:pPr marL="342900" marR="0" lvl="0" indent="-342900" algn="l" rtl="0">
              <a:lnSpc>
                <a:spcPct val="100000"/>
              </a:lnSpc>
              <a:spcBef>
                <a:spcPts val="480"/>
              </a:spcBef>
              <a:spcAft>
                <a:spcPts val="0"/>
              </a:spcAft>
              <a:buClr>
                <a:schemeClr val="dk1"/>
              </a:buClr>
              <a:buSzPct val="25000"/>
              <a:buFont typeface="Arial"/>
              <a:buNone/>
            </a:pPr>
            <a:r>
              <a:rPr lang="en-US" sz="2400" b="0" i="0" u="none" strike="noStrike" cap="none">
                <a:solidFill>
                  <a:schemeClr val="dk1"/>
                </a:solidFill>
                <a:latin typeface="Arial"/>
                <a:ea typeface="Arial"/>
                <a:cs typeface="Arial"/>
                <a:sym typeface="Arial"/>
              </a:rPr>
              <a:t>A projectile is launched at an angle into the air. Neglecting air resistance, what is its vertical acceleration? Its horizontal acceleration?</a:t>
            </a:r>
          </a:p>
          <a:p>
            <a:pPr marL="342900" marR="0" lvl="0" indent="-342900" algn="l" rtl="0">
              <a:lnSpc>
                <a:spcPct val="100000"/>
              </a:lnSpc>
              <a:spcBef>
                <a:spcPts val="480"/>
              </a:spcBef>
              <a:spcAft>
                <a:spcPts val="0"/>
              </a:spcAft>
              <a:buClr>
                <a:schemeClr val="dk1"/>
              </a:buClr>
              <a:buFont typeface="Arial"/>
              <a:buNone/>
            </a:pPr>
            <a:endParaRPr sz="2400" b="0" i="1" u="none" strike="noStrike" cap="none">
              <a:solidFill>
                <a:srgbClr val="00DA9A"/>
              </a:solidFill>
              <a:latin typeface="Arial"/>
              <a:ea typeface="Arial"/>
              <a:cs typeface="Arial"/>
              <a:sym typeface="Arial"/>
            </a:endParaRPr>
          </a:p>
          <a:p>
            <a:pPr marL="342900" marR="0" lvl="0" indent="-342900" algn="l" rtl="0">
              <a:lnSpc>
                <a:spcPct val="100000"/>
              </a:lnSpc>
              <a:spcBef>
                <a:spcPts val="480"/>
              </a:spcBef>
              <a:spcAft>
                <a:spcPts val="0"/>
              </a:spcAft>
              <a:buClr>
                <a:srgbClr val="00DA9A"/>
              </a:buClr>
              <a:buSzPct val="25000"/>
              <a:buFont typeface="Arial"/>
              <a:buNone/>
            </a:pPr>
            <a:r>
              <a:rPr lang="en-US" sz="2400" b="0" i="1" u="none" strike="noStrike" cap="none">
                <a:solidFill>
                  <a:srgbClr val="00DA9A"/>
                </a:solidFill>
                <a:latin typeface="Arial"/>
                <a:ea typeface="Arial"/>
                <a:cs typeface="Arial"/>
                <a:sym typeface="Arial"/>
              </a:rPr>
              <a:t>Answer:</a:t>
            </a:r>
            <a:r>
              <a:rPr lang="en-US" sz="2400" b="1" i="1" u="none" strike="noStrike" cap="none">
                <a:solidFill>
                  <a:srgbClr val="00DA9A"/>
                </a:solidFill>
                <a:latin typeface="Arial"/>
                <a:ea typeface="Arial"/>
                <a:cs typeface="Arial"/>
                <a:sym typeface="Arial"/>
              </a:rPr>
              <a:t> </a:t>
            </a:r>
            <a:r>
              <a:rPr lang="en-US" sz="2400" b="0" i="0" u="none" strike="noStrike" cap="none">
                <a:solidFill>
                  <a:schemeClr val="dk1"/>
                </a:solidFill>
                <a:latin typeface="Arial"/>
                <a:ea typeface="Arial"/>
                <a:cs typeface="Arial"/>
                <a:sym typeface="Arial"/>
              </a:rPr>
              <a:t>Its vertical acceleration is </a:t>
            </a:r>
            <a:r>
              <a:rPr lang="en-US" sz="2400" b="0" i="1" u="none" strike="noStrike" cap="none">
                <a:solidFill>
                  <a:schemeClr val="dk1"/>
                </a:solidFill>
                <a:latin typeface="Arial"/>
                <a:ea typeface="Arial"/>
                <a:cs typeface="Arial"/>
                <a:sym typeface="Arial"/>
              </a:rPr>
              <a:t>g </a:t>
            </a:r>
            <a:r>
              <a:rPr lang="en-US" sz="2400" b="0" i="0" u="none" strike="noStrike" cap="none">
                <a:solidFill>
                  <a:schemeClr val="dk1"/>
                </a:solidFill>
                <a:latin typeface="Arial"/>
                <a:ea typeface="Arial"/>
                <a:cs typeface="Arial"/>
                <a:sym typeface="Arial"/>
              </a:rPr>
              <a:t>because the force of gravity is downward. Its horizontal acceleration is zero because no horizontal force acts on it. </a:t>
            </a:r>
          </a:p>
        </p:txBody>
      </p:sp>
      <p:sp>
        <p:nvSpPr>
          <p:cNvPr id="488" name="Shape 488"/>
          <p:cNvSpPr txBox="1"/>
          <p:nvPr/>
        </p:nvSpPr>
        <p:spPr>
          <a:xfrm>
            <a:off x="230187" y="623887"/>
            <a:ext cx="81518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5.6</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Projectiles Launched at an Angle</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3"/>
        <p:cNvGrpSpPr/>
        <p:nvPr/>
      </p:nvGrpSpPr>
      <p:grpSpPr>
        <a:xfrm>
          <a:off x="0" y="0"/>
          <a:ext cx="0" cy="0"/>
          <a:chOff x="0" y="0"/>
          <a:chExt cx="0" cy="0"/>
        </a:xfrm>
      </p:grpSpPr>
      <p:sp>
        <p:nvSpPr>
          <p:cNvPr id="494" name="Shape 494"/>
          <p:cNvSpPr txBox="1">
            <a:spLocks noGrp="1"/>
          </p:cNvSpPr>
          <p:nvPr>
            <p:ph type="body" idx="1"/>
          </p:nvPr>
        </p:nvSpPr>
        <p:spPr>
          <a:xfrm>
            <a:off x="228600" y="1196975"/>
            <a:ext cx="8382000" cy="1322387"/>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rgbClr val="FF4637"/>
              </a:buClr>
              <a:buSzPct val="25000"/>
              <a:buFont typeface="Arial"/>
              <a:buNone/>
            </a:pPr>
            <a:r>
              <a:rPr lang="en-US" sz="2800" b="1" i="0" u="none" strike="noStrike" cap="none">
                <a:solidFill>
                  <a:srgbClr val="FF4637"/>
                </a:solidFill>
                <a:latin typeface="Arial"/>
                <a:ea typeface="Arial"/>
                <a:cs typeface="Arial"/>
                <a:sym typeface="Arial"/>
              </a:rPr>
              <a:t>think!</a:t>
            </a:r>
          </a:p>
          <a:p>
            <a:pPr marL="342900" marR="0" lvl="0" indent="-342900" algn="l" rtl="0">
              <a:lnSpc>
                <a:spcPct val="100000"/>
              </a:lnSpc>
              <a:spcBef>
                <a:spcPts val="480"/>
              </a:spcBef>
              <a:spcAft>
                <a:spcPts val="0"/>
              </a:spcAft>
              <a:buClr>
                <a:schemeClr val="dk1"/>
              </a:buClr>
              <a:buSzPct val="25000"/>
              <a:buFont typeface="Arial"/>
              <a:buNone/>
            </a:pPr>
            <a:r>
              <a:rPr lang="en-US" sz="2400" b="0" i="0" u="none" strike="noStrike" cap="none">
                <a:solidFill>
                  <a:schemeClr val="dk1"/>
                </a:solidFill>
                <a:latin typeface="Arial"/>
                <a:ea typeface="Arial"/>
                <a:cs typeface="Arial"/>
                <a:sym typeface="Arial"/>
              </a:rPr>
              <a:t>At what point in its path does a projectile have </a:t>
            </a:r>
            <a:br>
              <a:rPr lang="en-US" sz="2400" b="0" i="0" u="none" strike="noStrike" cap="none">
                <a:solidFill>
                  <a:schemeClr val="dk1"/>
                </a:solidFill>
                <a:latin typeface="Arial"/>
                <a:ea typeface="Arial"/>
                <a:cs typeface="Arial"/>
                <a:sym typeface="Arial"/>
              </a:rPr>
            </a:br>
            <a:r>
              <a:rPr lang="en-US" sz="2400" b="0" i="0" u="none" strike="noStrike" cap="none">
                <a:solidFill>
                  <a:schemeClr val="dk1"/>
                </a:solidFill>
                <a:latin typeface="Arial"/>
                <a:ea typeface="Arial"/>
                <a:cs typeface="Arial"/>
                <a:sym typeface="Arial"/>
              </a:rPr>
              <a:t>minimum speed?</a:t>
            </a:r>
          </a:p>
        </p:txBody>
      </p:sp>
      <p:sp>
        <p:nvSpPr>
          <p:cNvPr id="495" name="Shape 495"/>
          <p:cNvSpPr txBox="1"/>
          <p:nvPr/>
        </p:nvSpPr>
        <p:spPr>
          <a:xfrm>
            <a:off x="230187" y="623887"/>
            <a:ext cx="81518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5.6</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Projectiles Launched at an Angle</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0"/>
        <p:cNvGrpSpPr/>
        <p:nvPr/>
      </p:nvGrpSpPr>
      <p:grpSpPr>
        <a:xfrm>
          <a:off x="0" y="0"/>
          <a:ext cx="0" cy="0"/>
          <a:chOff x="0" y="0"/>
          <a:chExt cx="0" cy="0"/>
        </a:xfrm>
      </p:grpSpPr>
      <p:sp>
        <p:nvSpPr>
          <p:cNvPr id="501" name="Shape 501"/>
          <p:cNvSpPr txBox="1">
            <a:spLocks noGrp="1"/>
          </p:cNvSpPr>
          <p:nvPr>
            <p:ph type="body" idx="1"/>
          </p:nvPr>
        </p:nvSpPr>
        <p:spPr>
          <a:xfrm>
            <a:off x="228600" y="1196975"/>
            <a:ext cx="8382000" cy="3659187"/>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rgbClr val="FF4637"/>
              </a:buClr>
              <a:buSzPct val="25000"/>
              <a:buFont typeface="Arial"/>
              <a:buNone/>
            </a:pPr>
            <a:r>
              <a:rPr lang="en-US" sz="2800" b="1" i="0" u="none" strike="noStrike" cap="none">
                <a:solidFill>
                  <a:srgbClr val="FF4637"/>
                </a:solidFill>
                <a:latin typeface="Arial"/>
                <a:ea typeface="Arial"/>
                <a:cs typeface="Arial"/>
                <a:sym typeface="Arial"/>
              </a:rPr>
              <a:t>think!</a:t>
            </a:r>
          </a:p>
          <a:p>
            <a:pPr marL="342900" marR="0" lvl="0" indent="-342900" algn="l" rtl="0">
              <a:lnSpc>
                <a:spcPct val="100000"/>
              </a:lnSpc>
              <a:spcBef>
                <a:spcPts val="480"/>
              </a:spcBef>
              <a:spcAft>
                <a:spcPts val="0"/>
              </a:spcAft>
              <a:buClr>
                <a:schemeClr val="dk1"/>
              </a:buClr>
              <a:buSzPct val="25000"/>
              <a:buFont typeface="Arial"/>
              <a:buNone/>
            </a:pPr>
            <a:r>
              <a:rPr lang="en-US" sz="2400" b="0" i="0" u="none" strike="noStrike" cap="none">
                <a:solidFill>
                  <a:schemeClr val="dk1"/>
                </a:solidFill>
                <a:latin typeface="Arial"/>
                <a:ea typeface="Arial"/>
                <a:cs typeface="Arial"/>
                <a:sym typeface="Arial"/>
              </a:rPr>
              <a:t>At what point in its path does a projectile have </a:t>
            </a:r>
            <a:br>
              <a:rPr lang="en-US" sz="2400" b="0" i="0" u="none" strike="noStrike" cap="none">
                <a:solidFill>
                  <a:schemeClr val="dk1"/>
                </a:solidFill>
                <a:latin typeface="Arial"/>
                <a:ea typeface="Arial"/>
                <a:cs typeface="Arial"/>
                <a:sym typeface="Arial"/>
              </a:rPr>
            </a:br>
            <a:r>
              <a:rPr lang="en-US" sz="2400" b="0" i="0" u="none" strike="noStrike" cap="none">
                <a:solidFill>
                  <a:schemeClr val="dk1"/>
                </a:solidFill>
                <a:latin typeface="Arial"/>
                <a:ea typeface="Arial"/>
                <a:cs typeface="Arial"/>
                <a:sym typeface="Arial"/>
              </a:rPr>
              <a:t>minimum speed?</a:t>
            </a:r>
          </a:p>
          <a:p>
            <a:pPr marL="342900" marR="0" lvl="0" indent="-342900" algn="l" rtl="0">
              <a:lnSpc>
                <a:spcPct val="100000"/>
              </a:lnSpc>
              <a:spcBef>
                <a:spcPts val="480"/>
              </a:spcBef>
              <a:spcAft>
                <a:spcPts val="0"/>
              </a:spcAft>
              <a:buClr>
                <a:schemeClr val="dk1"/>
              </a:buClr>
              <a:buFont typeface="Arial"/>
              <a:buNone/>
            </a:pPr>
            <a:endParaRPr sz="2400" b="0" i="1" u="none" strike="noStrike" cap="none">
              <a:solidFill>
                <a:srgbClr val="00DA9A"/>
              </a:solidFill>
              <a:latin typeface="Arial"/>
              <a:ea typeface="Arial"/>
              <a:cs typeface="Arial"/>
              <a:sym typeface="Arial"/>
            </a:endParaRPr>
          </a:p>
          <a:p>
            <a:pPr marL="342900" marR="0" lvl="0" indent="-342900" algn="l" rtl="0">
              <a:lnSpc>
                <a:spcPct val="100000"/>
              </a:lnSpc>
              <a:spcBef>
                <a:spcPts val="480"/>
              </a:spcBef>
              <a:spcAft>
                <a:spcPts val="0"/>
              </a:spcAft>
              <a:buClr>
                <a:srgbClr val="00DA9A"/>
              </a:buClr>
              <a:buSzPct val="25000"/>
              <a:buFont typeface="Arial"/>
              <a:buNone/>
            </a:pPr>
            <a:r>
              <a:rPr lang="en-US" sz="2400" b="0" i="1" u="none" strike="noStrike" cap="none">
                <a:solidFill>
                  <a:srgbClr val="00DA9A"/>
                </a:solidFill>
                <a:latin typeface="Arial"/>
                <a:ea typeface="Arial"/>
                <a:cs typeface="Arial"/>
                <a:sym typeface="Arial"/>
              </a:rPr>
              <a:t>Answer:</a:t>
            </a:r>
            <a:r>
              <a:rPr lang="en-US" sz="2400" b="1" i="1" u="none" strike="noStrike" cap="none">
                <a:solidFill>
                  <a:srgbClr val="00DA9A"/>
                </a:solidFill>
                <a:latin typeface="Arial"/>
                <a:ea typeface="Arial"/>
                <a:cs typeface="Arial"/>
                <a:sym typeface="Arial"/>
              </a:rPr>
              <a:t> </a:t>
            </a:r>
            <a:r>
              <a:rPr lang="en-US" sz="2400" b="0" i="0" u="none" strike="noStrike" cap="none">
                <a:solidFill>
                  <a:schemeClr val="dk1"/>
                </a:solidFill>
                <a:latin typeface="Arial"/>
                <a:ea typeface="Arial"/>
                <a:cs typeface="Arial"/>
                <a:sym typeface="Arial"/>
              </a:rPr>
              <a:t>The minimum speed of a projectile occurs at the top of its path. If it is launched vertically, its speed at the top is zero. If it is projected at an angle, the vertical component of velocity is still zero at the top, leaving only the horizontal component. </a:t>
            </a:r>
          </a:p>
        </p:txBody>
      </p:sp>
      <p:sp>
        <p:nvSpPr>
          <p:cNvPr id="502" name="Shape 502"/>
          <p:cNvSpPr txBox="1"/>
          <p:nvPr/>
        </p:nvSpPr>
        <p:spPr>
          <a:xfrm>
            <a:off x="230187" y="623887"/>
            <a:ext cx="81518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5.6</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Projectiles Launched at an Angle</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6"/>
        <p:cNvGrpSpPr/>
        <p:nvPr/>
      </p:nvGrpSpPr>
      <p:grpSpPr>
        <a:xfrm>
          <a:off x="0" y="0"/>
          <a:ext cx="0" cy="0"/>
          <a:chOff x="0" y="0"/>
          <a:chExt cx="0" cy="0"/>
        </a:xfrm>
      </p:grpSpPr>
      <p:pic>
        <p:nvPicPr>
          <p:cNvPr id="507" name="Shape 507"/>
          <p:cNvPicPr preferRelativeResize="0"/>
          <p:nvPr/>
        </p:nvPicPr>
        <p:blipFill rotWithShape="1">
          <a:blip r:embed="rId3">
            <a:alphaModFix/>
          </a:blip>
          <a:srcRect/>
          <a:stretch/>
        </p:blipFill>
        <p:spPr>
          <a:xfrm>
            <a:off x="0" y="544512"/>
            <a:ext cx="9140825" cy="5765800"/>
          </a:xfrm>
          <a:prstGeom prst="rect">
            <a:avLst/>
          </a:prstGeom>
          <a:noFill/>
          <a:ln>
            <a:noFill/>
          </a:ln>
        </p:spPr>
      </p:pic>
      <p:sp>
        <p:nvSpPr>
          <p:cNvPr id="508" name="Shape 508"/>
          <p:cNvSpPr txBox="1"/>
          <p:nvPr/>
        </p:nvSpPr>
        <p:spPr>
          <a:xfrm>
            <a:off x="1676400" y="3009900"/>
            <a:ext cx="5943600" cy="82232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1" i="0" u="none">
                <a:solidFill>
                  <a:srgbClr val="000000"/>
                </a:solidFill>
                <a:latin typeface="Arial"/>
                <a:ea typeface="Arial"/>
                <a:cs typeface="Arial"/>
                <a:sym typeface="Arial"/>
              </a:rPr>
              <a:t>Describe how far below an imaginary straight-line path a projectile falls. </a:t>
            </a:r>
          </a:p>
        </p:txBody>
      </p:sp>
      <p:sp>
        <p:nvSpPr>
          <p:cNvPr id="509" name="Shape 509"/>
          <p:cNvSpPr txBox="1"/>
          <p:nvPr/>
        </p:nvSpPr>
        <p:spPr>
          <a:xfrm>
            <a:off x="230187" y="623887"/>
            <a:ext cx="81518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5.6</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Projectiles Launched at an Angle</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4"/>
        <p:cNvGrpSpPr/>
        <p:nvPr/>
      </p:nvGrpSpPr>
      <p:grpSpPr>
        <a:xfrm>
          <a:off x="0" y="0"/>
          <a:ext cx="0" cy="0"/>
          <a:chOff x="0" y="0"/>
          <a:chExt cx="0" cy="0"/>
        </a:xfrm>
      </p:grpSpPr>
      <p:sp>
        <p:nvSpPr>
          <p:cNvPr id="515" name="Shape 515"/>
          <p:cNvSpPr txBox="1"/>
          <p:nvPr/>
        </p:nvSpPr>
        <p:spPr>
          <a:xfrm>
            <a:off x="227012" y="1196975"/>
            <a:ext cx="8535987" cy="2222500"/>
          </a:xfrm>
          <a:prstGeom prst="rect">
            <a:avLst/>
          </a:prstGeom>
          <a:noFill/>
          <a:ln>
            <a:noFill/>
          </a:ln>
        </p:spPr>
        <p:txBody>
          <a:bodyPr wrap="square" lIns="91425" tIns="45700" rIns="91425" bIns="45700" anchor="t" anchorCtr="0">
            <a:noAutofit/>
          </a:bodyPr>
          <a:lstStyle/>
          <a:p>
            <a:pPr marL="533400" marR="0" lvl="0" indent="-533400" algn="l" rtl="0">
              <a:lnSpc>
                <a:spcPct val="100000"/>
              </a:lnSpc>
              <a:spcBef>
                <a:spcPts val="0"/>
              </a:spcBef>
              <a:spcAft>
                <a:spcPts val="0"/>
              </a:spcAft>
              <a:buClr>
                <a:srgbClr val="000000"/>
              </a:buClr>
              <a:buSzPct val="100000"/>
              <a:buFont typeface="Arial"/>
              <a:buAutoNum type="arabicPeriod"/>
            </a:pPr>
            <a:r>
              <a:rPr lang="en-US" sz="2000" b="0" i="0" u="none">
                <a:solidFill>
                  <a:srgbClr val="000000"/>
                </a:solidFill>
                <a:latin typeface="Arial"/>
                <a:ea typeface="Arial"/>
                <a:cs typeface="Arial"/>
                <a:sym typeface="Arial"/>
              </a:rPr>
              <a:t>Which of these expresses a vector quantity?</a:t>
            </a:r>
          </a:p>
          <a:p>
            <a:pPr marL="1149350" marR="0" lvl="1" indent="-46355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10 kg</a:t>
            </a:r>
          </a:p>
          <a:p>
            <a:pPr marL="1149350" marR="0" lvl="1" indent="-46355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10 kg to the north</a:t>
            </a:r>
          </a:p>
          <a:p>
            <a:pPr marL="1149350" marR="0" lvl="1" indent="-46355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10 m/s</a:t>
            </a:r>
          </a:p>
          <a:p>
            <a:pPr marL="1149350" marR="0" lvl="1" indent="-46355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10 m/s to the north</a:t>
            </a: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p:txBody>
      </p:sp>
      <p:sp>
        <p:nvSpPr>
          <p:cNvPr id="516" name="Shape 516"/>
          <p:cNvSpPr txBox="1"/>
          <p:nvPr/>
        </p:nvSpPr>
        <p:spPr>
          <a:xfrm>
            <a:off x="228600"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E63219"/>
              </a:buClr>
              <a:buSzPct val="25000"/>
              <a:buFont typeface="Arial"/>
              <a:buNone/>
            </a:pPr>
            <a:r>
              <a:rPr lang="en-US" sz="2800" b="1" i="0" u="none">
                <a:solidFill>
                  <a:srgbClr val="E63219"/>
                </a:solidFill>
                <a:latin typeface="Arial"/>
                <a:ea typeface="Arial"/>
                <a:cs typeface="Arial"/>
                <a:sym typeface="Arial"/>
              </a:rPr>
              <a:t>Assessment Questions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1"/>
        <p:cNvGrpSpPr/>
        <p:nvPr/>
      </p:nvGrpSpPr>
      <p:grpSpPr>
        <a:xfrm>
          <a:off x="0" y="0"/>
          <a:ext cx="0" cy="0"/>
          <a:chOff x="0" y="0"/>
          <a:chExt cx="0" cy="0"/>
        </a:xfrm>
      </p:grpSpPr>
      <p:sp>
        <p:nvSpPr>
          <p:cNvPr id="522" name="Shape 522"/>
          <p:cNvSpPr txBox="1"/>
          <p:nvPr/>
        </p:nvSpPr>
        <p:spPr>
          <a:xfrm>
            <a:off x="227012" y="1196975"/>
            <a:ext cx="8535987" cy="2587625"/>
          </a:xfrm>
          <a:prstGeom prst="rect">
            <a:avLst/>
          </a:prstGeom>
          <a:noFill/>
          <a:ln>
            <a:noFill/>
          </a:ln>
        </p:spPr>
        <p:txBody>
          <a:bodyPr wrap="square" lIns="91425" tIns="45700" rIns="91425" bIns="45700" anchor="t" anchorCtr="0">
            <a:noAutofit/>
          </a:bodyPr>
          <a:lstStyle/>
          <a:p>
            <a:pPr marL="533400" marR="0" lvl="0" indent="-533400" algn="l" rtl="0">
              <a:lnSpc>
                <a:spcPct val="100000"/>
              </a:lnSpc>
              <a:spcBef>
                <a:spcPts val="0"/>
              </a:spcBef>
              <a:spcAft>
                <a:spcPts val="0"/>
              </a:spcAft>
              <a:buClr>
                <a:srgbClr val="000000"/>
              </a:buClr>
              <a:buSzPct val="100000"/>
              <a:buFont typeface="Arial"/>
              <a:buAutoNum type="arabicPeriod"/>
            </a:pPr>
            <a:r>
              <a:rPr lang="en-US" sz="2000" b="0" i="0" u="none">
                <a:solidFill>
                  <a:srgbClr val="000000"/>
                </a:solidFill>
                <a:latin typeface="Arial"/>
                <a:ea typeface="Arial"/>
                <a:cs typeface="Arial"/>
                <a:sym typeface="Arial"/>
              </a:rPr>
              <a:t>Which of these expresses a vector quantity?</a:t>
            </a:r>
          </a:p>
          <a:p>
            <a:pPr marL="1149350" marR="0" lvl="1" indent="-46355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10 kg</a:t>
            </a:r>
          </a:p>
          <a:p>
            <a:pPr marL="1149350" marR="0" lvl="1" indent="-46355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10 kg to the north</a:t>
            </a:r>
          </a:p>
          <a:p>
            <a:pPr marL="1149350" marR="0" lvl="1" indent="-46355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10 m/s</a:t>
            </a:r>
          </a:p>
          <a:p>
            <a:pPr marL="1149350" marR="0" lvl="1" indent="-46355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10 m/s to the north</a:t>
            </a:r>
          </a:p>
          <a:p>
            <a:pPr marL="533400" marR="0" lvl="0" indent="-533400" algn="l" rtl="0">
              <a:lnSpc>
                <a:spcPct val="100000"/>
              </a:lnSpc>
              <a:spcBef>
                <a:spcPts val="400"/>
              </a:spcBef>
              <a:spcAft>
                <a:spcPts val="0"/>
              </a:spcAft>
              <a:buClr>
                <a:schemeClr val="dk1"/>
              </a:buClr>
              <a:buFont typeface="Arial"/>
              <a:buNone/>
            </a:pPr>
            <a:endParaRPr sz="2000" b="0" i="0" u="none">
              <a:solidFill>
                <a:srgbClr val="000000"/>
              </a:solidFill>
              <a:latin typeface="Arial"/>
              <a:ea typeface="Arial"/>
              <a:cs typeface="Arial"/>
              <a:sym typeface="Arial"/>
            </a:endParaRPr>
          </a:p>
          <a:p>
            <a:pPr marL="533400" marR="0" lvl="0" indent="-533400" algn="l" rtl="0">
              <a:lnSpc>
                <a:spcPct val="100000"/>
              </a:lnSpc>
              <a:spcBef>
                <a:spcPts val="400"/>
              </a:spcBef>
              <a:spcAft>
                <a:spcPts val="0"/>
              </a:spcAft>
              <a:buClr>
                <a:srgbClr val="000000"/>
              </a:buClr>
              <a:buSzPct val="25000"/>
              <a:buFont typeface="Arial"/>
              <a:buNone/>
            </a:pPr>
            <a:r>
              <a:rPr lang="en-US" sz="2000" b="0" i="0" u="none">
                <a:solidFill>
                  <a:srgbClr val="000000"/>
                </a:solidFill>
                <a:latin typeface="Arial"/>
                <a:ea typeface="Arial"/>
                <a:cs typeface="Arial"/>
                <a:sym typeface="Arial"/>
              </a:rPr>
              <a:t>Answer: D</a:t>
            </a:r>
          </a:p>
        </p:txBody>
      </p:sp>
      <p:sp>
        <p:nvSpPr>
          <p:cNvPr id="523" name="Shape 523"/>
          <p:cNvSpPr txBox="1"/>
          <p:nvPr/>
        </p:nvSpPr>
        <p:spPr>
          <a:xfrm>
            <a:off x="228600"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E63219"/>
              </a:buClr>
              <a:buSzPct val="25000"/>
              <a:buFont typeface="Arial"/>
              <a:buNone/>
            </a:pPr>
            <a:r>
              <a:rPr lang="en-US" sz="2800" b="1" i="0" u="none">
                <a:solidFill>
                  <a:srgbClr val="E63219"/>
                </a:solidFill>
                <a:latin typeface="Arial"/>
                <a:ea typeface="Arial"/>
                <a:cs typeface="Arial"/>
                <a:sym typeface="Arial"/>
              </a:rPr>
              <a:t>Assessment Questions</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8"/>
        <p:cNvGrpSpPr/>
        <p:nvPr/>
      </p:nvGrpSpPr>
      <p:grpSpPr>
        <a:xfrm>
          <a:off x="0" y="0"/>
          <a:ext cx="0" cy="0"/>
          <a:chOff x="0" y="0"/>
          <a:chExt cx="0" cy="0"/>
        </a:xfrm>
      </p:grpSpPr>
      <p:sp>
        <p:nvSpPr>
          <p:cNvPr id="529" name="Shape 529"/>
          <p:cNvSpPr txBox="1"/>
          <p:nvPr/>
        </p:nvSpPr>
        <p:spPr>
          <a:xfrm>
            <a:off x="227012" y="1196975"/>
            <a:ext cx="8688387" cy="2527300"/>
          </a:xfrm>
          <a:prstGeom prst="rect">
            <a:avLst/>
          </a:prstGeom>
          <a:noFill/>
          <a:ln>
            <a:noFill/>
          </a:ln>
        </p:spPr>
        <p:txBody>
          <a:bodyPr wrap="square" lIns="91425" tIns="45700" rIns="91425" bIns="45700" anchor="t" anchorCtr="0">
            <a:noAutofit/>
          </a:bodyPr>
          <a:lstStyle/>
          <a:p>
            <a:pPr marL="533400" marR="0" lvl="0" indent="-533400" algn="l" rtl="0">
              <a:lnSpc>
                <a:spcPct val="100000"/>
              </a:lnSpc>
              <a:spcBef>
                <a:spcPts val="0"/>
              </a:spcBef>
              <a:spcAft>
                <a:spcPts val="0"/>
              </a:spcAft>
              <a:buClr>
                <a:srgbClr val="000000"/>
              </a:buClr>
              <a:buSzPct val="100000"/>
              <a:buFont typeface="Arial"/>
              <a:buAutoNum type="arabicPeriod" startAt="2"/>
            </a:pPr>
            <a:r>
              <a:rPr lang="en-US" sz="2000" b="0" i="0" u="none">
                <a:solidFill>
                  <a:srgbClr val="000000"/>
                </a:solidFill>
                <a:latin typeface="Arial"/>
                <a:ea typeface="Arial"/>
                <a:cs typeface="Arial"/>
                <a:sym typeface="Arial"/>
              </a:rPr>
              <a:t>An ultra-light aircraft traveling north at 40 km/h in a 30-km/h crosswind (at right angles) has a groundspeed of</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30 km/h.</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40 km/h.</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50 km/h.</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60 km/h.</a:t>
            </a: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p:txBody>
      </p:sp>
      <p:sp>
        <p:nvSpPr>
          <p:cNvPr id="530" name="Shape 530"/>
          <p:cNvSpPr txBox="1"/>
          <p:nvPr/>
        </p:nvSpPr>
        <p:spPr>
          <a:xfrm>
            <a:off x="228600"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E63219"/>
              </a:buClr>
              <a:buSzPct val="25000"/>
              <a:buFont typeface="Arial"/>
              <a:buNone/>
            </a:pPr>
            <a:r>
              <a:rPr lang="en-US" sz="2800" b="1" i="0" u="none">
                <a:solidFill>
                  <a:srgbClr val="E63219"/>
                </a:solidFill>
                <a:latin typeface="Arial"/>
                <a:ea typeface="Arial"/>
                <a:cs typeface="Arial"/>
                <a:sym typeface="Arial"/>
              </a:rPr>
              <a:t>Assessment Questions</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5"/>
        <p:cNvGrpSpPr/>
        <p:nvPr/>
      </p:nvGrpSpPr>
      <p:grpSpPr>
        <a:xfrm>
          <a:off x="0" y="0"/>
          <a:ext cx="0" cy="0"/>
          <a:chOff x="0" y="0"/>
          <a:chExt cx="0" cy="0"/>
        </a:xfrm>
      </p:grpSpPr>
      <p:sp>
        <p:nvSpPr>
          <p:cNvPr id="536" name="Shape 536"/>
          <p:cNvSpPr txBox="1"/>
          <p:nvPr/>
        </p:nvSpPr>
        <p:spPr>
          <a:xfrm>
            <a:off x="227012" y="1196975"/>
            <a:ext cx="8688387" cy="2892425"/>
          </a:xfrm>
          <a:prstGeom prst="rect">
            <a:avLst/>
          </a:prstGeom>
          <a:noFill/>
          <a:ln>
            <a:noFill/>
          </a:ln>
        </p:spPr>
        <p:txBody>
          <a:bodyPr wrap="square" lIns="91425" tIns="45700" rIns="91425" bIns="45700" anchor="t" anchorCtr="0">
            <a:noAutofit/>
          </a:bodyPr>
          <a:lstStyle/>
          <a:p>
            <a:pPr marL="533400" marR="0" lvl="0" indent="-533400" algn="l" rtl="0">
              <a:lnSpc>
                <a:spcPct val="100000"/>
              </a:lnSpc>
              <a:spcBef>
                <a:spcPts val="0"/>
              </a:spcBef>
              <a:spcAft>
                <a:spcPts val="0"/>
              </a:spcAft>
              <a:buClr>
                <a:srgbClr val="000000"/>
              </a:buClr>
              <a:buSzPct val="100000"/>
              <a:buFont typeface="Arial"/>
              <a:buAutoNum type="arabicPeriod" startAt="2"/>
            </a:pPr>
            <a:r>
              <a:rPr lang="en-US" sz="2000" b="0" i="0" u="none">
                <a:solidFill>
                  <a:srgbClr val="000000"/>
                </a:solidFill>
                <a:latin typeface="Arial"/>
                <a:ea typeface="Arial"/>
                <a:cs typeface="Arial"/>
                <a:sym typeface="Arial"/>
              </a:rPr>
              <a:t>An ultra-light aircraft traveling north at 40 km/h in a 30-km/h crosswind (at right angles) has a groundspeed of</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30 km/h.</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40 km/h.</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50 km/h.</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60 km/h.</a:t>
            </a:r>
          </a:p>
          <a:p>
            <a:pPr marL="533400" marR="0" lvl="0" indent="-533400" algn="l" rtl="0">
              <a:lnSpc>
                <a:spcPct val="100000"/>
              </a:lnSpc>
              <a:spcBef>
                <a:spcPts val="400"/>
              </a:spcBef>
              <a:spcAft>
                <a:spcPts val="0"/>
              </a:spcAft>
              <a:buClr>
                <a:schemeClr val="dk1"/>
              </a:buClr>
              <a:buFont typeface="Arial"/>
              <a:buNone/>
            </a:pPr>
            <a:endParaRPr sz="2000" b="0" i="0" u="none">
              <a:solidFill>
                <a:srgbClr val="000000"/>
              </a:solidFill>
              <a:latin typeface="Arial"/>
              <a:ea typeface="Arial"/>
              <a:cs typeface="Arial"/>
              <a:sym typeface="Arial"/>
            </a:endParaRPr>
          </a:p>
          <a:p>
            <a:pPr marL="533400" marR="0" lvl="0" indent="-533400" algn="l" rtl="0">
              <a:lnSpc>
                <a:spcPct val="100000"/>
              </a:lnSpc>
              <a:spcBef>
                <a:spcPts val="400"/>
              </a:spcBef>
              <a:spcAft>
                <a:spcPts val="0"/>
              </a:spcAft>
              <a:buClr>
                <a:srgbClr val="000000"/>
              </a:buClr>
              <a:buSzPct val="25000"/>
              <a:buFont typeface="Arial"/>
              <a:buNone/>
            </a:pPr>
            <a:r>
              <a:rPr lang="en-US" sz="2000" b="0" i="0" u="none">
                <a:solidFill>
                  <a:srgbClr val="000000"/>
                </a:solidFill>
                <a:latin typeface="Arial"/>
                <a:ea typeface="Arial"/>
                <a:cs typeface="Arial"/>
                <a:sym typeface="Arial"/>
              </a:rPr>
              <a:t>Answer: C</a:t>
            </a:r>
          </a:p>
        </p:txBody>
      </p:sp>
      <p:sp>
        <p:nvSpPr>
          <p:cNvPr id="537" name="Shape 537"/>
          <p:cNvSpPr txBox="1"/>
          <p:nvPr/>
        </p:nvSpPr>
        <p:spPr>
          <a:xfrm>
            <a:off x="228600"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E63219"/>
              </a:buClr>
              <a:buSzPct val="25000"/>
              <a:buFont typeface="Arial"/>
              <a:buNone/>
            </a:pPr>
            <a:r>
              <a:rPr lang="en-US" sz="2800" b="1" i="0" u="none">
                <a:solidFill>
                  <a:srgbClr val="E63219"/>
                </a:solidFill>
                <a:latin typeface="Arial"/>
                <a:ea typeface="Arial"/>
                <a:cs typeface="Arial"/>
                <a:sym typeface="Arial"/>
              </a:rPr>
              <a:t>Assessment Questions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1"/>
        <p:cNvGrpSpPr/>
        <p:nvPr/>
      </p:nvGrpSpPr>
      <p:grpSpPr>
        <a:xfrm>
          <a:off x="0" y="0"/>
          <a:ext cx="0" cy="0"/>
          <a:chOff x="0" y="0"/>
          <a:chExt cx="0" cy="0"/>
        </a:xfrm>
      </p:grpSpPr>
      <p:sp>
        <p:nvSpPr>
          <p:cNvPr id="542" name="Shape 542"/>
          <p:cNvSpPr txBox="1"/>
          <p:nvPr/>
        </p:nvSpPr>
        <p:spPr>
          <a:xfrm>
            <a:off x="228600" y="1219200"/>
            <a:ext cx="8610600" cy="2222500"/>
          </a:xfrm>
          <a:prstGeom prst="rect">
            <a:avLst/>
          </a:prstGeom>
          <a:noFill/>
          <a:ln>
            <a:noFill/>
          </a:ln>
        </p:spPr>
        <p:txBody>
          <a:bodyPr wrap="square" lIns="91425" tIns="45700" rIns="91425" bIns="45700" anchor="t" anchorCtr="0">
            <a:noAutofit/>
          </a:bodyPr>
          <a:lstStyle/>
          <a:p>
            <a:pPr marL="533400" marR="0" lvl="0" indent="-533400" algn="l" rtl="0">
              <a:lnSpc>
                <a:spcPct val="100000"/>
              </a:lnSpc>
              <a:spcBef>
                <a:spcPts val="0"/>
              </a:spcBef>
              <a:spcAft>
                <a:spcPts val="0"/>
              </a:spcAft>
              <a:buClr>
                <a:srgbClr val="000000"/>
              </a:buClr>
              <a:buSzPct val="100000"/>
              <a:buFont typeface="Arial"/>
              <a:buAutoNum type="arabicPeriod" startAt="3"/>
            </a:pPr>
            <a:r>
              <a:rPr lang="en-US" sz="2000" b="0" i="0" u="none">
                <a:solidFill>
                  <a:srgbClr val="000000"/>
                </a:solidFill>
                <a:latin typeface="Arial"/>
                <a:ea typeface="Arial"/>
                <a:cs typeface="Arial"/>
                <a:sym typeface="Arial"/>
              </a:rPr>
              <a:t>A ball launched into the air at 45° to the horizontal initially has</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equal horizontal and vertical components.</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components that do not change in flight.</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components that affect each other throughout flight.</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a greater component of velocity than the vertical component.</a:t>
            </a: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p:txBody>
      </p:sp>
      <p:sp>
        <p:nvSpPr>
          <p:cNvPr id="543" name="Shape 543"/>
          <p:cNvSpPr txBox="1"/>
          <p:nvPr/>
        </p:nvSpPr>
        <p:spPr>
          <a:xfrm>
            <a:off x="228600"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E63219"/>
              </a:buClr>
              <a:buSzPct val="25000"/>
              <a:buFont typeface="Arial"/>
              <a:buNone/>
            </a:pPr>
            <a:r>
              <a:rPr lang="en-US" sz="2800" b="1" i="0" u="none">
                <a:solidFill>
                  <a:srgbClr val="E63219"/>
                </a:solidFill>
                <a:latin typeface="Arial"/>
                <a:ea typeface="Arial"/>
                <a:cs typeface="Arial"/>
                <a:sym typeface="Arial"/>
              </a:rPr>
              <a:t>Assessment Questions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pic>
        <p:nvPicPr>
          <p:cNvPr id="65" name="Shape 65"/>
          <p:cNvPicPr preferRelativeResize="0"/>
          <p:nvPr/>
        </p:nvPicPr>
        <p:blipFill rotWithShape="1">
          <a:blip r:embed="rId3">
            <a:alphaModFix/>
          </a:blip>
          <a:srcRect/>
          <a:stretch/>
        </p:blipFill>
        <p:spPr>
          <a:xfrm>
            <a:off x="3175" y="533400"/>
            <a:ext cx="9140825" cy="5761037"/>
          </a:xfrm>
          <a:prstGeom prst="rect">
            <a:avLst/>
          </a:prstGeom>
          <a:noFill/>
          <a:ln>
            <a:noFill/>
          </a:ln>
        </p:spPr>
      </p:pic>
      <p:sp>
        <p:nvSpPr>
          <p:cNvPr id="66" name="Shape 66"/>
          <p:cNvSpPr txBox="1">
            <a:spLocks noGrp="1"/>
          </p:cNvSpPr>
          <p:nvPr>
            <p:ph type="body" idx="1"/>
          </p:nvPr>
        </p:nvSpPr>
        <p:spPr>
          <a:xfrm>
            <a:off x="990600" y="2514600"/>
            <a:ext cx="7467600" cy="1373187"/>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ct val="25000"/>
              <a:buFont typeface="Arial"/>
              <a:buNone/>
            </a:pPr>
            <a:r>
              <a:rPr lang="en-US" sz="2800" b="1" i="0" u="none" strike="noStrike" cap="none">
                <a:solidFill>
                  <a:srgbClr val="000000"/>
                </a:solidFill>
                <a:latin typeface="Arial"/>
                <a:ea typeface="Arial"/>
                <a:cs typeface="Arial"/>
                <a:sym typeface="Arial"/>
              </a:rPr>
              <a:t>The resultant of two perpendicular vectors is the diagonal of a rectangle constructed with the two vectors as sides. </a:t>
            </a:r>
          </a:p>
        </p:txBody>
      </p:sp>
      <p:sp>
        <p:nvSpPr>
          <p:cNvPr id="67" name="Shape 67"/>
          <p:cNvSpPr txBox="1"/>
          <p:nvPr/>
        </p:nvSpPr>
        <p:spPr>
          <a:xfrm>
            <a:off x="230187" y="623887"/>
            <a:ext cx="65516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5.2</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Velocity Vectors</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8"/>
        <p:cNvGrpSpPr/>
        <p:nvPr/>
      </p:nvGrpSpPr>
      <p:grpSpPr>
        <a:xfrm>
          <a:off x="0" y="0"/>
          <a:ext cx="0" cy="0"/>
          <a:chOff x="0" y="0"/>
          <a:chExt cx="0" cy="0"/>
        </a:xfrm>
      </p:grpSpPr>
      <p:sp>
        <p:nvSpPr>
          <p:cNvPr id="549" name="Shape 549"/>
          <p:cNvSpPr txBox="1"/>
          <p:nvPr/>
        </p:nvSpPr>
        <p:spPr>
          <a:xfrm>
            <a:off x="228600" y="1219200"/>
            <a:ext cx="8610600" cy="2587625"/>
          </a:xfrm>
          <a:prstGeom prst="rect">
            <a:avLst/>
          </a:prstGeom>
          <a:noFill/>
          <a:ln>
            <a:noFill/>
          </a:ln>
        </p:spPr>
        <p:txBody>
          <a:bodyPr wrap="square" lIns="91425" tIns="45700" rIns="91425" bIns="45700" anchor="t" anchorCtr="0">
            <a:noAutofit/>
          </a:bodyPr>
          <a:lstStyle/>
          <a:p>
            <a:pPr marL="533400" marR="0" lvl="0" indent="-533400" algn="l" rtl="0">
              <a:lnSpc>
                <a:spcPct val="100000"/>
              </a:lnSpc>
              <a:spcBef>
                <a:spcPts val="0"/>
              </a:spcBef>
              <a:spcAft>
                <a:spcPts val="0"/>
              </a:spcAft>
              <a:buClr>
                <a:srgbClr val="000000"/>
              </a:buClr>
              <a:buSzPct val="100000"/>
              <a:buFont typeface="Arial"/>
              <a:buAutoNum type="arabicPeriod" startAt="3"/>
            </a:pPr>
            <a:r>
              <a:rPr lang="en-US" sz="2000" b="0" i="0" u="none">
                <a:solidFill>
                  <a:srgbClr val="000000"/>
                </a:solidFill>
                <a:latin typeface="Arial"/>
                <a:ea typeface="Arial"/>
                <a:cs typeface="Arial"/>
                <a:sym typeface="Arial"/>
              </a:rPr>
              <a:t>A ball launched into the air at 45° to the horizontal initially has</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equal horizontal and vertical components.</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components that do not change in flight.</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components that affect each other throughout flight.</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a greater component of velocity than the vertical component.</a:t>
            </a:r>
          </a:p>
          <a:p>
            <a:pPr marL="533400" marR="0" lvl="0" indent="-533400" algn="l" rtl="0">
              <a:lnSpc>
                <a:spcPct val="100000"/>
              </a:lnSpc>
              <a:spcBef>
                <a:spcPts val="400"/>
              </a:spcBef>
              <a:spcAft>
                <a:spcPts val="0"/>
              </a:spcAft>
              <a:buClr>
                <a:schemeClr val="dk1"/>
              </a:buClr>
              <a:buFont typeface="Arial"/>
              <a:buNone/>
            </a:pPr>
            <a:endParaRPr sz="2000" b="0" i="0" u="none">
              <a:solidFill>
                <a:srgbClr val="000000"/>
              </a:solidFill>
              <a:latin typeface="Arial"/>
              <a:ea typeface="Arial"/>
              <a:cs typeface="Arial"/>
              <a:sym typeface="Arial"/>
            </a:endParaRPr>
          </a:p>
          <a:p>
            <a:pPr marL="533400" marR="0" lvl="0" indent="-533400" algn="l" rtl="0">
              <a:lnSpc>
                <a:spcPct val="100000"/>
              </a:lnSpc>
              <a:spcBef>
                <a:spcPts val="400"/>
              </a:spcBef>
              <a:spcAft>
                <a:spcPts val="0"/>
              </a:spcAft>
              <a:buClr>
                <a:srgbClr val="000000"/>
              </a:buClr>
              <a:buSzPct val="25000"/>
              <a:buFont typeface="Arial"/>
              <a:buNone/>
            </a:pPr>
            <a:r>
              <a:rPr lang="en-US" sz="2000" b="0" i="0" u="none">
                <a:solidFill>
                  <a:srgbClr val="000000"/>
                </a:solidFill>
                <a:latin typeface="Arial"/>
                <a:ea typeface="Arial"/>
                <a:cs typeface="Arial"/>
                <a:sym typeface="Arial"/>
              </a:rPr>
              <a:t>Answer: A</a:t>
            </a:r>
          </a:p>
        </p:txBody>
      </p:sp>
      <p:sp>
        <p:nvSpPr>
          <p:cNvPr id="550" name="Shape 550"/>
          <p:cNvSpPr txBox="1"/>
          <p:nvPr/>
        </p:nvSpPr>
        <p:spPr>
          <a:xfrm>
            <a:off x="228600"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E63219"/>
              </a:buClr>
              <a:buSzPct val="25000"/>
              <a:buFont typeface="Arial"/>
              <a:buNone/>
            </a:pPr>
            <a:r>
              <a:rPr lang="en-US" sz="2800" b="1" i="0" u="none">
                <a:solidFill>
                  <a:srgbClr val="E63219"/>
                </a:solidFill>
                <a:latin typeface="Arial"/>
                <a:ea typeface="Arial"/>
                <a:cs typeface="Arial"/>
                <a:sym typeface="Arial"/>
              </a:rPr>
              <a:t>Assessment Questions</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5"/>
        <p:cNvGrpSpPr/>
        <p:nvPr/>
      </p:nvGrpSpPr>
      <p:grpSpPr>
        <a:xfrm>
          <a:off x="0" y="0"/>
          <a:ext cx="0" cy="0"/>
          <a:chOff x="0" y="0"/>
          <a:chExt cx="0" cy="0"/>
        </a:xfrm>
      </p:grpSpPr>
      <p:sp>
        <p:nvSpPr>
          <p:cNvPr id="556" name="Shape 556"/>
          <p:cNvSpPr txBox="1"/>
          <p:nvPr/>
        </p:nvSpPr>
        <p:spPr>
          <a:xfrm>
            <a:off x="228600" y="1219200"/>
            <a:ext cx="8610600" cy="2832100"/>
          </a:xfrm>
          <a:prstGeom prst="rect">
            <a:avLst/>
          </a:prstGeom>
          <a:noFill/>
          <a:ln>
            <a:noFill/>
          </a:ln>
        </p:spPr>
        <p:txBody>
          <a:bodyPr wrap="square" lIns="91425" tIns="45700" rIns="91425" bIns="45700" anchor="t" anchorCtr="0">
            <a:noAutofit/>
          </a:bodyPr>
          <a:lstStyle/>
          <a:p>
            <a:pPr marL="571500" marR="0" lvl="0" indent="-571500" algn="l" rtl="0">
              <a:lnSpc>
                <a:spcPct val="100000"/>
              </a:lnSpc>
              <a:spcBef>
                <a:spcPts val="0"/>
              </a:spcBef>
              <a:spcAft>
                <a:spcPts val="0"/>
              </a:spcAft>
              <a:buClr>
                <a:srgbClr val="000000"/>
              </a:buClr>
              <a:buSzPct val="100000"/>
              <a:buFont typeface="Arial"/>
              <a:buAutoNum type="arabicPeriod" startAt="4"/>
            </a:pPr>
            <a:r>
              <a:rPr lang="en-US" sz="2000" b="0" i="0" u="none">
                <a:solidFill>
                  <a:srgbClr val="000000"/>
                </a:solidFill>
                <a:latin typeface="Arial"/>
                <a:ea typeface="Arial"/>
                <a:cs typeface="Arial"/>
                <a:sym typeface="Arial"/>
              </a:rPr>
              <a:t>When no air resistance acts on a fast-moving baseball, its acceleration is</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downward, </a:t>
            </a:r>
            <a:r>
              <a:rPr lang="en-US" sz="2000" b="0" i="1" u="none" strike="noStrike" cap="none">
                <a:solidFill>
                  <a:srgbClr val="000000"/>
                </a:solidFill>
                <a:latin typeface="Arial"/>
                <a:ea typeface="Arial"/>
                <a:cs typeface="Arial"/>
                <a:sym typeface="Arial"/>
              </a:rPr>
              <a:t>g</a:t>
            </a:r>
            <a:r>
              <a:rPr lang="en-US" sz="2000" b="0" i="0" u="none" strike="noStrike" cap="none">
                <a:solidFill>
                  <a:srgbClr val="000000"/>
                </a:solidFill>
                <a:latin typeface="Arial"/>
                <a:ea typeface="Arial"/>
                <a:cs typeface="Arial"/>
                <a:sym typeface="Arial"/>
              </a:rPr>
              <a:t>.</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due to a combination of constant horizontal motion and accelerated downward motion.</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opposite to the force of gravity.</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at right angles.</a:t>
            </a: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p:txBody>
      </p:sp>
      <p:sp>
        <p:nvSpPr>
          <p:cNvPr id="557" name="Shape 557"/>
          <p:cNvSpPr txBox="1"/>
          <p:nvPr/>
        </p:nvSpPr>
        <p:spPr>
          <a:xfrm>
            <a:off x="228600"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E63219"/>
              </a:buClr>
              <a:buSzPct val="25000"/>
              <a:buFont typeface="Arial"/>
              <a:buNone/>
            </a:pPr>
            <a:r>
              <a:rPr lang="en-US" sz="2800" b="1" i="0" u="none">
                <a:solidFill>
                  <a:srgbClr val="E63219"/>
                </a:solidFill>
                <a:latin typeface="Arial"/>
                <a:ea typeface="Arial"/>
                <a:cs typeface="Arial"/>
                <a:sym typeface="Arial"/>
              </a:rPr>
              <a:t>Assessment Questions</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1"/>
        <p:cNvGrpSpPr/>
        <p:nvPr/>
      </p:nvGrpSpPr>
      <p:grpSpPr>
        <a:xfrm>
          <a:off x="0" y="0"/>
          <a:ext cx="0" cy="0"/>
          <a:chOff x="0" y="0"/>
          <a:chExt cx="0" cy="0"/>
        </a:xfrm>
      </p:grpSpPr>
      <p:sp>
        <p:nvSpPr>
          <p:cNvPr id="562" name="Shape 562"/>
          <p:cNvSpPr txBox="1"/>
          <p:nvPr/>
        </p:nvSpPr>
        <p:spPr>
          <a:xfrm>
            <a:off x="228600" y="1219200"/>
            <a:ext cx="8610600" cy="3197225"/>
          </a:xfrm>
          <a:prstGeom prst="rect">
            <a:avLst/>
          </a:prstGeom>
          <a:noFill/>
          <a:ln>
            <a:noFill/>
          </a:ln>
        </p:spPr>
        <p:txBody>
          <a:bodyPr wrap="square" lIns="91425" tIns="45700" rIns="91425" bIns="45700" anchor="t" anchorCtr="0">
            <a:noAutofit/>
          </a:bodyPr>
          <a:lstStyle/>
          <a:p>
            <a:pPr marL="571500" marR="0" lvl="0" indent="-571500" algn="l" rtl="0">
              <a:lnSpc>
                <a:spcPct val="100000"/>
              </a:lnSpc>
              <a:spcBef>
                <a:spcPts val="0"/>
              </a:spcBef>
              <a:spcAft>
                <a:spcPts val="0"/>
              </a:spcAft>
              <a:buClr>
                <a:srgbClr val="000000"/>
              </a:buClr>
              <a:buSzPct val="100000"/>
              <a:buFont typeface="Arial"/>
              <a:buAutoNum type="arabicPeriod" startAt="4"/>
            </a:pPr>
            <a:r>
              <a:rPr lang="en-US" sz="2000" b="0" i="0" u="none">
                <a:solidFill>
                  <a:srgbClr val="000000"/>
                </a:solidFill>
                <a:latin typeface="Arial"/>
                <a:ea typeface="Arial"/>
                <a:cs typeface="Arial"/>
                <a:sym typeface="Arial"/>
              </a:rPr>
              <a:t>When no air resistance acts on a fast-moving baseball, its acceleration is</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downward, </a:t>
            </a:r>
            <a:r>
              <a:rPr lang="en-US" sz="2000" b="0" i="1" u="none" strike="noStrike" cap="none">
                <a:solidFill>
                  <a:srgbClr val="000000"/>
                </a:solidFill>
                <a:latin typeface="Arial"/>
                <a:ea typeface="Arial"/>
                <a:cs typeface="Arial"/>
                <a:sym typeface="Arial"/>
              </a:rPr>
              <a:t>g</a:t>
            </a:r>
            <a:r>
              <a:rPr lang="en-US" sz="2000" b="0" i="0" u="none" strike="noStrike" cap="none">
                <a:solidFill>
                  <a:srgbClr val="000000"/>
                </a:solidFill>
                <a:latin typeface="Arial"/>
                <a:ea typeface="Arial"/>
                <a:cs typeface="Arial"/>
                <a:sym typeface="Arial"/>
              </a:rPr>
              <a:t>.</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due to a combination of constant horizontal motion and accelerated downward motion.</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opposite to the force of gravity.</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at right angles.</a:t>
            </a:r>
          </a:p>
          <a:p>
            <a:pPr marL="571500" marR="0" lvl="0" indent="-571500" algn="l" rtl="0">
              <a:lnSpc>
                <a:spcPct val="100000"/>
              </a:lnSpc>
              <a:spcBef>
                <a:spcPts val="400"/>
              </a:spcBef>
              <a:spcAft>
                <a:spcPts val="0"/>
              </a:spcAft>
              <a:buClr>
                <a:schemeClr val="dk1"/>
              </a:buClr>
              <a:buFont typeface="Arial"/>
              <a:buNone/>
            </a:pPr>
            <a:endParaRPr sz="2000" b="0" i="0" u="none">
              <a:solidFill>
                <a:srgbClr val="000000"/>
              </a:solidFill>
              <a:latin typeface="Arial"/>
              <a:ea typeface="Arial"/>
              <a:cs typeface="Arial"/>
              <a:sym typeface="Arial"/>
            </a:endParaRPr>
          </a:p>
          <a:p>
            <a:pPr marL="571500" marR="0" lvl="0" indent="-571500" algn="l" rtl="0">
              <a:lnSpc>
                <a:spcPct val="100000"/>
              </a:lnSpc>
              <a:spcBef>
                <a:spcPts val="400"/>
              </a:spcBef>
              <a:spcAft>
                <a:spcPts val="0"/>
              </a:spcAft>
              <a:buClr>
                <a:srgbClr val="000000"/>
              </a:buClr>
              <a:buSzPct val="25000"/>
              <a:buFont typeface="Arial"/>
              <a:buNone/>
            </a:pPr>
            <a:r>
              <a:rPr lang="en-US" sz="2000" b="0" i="0" u="none">
                <a:solidFill>
                  <a:srgbClr val="000000"/>
                </a:solidFill>
                <a:latin typeface="Arial"/>
                <a:ea typeface="Arial"/>
                <a:cs typeface="Arial"/>
                <a:sym typeface="Arial"/>
              </a:rPr>
              <a:t>Answer: A</a:t>
            </a:r>
          </a:p>
        </p:txBody>
      </p:sp>
      <p:sp>
        <p:nvSpPr>
          <p:cNvPr id="563" name="Shape 563"/>
          <p:cNvSpPr txBox="1"/>
          <p:nvPr/>
        </p:nvSpPr>
        <p:spPr>
          <a:xfrm>
            <a:off x="228600"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E63219"/>
              </a:buClr>
              <a:buSzPct val="25000"/>
              <a:buFont typeface="Arial"/>
              <a:buNone/>
            </a:pPr>
            <a:r>
              <a:rPr lang="en-US" sz="2800" b="1" i="0" u="none">
                <a:solidFill>
                  <a:srgbClr val="E63219"/>
                </a:solidFill>
                <a:latin typeface="Arial"/>
                <a:ea typeface="Arial"/>
                <a:cs typeface="Arial"/>
                <a:sym typeface="Arial"/>
              </a:rPr>
              <a:t>Assessment Questions</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8"/>
        <p:cNvGrpSpPr/>
        <p:nvPr/>
      </p:nvGrpSpPr>
      <p:grpSpPr>
        <a:xfrm>
          <a:off x="0" y="0"/>
          <a:ext cx="0" cy="0"/>
          <a:chOff x="0" y="0"/>
          <a:chExt cx="0" cy="0"/>
        </a:xfrm>
      </p:grpSpPr>
      <p:sp>
        <p:nvSpPr>
          <p:cNvPr id="569" name="Shape 569"/>
          <p:cNvSpPr txBox="1"/>
          <p:nvPr/>
        </p:nvSpPr>
        <p:spPr>
          <a:xfrm>
            <a:off x="228600" y="1219200"/>
            <a:ext cx="8305800" cy="2527300"/>
          </a:xfrm>
          <a:prstGeom prst="rect">
            <a:avLst/>
          </a:prstGeom>
          <a:noFill/>
          <a:ln>
            <a:noFill/>
          </a:ln>
        </p:spPr>
        <p:txBody>
          <a:bodyPr wrap="square" lIns="91425" tIns="45700" rIns="91425" bIns="45700" anchor="t" anchorCtr="0">
            <a:noAutofit/>
          </a:bodyPr>
          <a:lstStyle/>
          <a:p>
            <a:pPr marL="571500" marR="0" lvl="0" indent="-571500" algn="l" rtl="0">
              <a:lnSpc>
                <a:spcPct val="100000"/>
              </a:lnSpc>
              <a:spcBef>
                <a:spcPts val="0"/>
              </a:spcBef>
              <a:spcAft>
                <a:spcPts val="0"/>
              </a:spcAft>
              <a:buClr>
                <a:srgbClr val="000000"/>
              </a:buClr>
              <a:buSzPct val="100000"/>
              <a:buFont typeface="Arial"/>
              <a:buAutoNum type="arabicPeriod" startAt="5"/>
            </a:pPr>
            <a:r>
              <a:rPr lang="en-US" sz="2000" b="0" i="0" u="none">
                <a:solidFill>
                  <a:srgbClr val="000000"/>
                </a:solidFill>
                <a:latin typeface="Arial"/>
                <a:ea typeface="Arial"/>
                <a:cs typeface="Arial"/>
                <a:sym typeface="Arial"/>
              </a:rPr>
              <a:t>When no air resistance acts on a projectile, its horizontal acceleration is</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1" u="none" strike="noStrike" cap="none">
                <a:solidFill>
                  <a:srgbClr val="000000"/>
                </a:solidFill>
                <a:latin typeface="Arial"/>
                <a:ea typeface="Arial"/>
                <a:cs typeface="Arial"/>
                <a:sym typeface="Arial"/>
              </a:rPr>
              <a:t>g</a:t>
            </a:r>
            <a:r>
              <a:rPr lang="en-US" sz="2000" b="0" i="0" u="none" strike="noStrike" cap="none">
                <a:solidFill>
                  <a:srgbClr val="000000"/>
                </a:solidFill>
                <a:latin typeface="Arial"/>
                <a:ea typeface="Arial"/>
                <a:cs typeface="Arial"/>
                <a:sym typeface="Arial"/>
              </a:rPr>
              <a:t>.</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at right angles to </a:t>
            </a:r>
            <a:r>
              <a:rPr lang="en-US" sz="2000" b="0" i="1" u="none" strike="noStrike" cap="none">
                <a:solidFill>
                  <a:srgbClr val="000000"/>
                </a:solidFill>
                <a:latin typeface="Arial"/>
                <a:ea typeface="Arial"/>
                <a:cs typeface="Arial"/>
                <a:sym typeface="Arial"/>
              </a:rPr>
              <a:t>g</a:t>
            </a:r>
            <a:r>
              <a:rPr lang="en-US" sz="2000" b="0" i="0" u="none" strike="noStrike" cap="none">
                <a:solidFill>
                  <a:srgbClr val="000000"/>
                </a:solidFill>
                <a:latin typeface="Arial"/>
                <a:ea typeface="Arial"/>
                <a:cs typeface="Arial"/>
                <a:sym typeface="Arial"/>
              </a:rPr>
              <a:t>.</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upward, </a:t>
            </a:r>
            <a:r>
              <a:rPr lang="en-US" sz="2000" b="0" i="1" u="none" strike="noStrike" cap="none">
                <a:solidFill>
                  <a:srgbClr val="000000"/>
                </a:solidFill>
                <a:latin typeface="Arial"/>
                <a:ea typeface="Arial"/>
                <a:cs typeface="Arial"/>
                <a:sym typeface="Arial"/>
              </a:rPr>
              <a:t>g</a:t>
            </a:r>
            <a:r>
              <a:rPr lang="en-US" sz="2000" b="0" i="0" u="none" strike="noStrike" cap="none">
                <a:solidFill>
                  <a:srgbClr val="000000"/>
                </a:solidFill>
                <a:latin typeface="Arial"/>
                <a:ea typeface="Arial"/>
                <a:cs typeface="Arial"/>
                <a:sym typeface="Arial"/>
              </a:rPr>
              <a:t>.</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zero.</a:t>
            </a: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p:txBody>
      </p:sp>
      <p:sp>
        <p:nvSpPr>
          <p:cNvPr id="570" name="Shape 570"/>
          <p:cNvSpPr txBox="1"/>
          <p:nvPr/>
        </p:nvSpPr>
        <p:spPr>
          <a:xfrm>
            <a:off x="228600"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E63219"/>
              </a:buClr>
              <a:buSzPct val="25000"/>
              <a:buFont typeface="Arial"/>
              <a:buNone/>
            </a:pPr>
            <a:r>
              <a:rPr lang="en-US" sz="2800" b="1" i="0" u="none">
                <a:solidFill>
                  <a:srgbClr val="E63219"/>
                </a:solidFill>
                <a:latin typeface="Arial"/>
                <a:ea typeface="Arial"/>
                <a:cs typeface="Arial"/>
                <a:sym typeface="Arial"/>
              </a:rPr>
              <a:t>Assessment Questions</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74"/>
        <p:cNvGrpSpPr/>
        <p:nvPr/>
      </p:nvGrpSpPr>
      <p:grpSpPr>
        <a:xfrm>
          <a:off x="0" y="0"/>
          <a:ext cx="0" cy="0"/>
          <a:chOff x="0" y="0"/>
          <a:chExt cx="0" cy="0"/>
        </a:xfrm>
      </p:grpSpPr>
      <p:sp>
        <p:nvSpPr>
          <p:cNvPr id="575" name="Shape 575"/>
          <p:cNvSpPr txBox="1"/>
          <p:nvPr/>
        </p:nvSpPr>
        <p:spPr>
          <a:xfrm>
            <a:off x="228600" y="1219200"/>
            <a:ext cx="8305800" cy="2892425"/>
          </a:xfrm>
          <a:prstGeom prst="rect">
            <a:avLst/>
          </a:prstGeom>
          <a:noFill/>
          <a:ln>
            <a:noFill/>
          </a:ln>
        </p:spPr>
        <p:txBody>
          <a:bodyPr wrap="square" lIns="91425" tIns="45700" rIns="91425" bIns="45700" anchor="t" anchorCtr="0">
            <a:noAutofit/>
          </a:bodyPr>
          <a:lstStyle/>
          <a:p>
            <a:pPr marL="571500" marR="0" lvl="0" indent="-571500" algn="l" rtl="0">
              <a:lnSpc>
                <a:spcPct val="100000"/>
              </a:lnSpc>
              <a:spcBef>
                <a:spcPts val="0"/>
              </a:spcBef>
              <a:spcAft>
                <a:spcPts val="0"/>
              </a:spcAft>
              <a:buClr>
                <a:srgbClr val="000000"/>
              </a:buClr>
              <a:buSzPct val="100000"/>
              <a:buFont typeface="Arial"/>
              <a:buAutoNum type="arabicPeriod" startAt="5"/>
            </a:pPr>
            <a:r>
              <a:rPr lang="en-US" sz="2000" b="0" i="0" u="none">
                <a:solidFill>
                  <a:srgbClr val="000000"/>
                </a:solidFill>
                <a:latin typeface="Arial"/>
                <a:ea typeface="Arial"/>
                <a:cs typeface="Arial"/>
                <a:sym typeface="Arial"/>
              </a:rPr>
              <a:t>When no air resistance acts on a projectile, its horizontal acceleration is</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1" u="none" strike="noStrike" cap="none">
                <a:solidFill>
                  <a:srgbClr val="000000"/>
                </a:solidFill>
                <a:latin typeface="Arial"/>
                <a:ea typeface="Arial"/>
                <a:cs typeface="Arial"/>
                <a:sym typeface="Arial"/>
              </a:rPr>
              <a:t>g</a:t>
            </a:r>
            <a:r>
              <a:rPr lang="en-US" sz="2000" b="0" i="0" u="none" strike="noStrike" cap="none">
                <a:solidFill>
                  <a:srgbClr val="000000"/>
                </a:solidFill>
                <a:latin typeface="Arial"/>
                <a:ea typeface="Arial"/>
                <a:cs typeface="Arial"/>
                <a:sym typeface="Arial"/>
              </a:rPr>
              <a:t>.</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at right angles to </a:t>
            </a:r>
            <a:r>
              <a:rPr lang="en-US" sz="2000" b="0" i="1" u="none" strike="noStrike" cap="none">
                <a:solidFill>
                  <a:srgbClr val="000000"/>
                </a:solidFill>
                <a:latin typeface="Arial"/>
                <a:ea typeface="Arial"/>
                <a:cs typeface="Arial"/>
                <a:sym typeface="Arial"/>
              </a:rPr>
              <a:t>g</a:t>
            </a:r>
            <a:r>
              <a:rPr lang="en-US" sz="2000" b="0" i="0" u="none" strike="noStrike" cap="none">
                <a:solidFill>
                  <a:srgbClr val="000000"/>
                </a:solidFill>
                <a:latin typeface="Arial"/>
                <a:ea typeface="Arial"/>
                <a:cs typeface="Arial"/>
                <a:sym typeface="Arial"/>
              </a:rPr>
              <a:t>.</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upward, </a:t>
            </a:r>
            <a:r>
              <a:rPr lang="en-US" sz="2000" b="0" i="1" u="none" strike="noStrike" cap="none">
                <a:solidFill>
                  <a:srgbClr val="000000"/>
                </a:solidFill>
                <a:latin typeface="Arial"/>
                <a:ea typeface="Arial"/>
                <a:cs typeface="Arial"/>
                <a:sym typeface="Arial"/>
              </a:rPr>
              <a:t>g</a:t>
            </a:r>
            <a:r>
              <a:rPr lang="en-US" sz="2000" b="0" i="0" u="none" strike="noStrike" cap="none">
                <a:solidFill>
                  <a:srgbClr val="000000"/>
                </a:solidFill>
                <a:latin typeface="Arial"/>
                <a:ea typeface="Arial"/>
                <a:cs typeface="Arial"/>
                <a:sym typeface="Arial"/>
              </a:rPr>
              <a:t>.</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zero.</a:t>
            </a:r>
          </a:p>
          <a:p>
            <a:pPr marL="571500" marR="0" lvl="0" indent="-571500" algn="l" rtl="0">
              <a:lnSpc>
                <a:spcPct val="100000"/>
              </a:lnSpc>
              <a:spcBef>
                <a:spcPts val="400"/>
              </a:spcBef>
              <a:spcAft>
                <a:spcPts val="0"/>
              </a:spcAft>
              <a:buClr>
                <a:schemeClr val="dk1"/>
              </a:buClr>
              <a:buFont typeface="Arial"/>
              <a:buNone/>
            </a:pPr>
            <a:endParaRPr sz="2000" b="0" i="0" u="none">
              <a:solidFill>
                <a:srgbClr val="000000"/>
              </a:solidFill>
              <a:latin typeface="Arial"/>
              <a:ea typeface="Arial"/>
              <a:cs typeface="Arial"/>
              <a:sym typeface="Arial"/>
            </a:endParaRPr>
          </a:p>
          <a:p>
            <a:pPr marL="571500" marR="0" lvl="0" indent="-571500" algn="l" rtl="0">
              <a:lnSpc>
                <a:spcPct val="100000"/>
              </a:lnSpc>
              <a:spcBef>
                <a:spcPts val="400"/>
              </a:spcBef>
              <a:spcAft>
                <a:spcPts val="0"/>
              </a:spcAft>
              <a:buClr>
                <a:srgbClr val="000000"/>
              </a:buClr>
              <a:buSzPct val="25000"/>
              <a:buFont typeface="Arial"/>
              <a:buNone/>
            </a:pPr>
            <a:r>
              <a:rPr lang="en-US" sz="2000" b="0" i="0" u="none">
                <a:solidFill>
                  <a:srgbClr val="000000"/>
                </a:solidFill>
                <a:latin typeface="Arial"/>
                <a:ea typeface="Arial"/>
                <a:cs typeface="Arial"/>
                <a:sym typeface="Arial"/>
              </a:rPr>
              <a:t>Answer: D</a:t>
            </a:r>
          </a:p>
        </p:txBody>
      </p:sp>
      <p:sp>
        <p:nvSpPr>
          <p:cNvPr id="576" name="Shape 576"/>
          <p:cNvSpPr txBox="1"/>
          <p:nvPr/>
        </p:nvSpPr>
        <p:spPr>
          <a:xfrm>
            <a:off x="228600"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E63219"/>
              </a:buClr>
              <a:buSzPct val="25000"/>
              <a:buFont typeface="Arial"/>
              <a:buNone/>
            </a:pPr>
            <a:r>
              <a:rPr lang="en-US" sz="2800" b="1" i="0" u="none">
                <a:solidFill>
                  <a:srgbClr val="E63219"/>
                </a:solidFill>
                <a:latin typeface="Arial"/>
                <a:ea typeface="Arial"/>
                <a:cs typeface="Arial"/>
                <a:sym typeface="Arial"/>
              </a:rPr>
              <a:t>Assessment Questions</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0"/>
        <p:cNvGrpSpPr/>
        <p:nvPr/>
      </p:nvGrpSpPr>
      <p:grpSpPr>
        <a:xfrm>
          <a:off x="0" y="0"/>
          <a:ext cx="0" cy="0"/>
          <a:chOff x="0" y="0"/>
          <a:chExt cx="0" cy="0"/>
        </a:xfrm>
      </p:grpSpPr>
      <p:sp>
        <p:nvSpPr>
          <p:cNvPr id="581" name="Shape 581"/>
          <p:cNvSpPr txBox="1"/>
          <p:nvPr/>
        </p:nvSpPr>
        <p:spPr>
          <a:xfrm>
            <a:off x="228600" y="1219200"/>
            <a:ext cx="8610600" cy="2527300"/>
          </a:xfrm>
          <a:prstGeom prst="rect">
            <a:avLst/>
          </a:prstGeom>
          <a:noFill/>
          <a:ln>
            <a:noFill/>
          </a:ln>
        </p:spPr>
        <p:txBody>
          <a:bodyPr wrap="square" lIns="91425" tIns="45700" rIns="91425" bIns="45700" anchor="t" anchorCtr="0">
            <a:noAutofit/>
          </a:bodyPr>
          <a:lstStyle/>
          <a:p>
            <a:pPr marL="571500" marR="0" lvl="0" indent="-571500" algn="l" rtl="0">
              <a:lnSpc>
                <a:spcPct val="100000"/>
              </a:lnSpc>
              <a:spcBef>
                <a:spcPts val="0"/>
              </a:spcBef>
              <a:spcAft>
                <a:spcPts val="0"/>
              </a:spcAft>
              <a:buClr>
                <a:srgbClr val="000000"/>
              </a:buClr>
              <a:buSzPct val="100000"/>
              <a:buFont typeface="Arial"/>
              <a:buAutoNum type="arabicPeriod" startAt="6"/>
            </a:pPr>
            <a:r>
              <a:rPr lang="en-US" sz="2000" b="0" i="0" u="none">
                <a:solidFill>
                  <a:srgbClr val="000000"/>
                </a:solidFill>
                <a:latin typeface="Arial"/>
                <a:ea typeface="Arial"/>
                <a:cs typeface="Arial"/>
                <a:sym typeface="Arial"/>
              </a:rPr>
              <a:t>Without air resistance, the time for a vertically tossed ball to return to where it was thrown is</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10 m/s for every second in the air.</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the same as the time going upward.</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less than the time going upward.</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more than the time going upward.</a:t>
            </a: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p:txBody>
      </p:sp>
      <p:sp>
        <p:nvSpPr>
          <p:cNvPr id="582" name="Shape 582"/>
          <p:cNvSpPr txBox="1"/>
          <p:nvPr/>
        </p:nvSpPr>
        <p:spPr>
          <a:xfrm>
            <a:off x="228600"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E63219"/>
              </a:buClr>
              <a:buSzPct val="25000"/>
              <a:buFont typeface="Arial"/>
              <a:buNone/>
            </a:pPr>
            <a:r>
              <a:rPr lang="en-US" sz="2800" b="1" i="0" u="none">
                <a:solidFill>
                  <a:srgbClr val="E63219"/>
                </a:solidFill>
                <a:latin typeface="Arial"/>
                <a:ea typeface="Arial"/>
                <a:cs typeface="Arial"/>
                <a:sym typeface="Arial"/>
              </a:rPr>
              <a:t>Assessment Questions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6"/>
        <p:cNvGrpSpPr/>
        <p:nvPr/>
      </p:nvGrpSpPr>
      <p:grpSpPr>
        <a:xfrm>
          <a:off x="0" y="0"/>
          <a:ext cx="0" cy="0"/>
          <a:chOff x="0" y="0"/>
          <a:chExt cx="0" cy="0"/>
        </a:xfrm>
      </p:grpSpPr>
      <p:sp>
        <p:nvSpPr>
          <p:cNvPr id="587" name="Shape 587"/>
          <p:cNvSpPr txBox="1"/>
          <p:nvPr/>
        </p:nvSpPr>
        <p:spPr>
          <a:xfrm>
            <a:off x="228600" y="1219200"/>
            <a:ext cx="8610600" cy="2892425"/>
          </a:xfrm>
          <a:prstGeom prst="rect">
            <a:avLst/>
          </a:prstGeom>
          <a:noFill/>
          <a:ln>
            <a:noFill/>
          </a:ln>
        </p:spPr>
        <p:txBody>
          <a:bodyPr wrap="square" lIns="91425" tIns="45700" rIns="91425" bIns="45700" anchor="t" anchorCtr="0">
            <a:noAutofit/>
          </a:bodyPr>
          <a:lstStyle/>
          <a:p>
            <a:pPr marL="571500" marR="0" lvl="0" indent="-571500" algn="l" rtl="0">
              <a:lnSpc>
                <a:spcPct val="100000"/>
              </a:lnSpc>
              <a:spcBef>
                <a:spcPts val="0"/>
              </a:spcBef>
              <a:spcAft>
                <a:spcPts val="0"/>
              </a:spcAft>
              <a:buClr>
                <a:srgbClr val="000000"/>
              </a:buClr>
              <a:buSzPct val="100000"/>
              <a:buFont typeface="Arial"/>
              <a:buAutoNum type="arabicPeriod" startAt="6"/>
            </a:pPr>
            <a:r>
              <a:rPr lang="en-US" sz="2000" b="0" i="0" u="none">
                <a:solidFill>
                  <a:srgbClr val="000000"/>
                </a:solidFill>
                <a:latin typeface="Arial"/>
                <a:ea typeface="Arial"/>
                <a:cs typeface="Arial"/>
                <a:sym typeface="Arial"/>
              </a:rPr>
              <a:t>Without air resistance, the time for a vertically tossed ball to return to where it was thrown is</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10 m/s for every second in the air.</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the same as the time going upward.</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less than the time going upward.</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more than the time going upward.</a:t>
            </a:r>
          </a:p>
          <a:p>
            <a:pPr marL="571500" marR="0" lvl="0" indent="-571500" algn="l" rtl="0">
              <a:lnSpc>
                <a:spcPct val="100000"/>
              </a:lnSpc>
              <a:spcBef>
                <a:spcPts val="400"/>
              </a:spcBef>
              <a:spcAft>
                <a:spcPts val="0"/>
              </a:spcAft>
              <a:buClr>
                <a:schemeClr val="dk1"/>
              </a:buClr>
              <a:buFont typeface="Arial"/>
              <a:buNone/>
            </a:pPr>
            <a:endParaRPr sz="2000" b="0" i="0" u="none">
              <a:solidFill>
                <a:srgbClr val="000000"/>
              </a:solidFill>
              <a:latin typeface="Arial"/>
              <a:ea typeface="Arial"/>
              <a:cs typeface="Arial"/>
              <a:sym typeface="Arial"/>
            </a:endParaRPr>
          </a:p>
          <a:p>
            <a:pPr marL="571500" marR="0" lvl="0" indent="-571500" algn="l" rtl="0">
              <a:lnSpc>
                <a:spcPct val="100000"/>
              </a:lnSpc>
              <a:spcBef>
                <a:spcPts val="400"/>
              </a:spcBef>
              <a:spcAft>
                <a:spcPts val="0"/>
              </a:spcAft>
              <a:buClr>
                <a:srgbClr val="000000"/>
              </a:buClr>
              <a:buSzPct val="25000"/>
              <a:buFont typeface="Arial"/>
              <a:buNone/>
            </a:pPr>
            <a:r>
              <a:rPr lang="en-US" sz="2000" b="0" i="0" u="none">
                <a:solidFill>
                  <a:srgbClr val="000000"/>
                </a:solidFill>
                <a:latin typeface="Arial"/>
                <a:ea typeface="Arial"/>
                <a:cs typeface="Arial"/>
                <a:sym typeface="Arial"/>
              </a:rPr>
              <a:t>Answer: B</a:t>
            </a:r>
          </a:p>
        </p:txBody>
      </p:sp>
      <p:sp>
        <p:nvSpPr>
          <p:cNvPr id="588" name="Shape 588"/>
          <p:cNvSpPr txBox="1"/>
          <p:nvPr/>
        </p:nvSpPr>
        <p:spPr>
          <a:xfrm>
            <a:off x="228600"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E63219"/>
              </a:buClr>
              <a:buSzPct val="25000"/>
              <a:buFont typeface="Arial"/>
              <a:buNone/>
            </a:pPr>
            <a:r>
              <a:rPr lang="en-US" sz="2800" b="1" i="0" u="none">
                <a:solidFill>
                  <a:srgbClr val="E63219"/>
                </a:solidFill>
                <a:latin typeface="Arial"/>
                <a:ea typeface="Arial"/>
                <a:cs typeface="Arial"/>
                <a:sym typeface="Arial"/>
              </a:rPr>
              <a:t>Assessment Questions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2"/>
        <p:cNvGrpSpPr/>
        <p:nvPr/>
      </p:nvGrpSpPr>
      <p:grpSpPr>
        <a:xfrm>
          <a:off x="0" y="0"/>
          <a:ext cx="0" cy="0"/>
          <a:chOff x="0" y="0"/>
          <a:chExt cx="0" cy="0"/>
        </a:xfrm>
      </p:grpSpPr>
      <p:sp>
        <p:nvSpPr>
          <p:cNvPr id="73" name="Shape 73"/>
          <p:cNvSpPr txBox="1"/>
          <p:nvPr/>
        </p:nvSpPr>
        <p:spPr>
          <a:xfrm>
            <a:off x="227012" y="1196975"/>
            <a:ext cx="8307387" cy="1373187"/>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0" i="0" u="none">
                <a:solidFill>
                  <a:schemeClr val="dk1"/>
                </a:solidFill>
                <a:latin typeface="Arial"/>
                <a:ea typeface="Arial"/>
                <a:cs typeface="Arial"/>
                <a:sym typeface="Arial"/>
              </a:rPr>
              <a:t>By using a scale of 1 cm = 20 km/h and drawing a 3-cm-long vector that points to the right, you represent a velocity of 60 km/h to the right (east).</a:t>
            </a:r>
          </a:p>
        </p:txBody>
      </p:sp>
      <p:sp>
        <p:nvSpPr>
          <p:cNvPr id="74" name="Shape 74"/>
          <p:cNvSpPr txBox="1"/>
          <p:nvPr/>
        </p:nvSpPr>
        <p:spPr>
          <a:xfrm>
            <a:off x="230187" y="623887"/>
            <a:ext cx="65516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5.2</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Velocity Vectors</a:t>
            </a:r>
          </a:p>
        </p:txBody>
      </p:sp>
      <p:pic>
        <p:nvPicPr>
          <p:cNvPr id="75" name="Shape 75"/>
          <p:cNvPicPr preferRelativeResize="0"/>
          <p:nvPr/>
        </p:nvPicPr>
        <p:blipFill rotWithShape="1">
          <a:blip r:embed="rId3">
            <a:alphaModFix/>
          </a:blip>
          <a:srcRect/>
          <a:stretch/>
        </p:blipFill>
        <p:spPr>
          <a:xfrm>
            <a:off x="685800" y="3365500"/>
            <a:ext cx="7631112" cy="13589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sp>
        <p:nvSpPr>
          <p:cNvPr id="81" name="Shape 81"/>
          <p:cNvSpPr txBox="1"/>
          <p:nvPr/>
        </p:nvSpPr>
        <p:spPr>
          <a:xfrm>
            <a:off x="227012" y="1196975"/>
            <a:ext cx="4725987" cy="155257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The airplane’s velocity relative to the ground depends on the airplane’s velocity relative to the air and on the wind’s velocity.</a:t>
            </a:r>
          </a:p>
        </p:txBody>
      </p:sp>
      <p:sp>
        <p:nvSpPr>
          <p:cNvPr id="82" name="Shape 82"/>
          <p:cNvSpPr txBox="1"/>
          <p:nvPr/>
        </p:nvSpPr>
        <p:spPr>
          <a:xfrm>
            <a:off x="230187" y="623887"/>
            <a:ext cx="65516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5.2</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Velocity Vectors</a:t>
            </a:r>
          </a:p>
        </p:txBody>
      </p:sp>
      <p:pic>
        <p:nvPicPr>
          <p:cNvPr id="83" name="Shape 83"/>
          <p:cNvPicPr preferRelativeResize="0"/>
          <p:nvPr/>
        </p:nvPicPr>
        <p:blipFill rotWithShape="1">
          <a:blip r:embed="rId3">
            <a:alphaModFix/>
          </a:blip>
          <a:srcRect/>
          <a:stretch/>
        </p:blipFill>
        <p:spPr>
          <a:xfrm>
            <a:off x="5280025" y="1143000"/>
            <a:ext cx="3254375" cy="4575175"/>
          </a:xfrm>
          <a:prstGeom prst="rect">
            <a:avLst/>
          </a:prstGeom>
          <a:noFill/>
          <a:ln>
            <a:noFill/>
          </a:ln>
        </p:spPr>
      </p:pic>
    </p:spTree>
  </p:cSld>
  <p:clrMapOvr>
    <a:masterClrMapping/>
  </p:clrMapOvr>
</p:sld>
</file>

<file path=ppt/theme/theme1.xml><?xml version="1.0" encoding="utf-8"?>
<a:theme xmlns:a="http://schemas.openxmlformats.org/drawingml/2006/main" name="Default Design">
  <a:themeElements>
    <a:clrScheme name="Default Design">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3000</Words>
  <Application>Microsoft Office PowerPoint</Application>
  <PresentationFormat>On-screen Show (4:3)</PresentationFormat>
  <Paragraphs>327</Paragraphs>
  <Slides>76</Slides>
  <Notes>76</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76</vt:i4>
      </vt:variant>
    </vt:vector>
  </HeadingPairs>
  <TitlesOfParts>
    <vt:vector size="78" baseType="lpstr">
      <vt:lpstr>Arial</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Pepper</dc:creator>
  <cp:lastModifiedBy>Nick Pepper</cp:lastModifiedBy>
  <cp:revision>1</cp:revision>
  <dcterms:modified xsi:type="dcterms:W3CDTF">2017-10-31T16:06:03Z</dcterms:modified>
</cp:coreProperties>
</file>