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84.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8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88.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84" Type="http://schemas.openxmlformats.org/officeDocument/2006/relationships/slide" Target="slides/slide80.xml"/><Relationship Id="rId83" Type="http://schemas.openxmlformats.org/officeDocument/2006/relationships/slide" Target="slides/slide79.xml"/><Relationship Id="rId42" Type="http://schemas.openxmlformats.org/officeDocument/2006/relationships/slide" Target="slides/slide38.xml"/><Relationship Id="rId86" Type="http://schemas.openxmlformats.org/officeDocument/2006/relationships/slide" Target="slides/slide82.xml"/><Relationship Id="rId41" Type="http://schemas.openxmlformats.org/officeDocument/2006/relationships/slide" Target="slides/slide37.xml"/><Relationship Id="rId85" Type="http://schemas.openxmlformats.org/officeDocument/2006/relationships/slide" Target="slides/slide81.xml"/><Relationship Id="rId44" Type="http://schemas.openxmlformats.org/officeDocument/2006/relationships/slide" Target="slides/slide40.xml"/><Relationship Id="rId88" Type="http://schemas.openxmlformats.org/officeDocument/2006/relationships/slide" Target="slides/slide84.xml"/><Relationship Id="rId43" Type="http://schemas.openxmlformats.org/officeDocument/2006/relationships/slide" Target="slides/slide39.xml"/><Relationship Id="rId87" Type="http://schemas.openxmlformats.org/officeDocument/2006/relationships/slide" Target="slides/slide83.xml"/><Relationship Id="rId46" Type="http://schemas.openxmlformats.org/officeDocument/2006/relationships/slide" Target="slides/slide42.xml"/><Relationship Id="rId45" Type="http://schemas.openxmlformats.org/officeDocument/2006/relationships/slide" Target="slides/slide41.xml"/><Relationship Id="rId89" Type="http://schemas.openxmlformats.org/officeDocument/2006/relationships/slide" Target="slides/slide85.xml"/><Relationship Id="rId80" Type="http://schemas.openxmlformats.org/officeDocument/2006/relationships/slide" Target="slides/slide76.xml"/><Relationship Id="rId82" Type="http://schemas.openxmlformats.org/officeDocument/2006/relationships/slide" Target="slides/slide78.xml"/><Relationship Id="rId81" Type="http://schemas.openxmlformats.org/officeDocument/2006/relationships/slide" Target="slides/slide7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73" Type="http://schemas.openxmlformats.org/officeDocument/2006/relationships/slide" Target="slides/slide69.xml"/><Relationship Id="rId72" Type="http://schemas.openxmlformats.org/officeDocument/2006/relationships/slide" Target="slides/slide68.xml"/><Relationship Id="rId31" Type="http://schemas.openxmlformats.org/officeDocument/2006/relationships/slide" Target="slides/slide27.xml"/><Relationship Id="rId75" Type="http://schemas.openxmlformats.org/officeDocument/2006/relationships/slide" Target="slides/slide71.xml"/><Relationship Id="rId30" Type="http://schemas.openxmlformats.org/officeDocument/2006/relationships/slide" Target="slides/slide26.xml"/><Relationship Id="rId74" Type="http://schemas.openxmlformats.org/officeDocument/2006/relationships/slide" Target="slides/slide70.xml"/><Relationship Id="rId33" Type="http://schemas.openxmlformats.org/officeDocument/2006/relationships/slide" Target="slides/slide29.xml"/><Relationship Id="rId77" Type="http://schemas.openxmlformats.org/officeDocument/2006/relationships/slide" Target="slides/slide73.xml"/><Relationship Id="rId32" Type="http://schemas.openxmlformats.org/officeDocument/2006/relationships/slide" Target="slides/slide28.xml"/><Relationship Id="rId76" Type="http://schemas.openxmlformats.org/officeDocument/2006/relationships/slide" Target="slides/slide72.xml"/><Relationship Id="rId35" Type="http://schemas.openxmlformats.org/officeDocument/2006/relationships/slide" Target="slides/slide31.xml"/><Relationship Id="rId79" Type="http://schemas.openxmlformats.org/officeDocument/2006/relationships/slide" Target="slides/slide75.xml"/><Relationship Id="rId34" Type="http://schemas.openxmlformats.org/officeDocument/2006/relationships/slide" Target="slides/slide30.xml"/><Relationship Id="rId78" Type="http://schemas.openxmlformats.org/officeDocument/2006/relationships/slide" Target="slides/slide74.xml"/><Relationship Id="rId71" Type="http://schemas.openxmlformats.org/officeDocument/2006/relationships/slide" Target="slides/slide67.xml"/><Relationship Id="rId70" Type="http://schemas.openxmlformats.org/officeDocument/2006/relationships/slide" Target="slides/slide66.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slide" Target="slides/slide58.xml"/><Relationship Id="rId61" Type="http://schemas.openxmlformats.org/officeDocument/2006/relationships/slide" Target="slides/slide57.xml"/><Relationship Id="rId20" Type="http://schemas.openxmlformats.org/officeDocument/2006/relationships/slide" Target="slides/slide16.xml"/><Relationship Id="rId64" Type="http://schemas.openxmlformats.org/officeDocument/2006/relationships/slide" Target="slides/slide60.xml"/><Relationship Id="rId63" Type="http://schemas.openxmlformats.org/officeDocument/2006/relationships/slide" Target="slides/slide59.xml"/><Relationship Id="rId22" Type="http://schemas.openxmlformats.org/officeDocument/2006/relationships/slide" Target="slides/slide18.xml"/><Relationship Id="rId66" Type="http://schemas.openxmlformats.org/officeDocument/2006/relationships/slide" Target="slides/slide62.xml"/><Relationship Id="rId21" Type="http://schemas.openxmlformats.org/officeDocument/2006/relationships/slide" Target="slides/slide17.xml"/><Relationship Id="rId65" Type="http://schemas.openxmlformats.org/officeDocument/2006/relationships/slide" Target="slides/slide61.xml"/><Relationship Id="rId24" Type="http://schemas.openxmlformats.org/officeDocument/2006/relationships/slide" Target="slides/slide20.xml"/><Relationship Id="rId68" Type="http://schemas.openxmlformats.org/officeDocument/2006/relationships/slide" Target="slides/slide64.xml"/><Relationship Id="rId23" Type="http://schemas.openxmlformats.org/officeDocument/2006/relationships/slide" Target="slides/slide19.xml"/><Relationship Id="rId67" Type="http://schemas.openxmlformats.org/officeDocument/2006/relationships/slide" Target="slides/slide63.xml"/><Relationship Id="rId60" Type="http://schemas.openxmlformats.org/officeDocument/2006/relationships/slide" Target="slides/slide56.xml"/><Relationship Id="rId26" Type="http://schemas.openxmlformats.org/officeDocument/2006/relationships/slide" Target="slides/slide22.xml"/><Relationship Id="rId25" Type="http://schemas.openxmlformats.org/officeDocument/2006/relationships/slide" Target="slides/slide21.xml"/><Relationship Id="rId69" Type="http://schemas.openxmlformats.org/officeDocument/2006/relationships/slide" Target="slides/slide65.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slide" Target="slides/slide53.xml"/><Relationship Id="rId12" Type="http://schemas.openxmlformats.org/officeDocument/2006/relationships/slide" Target="slides/slide8.xml"/><Relationship Id="rId56" Type="http://schemas.openxmlformats.org/officeDocument/2006/relationships/slide" Target="slides/slide52.xml"/><Relationship Id="rId91" Type="http://schemas.openxmlformats.org/officeDocument/2006/relationships/slide" Target="slides/slide87.xml"/><Relationship Id="rId90" Type="http://schemas.openxmlformats.org/officeDocument/2006/relationships/slide" Target="slides/slide86.xml"/><Relationship Id="rId92" Type="http://schemas.openxmlformats.org/officeDocument/2006/relationships/slide" Target="slides/slide88.xml"/><Relationship Id="rId15" Type="http://schemas.openxmlformats.org/officeDocument/2006/relationships/slide" Target="slides/slide11.xml"/><Relationship Id="rId59" Type="http://schemas.openxmlformats.org/officeDocument/2006/relationships/slide" Target="slides/slide55.xml"/><Relationship Id="rId14" Type="http://schemas.openxmlformats.org/officeDocument/2006/relationships/slide" Target="slides/slide10.xml"/><Relationship Id="rId58" Type="http://schemas.openxmlformats.org/officeDocument/2006/relationships/slide" Target="slides/slide54.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 name="Shape 2"/>
        <p:cNvGrpSpPr/>
        <p:nvPr/>
      </p:nvGrpSpPr>
      <p:grpSpPr>
        <a:xfrm>
          <a:off x="0" y="0"/>
          <a:ext cx="0" cy="0"/>
          <a:chOff x="0" y="0"/>
          <a:chExt cx="0" cy="0"/>
        </a:xfrm>
      </p:grpSpPr>
      <p:sp>
        <p:nvSpPr>
          <p:cNvPr id="3" name="Shape 3"/>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cap="none" strike="noStrike">
                <a:solidFill>
                  <a:srgbClr val="000000"/>
                </a:solidFill>
                <a:latin typeface="Arial"/>
                <a:ea typeface="Arial"/>
                <a:cs typeface="Arial"/>
                <a:sym typeface="Arial"/>
              </a:rPr>
              <a:t>‹#›</a:t>
            </a:fld>
          </a:p>
        </p:txBody>
      </p:sp>
      <p:sp>
        <p:nvSpPr>
          <p:cNvPr id="4" name="Shape 4"/>
          <p:cNvSpPr txBox="1"/>
          <p:nvPr>
            <p:ph idx="2" type="hdr"/>
          </p:nvPr>
        </p:nvSpPr>
        <p:spPr>
          <a:xfrm>
            <a:off x="0" y="0"/>
            <a:ext cx="2971800" cy="457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None/>
              <a:defRPr b="0" i="0" sz="1200" u="none">
                <a:solidFill>
                  <a:srgbClr val="000000"/>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9pPr>
          </a:lstStyle>
          <a:p/>
        </p:txBody>
      </p:sp>
      <p:sp>
        <p:nvSpPr>
          <p:cNvPr id="5" name="Shape 5"/>
          <p:cNvSpPr txBox="1"/>
          <p:nvPr>
            <p:ph idx="10" type="dt"/>
          </p:nvPr>
        </p:nvSpPr>
        <p:spPr>
          <a:xfrm>
            <a:off x="3884612" y="0"/>
            <a:ext cx="2971800" cy="457200"/>
          </a:xfrm>
          <a:prstGeom prst="rect">
            <a:avLst/>
          </a:prstGeom>
          <a:noFill/>
          <a:ln>
            <a:noFill/>
          </a:ln>
        </p:spPr>
        <p:txBody>
          <a:bodyPr anchorCtr="0" anchor="t" bIns="91425" lIns="91425" rIns="91425" wrap="square" tIns="91425"/>
          <a:lstStyle>
            <a:lvl1pPr indent="0" lvl="0" marL="0" marR="0" rtl="0" algn="r">
              <a:lnSpc>
                <a:spcPct val="100000"/>
              </a:lnSpc>
              <a:spcBef>
                <a:spcPts val="0"/>
              </a:spcBef>
              <a:spcAft>
                <a:spcPts val="0"/>
              </a:spcAft>
              <a:buNone/>
              <a:defRPr b="0" i="0" sz="1200" u="none">
                <a:solidFill>
                  <a:srgbClr val="000000"/>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9pPr>
          </a:lstStyle>
          <a:p/>
        </p:txBody>
      </p:sp>
      <p:sp>
        <p:nvSpPr>
          <p:cNvPr id="6" name="Shape 6"/>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
            <a:headEnd len="med" w="med" type="none"/>
            <a:tailEnd len="med" w="med" type="none"/>
          </a:ln>
        </p:spPr>
      </p:sp>
      <p:sp>
        <p:nvSpPr>
          <p:cNvPr id="7" name="Shape 7"/>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indent="0" lvl="0" marL="0" marR="0" rtl="0" algn="l">
              <a:spcBef>
                <a:spcPts val="0"/>
              </a:spcBef>
              <a:buChar char="●"/>
              <a:defRPr b="0" i="0" sz="1800" u="none" cap="none" strike="noStrike"/>
            </a:lvl1pPr>
            <a:lvl2pPr indent="0" lvl="1" marL="457200" marR="0" rtl="0" algn="l">
              <a:spcBef>
                <a:spcPts val="0"/>
              </a:spcBef>
              <a:buChar char="○"/>
              <a:defRPr b="0" i="0" sz="1800" u="none" cap="none" strike="noStrike"/>
            </a:lvl2pPr>
            <a:lvl3pPr indent="0" lvl="2" marL="914400" marR="0" rtl="0" algn="l">
              <a:spcBef>
                <a:spcPts val="0"/>
              </a:spcBef>
              <a:buChar char="■"/>
              <a:defRPr b="0" i="0" sz="1800" u="none" cap="none" strike="noStrike"/>
            </a:lvl3pPr>
            <a:lvl4pPr indent="0" lvl="3" marL="1371600" marR="0" rtl="0" algn="l">
              <a:spcBef>
                <a:spcPts val="0"/>
              </a:spcBef>
              <a:buChar char="●"/>
              <a:defRPr b="0" i="0" sz="1800" u="none" cap="none" strike="noStrike"/>
            </a:lvl4pPr>
            <a:lvl5pPr indent="0" lvl="4" marL="1828800" marR="0" rtl="0" algn="l">
              <a:spcBef>
                <a:spcPts val="0"/>
              </a:spcBef>
              <a:buChar char="○"/>
              <a:defRPr b="0" i="0" sz="1800" u="none" cap="none" strike="noStrike"/>
            </a:lvl5pPr>
            <a:lvl6pPr indent="0" lvl="5" marL="2286000" marR="0" rtl="0" algn="l">
              <a:spcBef>
                <a:spcPts val="0"/>
              </a:spcBef>
              <a:buChar char="■"/>
              <a:defRPr b="0" i="0" sz="1800" u="none" cap="none" strike="noStrike"/>
            </a:lvl6pPr>
            <a:lvl7pPr indent="0" lvl="6" marL="2743200" marR="0" rtl="0" algn="l">
              <a:spcBef>
                <a:spcPts val="0"/>
              </a:spcBef>
              <a:buChar char="●"/>
              <a:defRPr b="0" i="0" sz="1800" u="none" cap="none" strike="noStrike"/>
            </a:lvl7pPr>
            <a:lvl8pPr indent="0" lvl="7" marL="3200400" marR="0" rtl="0" algn="l">
              <a:spcBef>
                <a:spcPts val="0"/>
              </a:spcBef>
              <a:buChar char="○"/>
              <a:defRPr b="0" i="0" sz="1800" u="none" cap="none" strike="noStrike"/>
            </a:lvl8pPr>
            <a:lvl9pPr indent="0" lvl="8" marL="3657600" marR="0" rtl="0" algn="l">
              <a:spcBef>
                <a:spcPts val="0"/>
              </a:spcBef>
              <a:buChar char="■"/>
              <a:defRPr b="0" i="0" sz="1800" u="none" cap="none" strike="noStrike"/>
            </a:lvl9pPr>
          </a:lstStyle>
          <a:p/>
        </p:txBody>
      </p:sp>
      <p:sp>
        <p:nvSpPr>
          <p:cNvPr id="8" name="Shape 8"/>
          <p:cNvSpPr txBox="1"/>
          <p:nvPr>
            <p:ph idx="11" type="ftr"/>
          </p:nvPr>
        </p:nvSpPr>
        <p:spPr>
          <a:xfrm>
            <a:off x="0" y="8685212"/>
            <a:ext cx="2971800" cy="4572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None/>
              <a:defRPr b="0" i="0" sz="1200" u="none">
                <a:solidFill>
                  <a:srgbClr val="000000"/>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9pPr>
          </a:lstStyle>
          <a:p/>
        </p:txBody>
      </p:sp>
      <p:sp>
        <p:nvSpPr>
          <p:cNvPr id="9" name="Shape 9"/>
          <p:cNvSpPr txBox="1"/>
          <p:nvPr>
            <p:ph idx="4"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a:solidFill>
                  <a:srgbClr val="000000"/>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 name="Shape 19"/>
        <p:cNvGrpSpPr/>
        <p:nvPr/>
      </p:nvGrpSpPr>
      <p:grpSpPr>
        <a:xfrm>
          <a:off x="0" y="0"/>
          <a:ext cx="0" cy="0"/>
          <a:chOff x="0" y="0"/>
          <a:chExt cx="0" cy="0"/>
        </a:xfrm>
      </p:grpSpPr>
      <p:sp>
        <p:nvSpPr>
          <p:cNvPr id="20" name="Shape 2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1" name="Shape 2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Shape 86"/>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87" name="Shape 8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88" name="Shape 88"/>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Shape 9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95" name="Shape 9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Shape 100"/>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01" name="Shape 10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02" name="Shape 102"/>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Shape 107"/>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08" name="Shape 10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09" name="Shape 109"/>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Shape 114"/>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15" name="Shape 11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16" name="Shape 116"/>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Shape 121"/>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22" name="Shape 12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23" name="Shape 123"/>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Shape 129"/>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30" name="Shape 13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31" name="Shape 131"/>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Shape 13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38" name="Shape 13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Shape 14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45" name="Shape 14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Shape 151"/>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52" name="Shape 15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53" name="Shape 153"/>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 name="Shape 27"/>
        <p:cNvGrpSpPr/>
        <p:nvPr/>
      </p:nvGrpSpPr>
      <p:grpSpPr>
        <a:xfrm>
          <a:off x="0" y="0"/>
          <a:ext cx="0" cy="0"/>
          <a:chOff x="0" y="0"/>
          <a:chExt cx="0" cy="0"/>
        </a:xfrm>
      </p:grpSpPr>
      <p:sp>
        <p:nvSpPr>
          <p:cNvPr id="28" name="Shape 2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9" name="Shape 2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Shape 159"/>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60" name="Shape 16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61" name="Shape 161"/>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Shape 166"/>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67" name="Shape 16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68" name="Shape 168"/>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Shape 176"/>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77" name="Shape 17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78" name="Shape 178"/>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Shape 186"/>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87" name="Shape 18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88" name="Shape 188"/>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Shape 193"/>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94" name="Shape 19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95" name="Shape 195"/>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Shape 200"/>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01" name="Shape 20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02" name="Shape 202"/>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Shape 208"/>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09" name="Shape 20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10" name="Shape 210"/>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Shape 216"/>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17" name="Shape 21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18" name="Shape 218"/>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Shape 224"/>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25" name="Shape 22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26" name="Shape 226"/>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Shape 231"/>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32" name="Shape 23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33" name="Shape 233"/>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 name="Shape 34"/>
        <p:cNvGrpSpPr/>
        <p:nvPr/>
      </p:nvGrpSpPr>
      <p:grpSpPr>
        <a:xfrm>
          <a:off x="0" y="0"/>
          <a:ext cx="0" cy="0"/>
          <a:chOff x="0" y="0"/>
          <a:chExt cx="0" cy="0"/>
        </a:xfrm>
      </p:grpSpPr>
      <p:sp>
        <p:nvSpPr>
          <p:cNvPr id="35" name="Shape 3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6" name="Shape 3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Shape 238"/>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39" name="Shape 23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40" name="Shape 240"/>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Shape 246"/>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47" name="Shape 24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48" name="Shape 248"/>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Shape 254"/>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55" name="Shape 25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56" name="Shape 256"/>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Shape 262"/>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63" name="Shape 26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64" name="Shape 264"/>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8" name="Shape 268"/>
        <p:cNvGrpSpPr/>
        <p:nvPr/>
      </p:nvGrpSpPr>
      <p:grpSpPr>
        <a:xfrm>
          <a:off x="0" y="0"/>
          <a:ext cx="0" cy="0"/>
          <a:chOff x="0" y="0"/>
          <a:chExt cx="0" cy="0"/>
        </a:xfrm>
      </p:grpSpPr>
      <p:sp>
        <p:nvSpPr>
          <p:cNvPr id="269" name="Shape 269"/>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70" name="Shape 27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71" name="Shape 271"/>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 name="Shape 276"/>
        <p:cNvGrpSpPr/>
        <p:nvPr/>
      </p:nvGrpSpPr>
      <p:grpSpPr>
        <a:xfrm>
          <a:off x="0" y="0"/>
          <a:ext cx="0" cy="0"/>
          <a:chOff x="0" y="0"/>
          <a:chExt cx="0" cy="0"/>
        </a:xfrm>
      </p:grpSpPr>
      <p:sp>
        <p:nvSpPr>
          <p:cNvPr id="277" name="Shape 277"/>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78" name="Shape 27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79" name="Shape 279"/>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Shape 284"/>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85" name="Shape 28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86" name="Shape 286"/>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0" name="Shape 290"/>
        <p:cNvGrpSpPr/>
        <p:nvPr/>
      </p:nvGrpSpPr>
      <p:grpSpPr>
        <a:xfrm>
          <a:off x="0" y="0"/>
          <a:ext cx="0" cy="0"/>
          <a:chOff x="0" y="0"/>
          <a:chExt cx="0" cy="0"/>
        </a:xfrm>
      </p:grpSpPr>
      <p:sp>
        <p:nvSpPr>
          <p:cNvPr id="291" name="Shape 291"/>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92" name="Shape 29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93" name="Shape 293"/>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8" name="Shape 298"/>
        <p:cNvGrpSpPr/>
        <p:nvPr/>
      </p:nvGrpSpPr>
      <p:grpSpPr>
        <a:xfrm>
          <a:off x="0" y="0"/>
          <a:ext cx="0" cy="0"/>
          <a:chOff x="0" y="0"/>
          <a:chExt cx="0" cy="0"/>
        </a:xfrm>
      </p:grpSpPr>
      <p:sp>
        <p:nvSpPr>
          <p:cNvPr id="299" name="Shape 299"/>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00" name="Shape 30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01" name="Shape 301"/>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6" name="Shape 306"/>
        <p:cNvGrpSpPr/>
        <p:nvPr/>
      </p:nvGrpSpPr>
      <p:grpSpPr>
        <a:xfrm>
          <a:off x="0" y="0"/>
          <a:ext cx="0" cy="0"/>
          <a:chOff x="0" y="0"/>
          <a:chExt cx="0" cy="0"/>
        </a:xfrm>
      </p:grpSpPr>
      <p:sp>
        <p:nvSpPr>
          <p:cNvPr id="307" name="Shape 307"/>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08" name="Shape 30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09" name="Shape 309"/>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 name="Shape 40"/>
        <p:cNvGrpSpPr/>
        <p:nvPr/>
      </p:nvGrpSpPr>
      <p:grpSpPr>
        <a:xfrm>
          <a:off x="0" y="0"/>
          <a:ext cx="0" cy="0"/>
          <a:chOff x="0" y="0"/>
          <a:chExt cx="0" cy="0"/>
        </a:xfrm>
      </p:grpSpPr>
      <p:sp>
        <p:nvSpPr>
          <p:cNvPr id="41" name="Shape 41"/>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42" name="Shape 4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3" name="Shape 43"/>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3" name="Shape 313"/>
        <p:cNvGrpSpPr/>
        <p:nvPr/>
      </p:nvGrpSpPr>
      <p:grpSpPr>
        <a:xfrm>
          <a:off x="0" y="0"/>
          <a:ext cx="0" cy="0"/>
          <a:chOff x="0" y="0"/>
          <a:chExt cx="0" cy="0"/>
        </a:xfrm>
      </p:grpSpPr>
      <p:sp>
        <p:nvSpPr>
          <p:cNvPr id="314" name="Shape 314"/>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15" name="Shape 31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16" name="Shape 316"/>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0" name="Shape 320"/>
        <p:cNvGrpSpPr/>
        <p:nvPr/>
      </p:nvGrpSpPr>
      <p:grpSpPr>
        <a:xfrm>
          <a:off x="0" y="0"/>
          <a:ext cx="0" cy="0"/>
          <a:chOff x="0" y="0"/>
          <a:chExt cx="0" cy="0"/>
        </a:xfrm>
      </p:grpSpPr>
      <p:sp>
        <p:nvSpPr>
          <p:cNvPr id="321" name="Shape 321"/>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22" name="Shape 32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23" name="Shape 323"/>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7" name="Shape 327"/>
        <p:cNvGrpSpPr/>
        <p:nvPr/>
      </p:nvGrpSpPr>
      <p:grpSpPr>
        <a:xfrm>
          <a:off x="0" y="0"/>
          <a:ext cx="0" cy="0"/>
          <a:chOff x="0" y="0"/>
          <a:chExt cx="0" cy="0"/>
        </a:xfrm>
      </p:grpSpPr>
      <p:sp>
        <p:nvSpPr>
          <p:cNvPr id="328" name="Shape 328"/>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29" name="Shape 32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30" name="Shape 330"/>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5" name="Shape 335"/>
        <p:cNvGrpSpPr/>
        <p:nvPr/>
      </p:nvGrpSpPr>
      <p:grpSpPr>
        <a:xfrm>
          <a:off x="0" y="0"/>
          <a:ext cx="0" cy="0"/>
          <a:chOff x="0" y="0"/>
          <a:chExt cx="0" cy="0"/>
        </a:xfrm>
      </p:grpSpPr>
      <p:sp>
        <p:nvSpPr>
          <p:cNvPr id="336" name="Shape 336"/>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37" name="Shape 33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38" name="Shape 338"/>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3" name="Shape 343"/>
        <p:cNvGrpSpPr/>
        <p:nvPr/>
      </p:nvGrpSpPr>
      <p:grpSpPr>
        <a:xfrm>
          <a:off x="0" y="0"/>
          <a:ext cx="0" cy="0"/>
          <a:chOff x="0" y="0"/>
          <a:chExt cx="0" cy="0"/>
        </a:xfrm>
      </p:grpSpPr>
      <p:sp>
        <p:nvSpPr>
          <p:cNvPr id="344" name="Shape 344"/>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45" name="Shape 34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46" name="Shape 346"/>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1" name="Shape 351"/>
        <p:cNvGrpSpPr/>
        <p:nvPr/>
      </p:nvGrpSpPr>
      <p:grpSpPr>
        <a:xfrm>
          <a:off x="0" y="0"/>
          <a:ext cx="0" cy="0"/>
          <a:chOff x="0" y="0"/>
          <a:chExt cx="0" cy="0"/>
        </a:xfrm>
      </p:grpSpPr>
      <p:sp>
        <p:nvSpPr>
          <p:cNvPr id="352" name="Shape 352"/>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53" name="Shape 35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54" name="Shape 354"/>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9" name="Shape 359"/>
        <p:cNvGrpSpPr/>
        <p:nvPr/>
      </p:nvGrpSpPr>
      <p:grpSpPr>
        <a:xfrm>
          <a:off x="0" y="0"/>
          <a:ext cx="0" cy="0"/>
          <a:chOff x="0" y="0"/>
          <a:chExt cx="0" cy="0"/>
        </a:xfrm>
      </p:grpSpPr>
      <p:sp>
        <p:nvSpPr>
          <p:cNvPr id="360" name="Shape 360"/>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61" name="Shape 36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62" name="Shape 362"/>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6" name="Shape 366"/>
        <p:cNvGrpSpPr/>
        <p:nvPr/>
      </p:nvGrpSpPr>
      <p:grpSpPr>
        <a:xfrm>
          <a:off x="0" y="0"/>
          <a:ext cx="0" cy="0"/>
          <a:chOff x="0" y="0"/>
          <a:chExt cx="0" cy="0"/>
        </a:xfrm>
      </p:grpSpPr>
      <p:sp>
        <p:nvSpPr>
          <p:cNvPr id="367" name="Shape 367"/>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68" name="Shape 36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69" name="Shape 369"/>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4" name="Shape 374"/>
        <p:cNvGrpSpPr/>
        <p:nvPr/>
      </p:nvGrpSpPr>
      <p:grpSpPr>
        <a:xfrm>
          <a:off x="0" y="0"/>
          <a:ext cx="0" cy="0"/>
          <a:chOff x="0" y="0"/>
          <a:chExt cx="0" cy="0"/>
        </a:xfrm>
      </p:grpSpPr>
      <p:sp>
        <p:nvSpPr>
          <p:cNvPr id="375" name="Shape 375"/>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76" name="Shape 37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77" name="Shape 377"/>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1" name="Shape 381"/>
        <p:cNvGrpSpPr/>
        <p:nvPr/>
      </p:nvGrpSpPr>
      <p:grpSpPr>
        <a:xfrm>
          <a:off x="0" y="0"/>
          <a:ext cx="0" cy="0"/>
          <a:chOff x="0" y="0"/>
          <a:chExt cx="0" cy="0"/>
        </a:xfrm>
      </p:grpSpPr>
      <p:sp>
        <p:nvSpPr>
          <p:cNvPr id="382" name="Shape 382"/>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83" name="Shape 38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84" name="Shape 384"/>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 name="Shape 48"/>
        <p:cNvGrpSpPr/>
        <p:nvPr/>
      </p:nvGrpSpPr>
      <p:grpSpPr>
        <a:xfrm>
          <a:off x="0" y="0"/>
          <a:ext cx="0" cy="0"/>
          <a:chOff x="0" y="0"/>
          <a:chExt cx="0" cy="0"/>
        </a:xfrm>
      </p:grpSpPr>
      <p:sp>
        <p:nvSpPr>
          <p:cNvPr id="49" name="Shape 49"/>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0" name="Shape 5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1" name="Shape 51"/>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9" name="Shape 389"/>
        <p:cNvGrpSpPr/>
        <p:nvPr/>
      </p:nvGrpSpPr>
      <p:grpSpPr>
        <a:xfrm>
          <a:off x="0" y="0"/>
          <a:ext cx="0" cy="0"/>
          <a:chOff x="0" y="0"/>
          <a:chExt cx="0" cy="0"/>
        </a:xfrm>
      </p:grpSpPr>
      <p:sp>
        <p:nvSpPr>
          <p:cNvPr id="390" name="Shape 390"/>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91" name="Shape 39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92" name="Shape 392"/>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7" name="Shape 397"/>
        <p:cNvGrpSpPr/>
        <p:nvPr/>
      </p:nvGrpSpPr>
      <p:grpSpPr>
        <a:xfrm>
          <a:off x="0" y="0"/>
          <a:ext cx="0" cy="0"/>
          <a:chOff x="0" y="0"/>
          <a:chExt cx="0" cy="0"/>
        </a:xfrm>
      </p:grpSpPr>
      <p:sp>
        <p:nvSpPr>
          <p:cNvPr id="398" name="Shape 398"/>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99" name="Shape 39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00" name="Shape 400"/>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4" name="Shape 404"/>
        <p:cNvGrpSpPr/>
        <p:nvPr/>
      </p:nvGrpSpPr>
      <p:grpSpPr>
        <a:xfrm>
          <a:off x="0" y="0"/>
          <a:ext cx="0" cy="0"/>
          <a:chOff x="0" y="0"/>
          <a:chExt cx="0" cy="0"/>
        </a:xfrm>
      </p:grpSpPr>
      <p:sp>
        <p:nvSpPr>
          <p:cNvPr id="405" name="Shape 405"/>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406" name="Shape 40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07" name="Shape 407"/>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1" name="Shape 411"/>
        <p:cNvGrpSpPr/>
        <p:nvPr/>
      </p:nvGrpSpPr>
      <p:grpSpPr>
        <a:xfrm>
          <a:off x="0" y="0"/>
          <a:ext cx="0" cy="0"/>
          <a:chOff x="0" y="0"/>
          <a:chExt cx="0" cy="0"/>
        </a:xfrm>
      </p:grpSpPr>
      <p:sp>
        <p:nvSpPr>
          <p:cNvPr id="412" name="Shape 412"/>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413" name="Shape 41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14" name="Shape 414"/>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9" name="Shape 419"/>
        <p:cNvGrpSpPr/>
        <p:nvPr/>
      </p:nvGrpSpPr>
      <p:grpSpPr>
        <a:xfrm>
          <a:off x="0" y="0"/>
          <a:ext cx="0" cy="0"/>
          <a:chOff x="0" y="0"/>
          <a:chExt cx="0" cy="0"/>
        </a:xfrm>
      </p:grpSpPr>
      <p:sp>
        <p:nvSpPr>
          <p:cNvPr id="420" name="Shape 420"/>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421" name="Shape 42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22" name="Shape 422"/>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7" name="Shape 427"/>
        <p:cNvGrpSpPr/>
        <p:nvPr/>
      </p:nvGrpSpPr>
      <p:grpSpPr>
        <a:xfrm>
          <a:off x="0" y="0"/>
          <a:ext cx="0" cy="0"/>
          <a:chOff x="0" y="0"/>
          <a:chExt cx="0" cy="0"/>
        </a:xfrm>
      </p:grpSpPr>
      <p:sp>
        <p:nvSpPr>
          <p:cNvPr id="428" name="Shape 428"/>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429" name="Shape 42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30" name="Shape 430"/>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4" name="Shape 434"/>
        <p:cNvGrpSpPr/>
        <p:nvPr/>
      </p:nvGrpSpPr>
      <p:grpSpPr>
        <a:xfrm>
          <a:off x="0" y="0"/>
          <a:ext cx="0" cy="0"/>
          <a:chOff x="0" y="0"/>
          <a:chExt cx="0" cy="0"/>
        </a:xfrm>
      </p:grpSpPr>
      <p:sp>
        <p:nvSpPr>
          <p:cNvPr id="435" name="Shape 435"/>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436" name="Shape 43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37" name="Shape 437"/>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1" name="Shape 441"/>
        <p:cNvGrpSpPr/>
        <p:nvPr/>
      </p:nvGrpSpPr>
      <p:grpSpPr>
        <a:xfrm>
          <a:off x="0" y="0"/>
          <a:ext cx="0" cy="0"/>
          <a:chOff x="0" y="0"/>
          <a:chExt cx="0" cy="0"/>
        </a:xfrm>
      </p:grpSpPr>
      <p:sp>
        <p:nvSpPr>
          <p:cNvPr id="442" name="Shape 442"/>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443" name="Shape 44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44" name="Shape 444"/>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8" name="Shape 448"/>
        <p:cNvGrpSpPr/>
        <p:nvPr/>
      </p:nvGrpSpPr>
      <p:grpSpPr>
        <a:xfrm>
          <a:off x="0" y="0"/>
          <a:ext cx="0" cy="0"/>
          <a:chOff x="0" y="0"/>
          <a:chExt cx="0" cy="0"/>
        </a:xfrm>
      </p:grpSpPr>
      <p:sp>
        <p:nvSpPr>
          <p:cNvPr id="449" name="Shape 449"/>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450" name="Shape 45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51" name="Shape 451"/>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6" name="Shape 456"/>
        <p:cNvGrpSpPr/>
        <p:nvPr/>
      </p:nvGrpSpPr>
      <p:grpSpPr>
        <a:xfrm>
          <a:off x="0" y="0"/>
          <a:ext cx="0" cy="0"/>
          <a:chOff x="0" y="0"/>
          <a:chExt cx="0" cy="0"/>
        </a:xfrm>
      </p:grpSpPr>
      <p:sp>
        <p:nvSpPr>
          <p:cNvPr id="457" name="Shape 457"/>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458" name="Shape 45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59" name="Shape 459"/>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Shape 57"/>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8" name="Shape 5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9" name="Shape 59"/>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4" name="Shape 464"/>
        <p:cNvGrpSpPr/>
        <p:nvPr/>
      </p:nvGrpSpPr>
      <p:grpSpPr>
        <a:xfrm>
          <a:off x="0" y="0"/>
          <a:ext cx="0" cy="0"/>
          <a:chOff x="0" y="0"/>
          <a:chExt cx="0" cy="0"/>
        </a:xfrm>
      </p:grpSpPr>
      <p:sp>
        <p:nvSpPr>
          <p:cNvPr id="465" name="Shape 465"/>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466" name="Shape 46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67" name="Shape 467"/>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2" name="Shape 472"/>
        <p:cNvGrpSpPr/>
        <p:nvPr/>
      </p:nvGrpSpPr>
      <p:grpSpPr>
        <a:xfrm>
          <a:off x="0" y="0"/>
          <a:ext cx="0" cy="0"/>
          <a:chOff x="0" y="0"/>
          <a:chExt cx="0" cy="0"/>
        </a:xfrm>
      </p:grpSpPr>
      <p:sp>
        <p:nvSpPr>
          <p:cNvPr id="473" name="Shape 473"/>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474" name="Shape 47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75" name="Shape 475"/>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9" name="Shape 479"/>
        <p:cNvGrpSpPr/>
        <p:nvPr/>
      </p:nvGrpSpPr>
      <p:grpSpPr>
        <a:xfrm>
          <a:off x="0" y="0"/>
          <a:ext cx="0" cy="0"/>
          <a:chOff x="0" y="0"/>
          <a:chExt cx="0" cy="0"/>
        </a:xfrm>
      </p:grpSpPr>
      <p:sp>
        <p:nvSpPr>
          <p:cNvPr id="480" name="Shape 480"/>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481" name="Shape 48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82" name="Shape 482"/>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6" name="Shape 486"/>
        <p:cNvGrpSpPr/>
        <p:nvPr/>
      </p:nvGrpSpPr>
      <p:grpSpPr>
        <a:xfrm>
          <a:off x="0" y="0"/>
          <a:ext cx="0" cy="0"/>
          <a:chOff x="0" y="0"/>
          <a:chExt cx="0" cy="0"/>
        </a:xfrm>
      </p:grpSpPr>
      <p:sp>
        <p:nvSpPr>
          <p:cNvPr id="487" name="Shape 487"/>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488" name="Shape 48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89" name="Shape 489"/>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3" name="Shape 493"/>
        <p:cNvGrpSpPr/>
        <p:nvPr/>
      </p:nvGrpSpPr>
      <p:grpSpPr>
        <a:xfrm>
          <a:off x="0" y="0"/>
          <a:ext cx="0" cy="0"/>
          <a:chOff x="0" y="0"/>
          <a:chExt cx="0" cy="0"/>
        </a:xfrm>
      </p:grpSpPr>
      <p:sp>
        <p:nvSpPr>
          <p:cNvPr id="494" name="Shape 494"/>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495" name="Shape 49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96" name="Shape 496"/>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0" name="Shape 500"/>
        <p:cNvGrpSpPr/>
        <p:nvPr/>
      </p:nvGrpSpPr>
      <p:grpSpPr>
        <a:xfrm>
          <a:off x="0" y="0"/>
          <a:ext cx="0" cy="0"/>
          <a:chOff x="0" y="0"/>
          <a:chExt cx="0" cy="0"/>
        </a:xfrm>
      </p:grpSpPr>
      <p:sp>
        <p:nvSpPr>
          <p:cNvPr id="501" name="Shape 501"/>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02" name="Shape 50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03" name="Shape 503"/>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7" name="Shape 507"/>
        <p:cNvGrpSpPr/>
        <p:nvPr/>
      </p:nvGrpSpPr>
      <p:grpSpPr>
        <a:xfrm>
          <a:off x="0" y="0"/>
          <a:ext cx="0" cy="0"/>
          <a:chOff x="0" y="0"/>
          <a:chExt cx="0" cy="0"/>
        </a:xfrm>
      </p:grpSpPr>
      <p:sp>
        <p:nvSpPr>
          <p:cNvPr id="508" name="Shape 508"/>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09" name="Shape 50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10" name="Shape 510"/>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5" name="Shape 515"/>
        <p:cNvGrpSpPr/>
        <p:nvPr/>
      </p:nvGrpSpPr>
      <p:grpSpPr>
        <a:xfrm>
          <a:off x="0" y="0"/>
          <a:ext cx="0" cy="0"/>
          <a:chOff x="0" y="0"/>
          <a:chExt cx="0" cy="0"/>
        </a:xfrm>
      </p:grpSpPr>
      <p:sp>
        <p:nvSpPr>
          <p:cNvPr id="516" name="Shape 516"/>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17" name="Shape 51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18" name="Shape 518"/>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3" name="Shape 523"/>
        <p:cNvGrpSpPr/>
        <p:nvPr/>
      </p:nvGrpSpPr>
      <p:grpSpPr>
        <a:xfrm>
          <a:off x="0" y="0"/>
          <a:ext cx="0" cy="0"/>
          <a:chOff x="0" y="0"/>
          <a:chExt cx="0" cy="0"/>
        </a:xfrm>
      </p:grpSpPr>
      <p:sp>
        <p:nvSpPr>
          <p:cNvPr id="524" name="Shape 52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525" name="Shape 52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0" name="Shape 530"/>
        <p:cNvGrpSpPr/>
        <p:nvPr/>
      </p:nvGrpSpPr>
      <p:grpSpPr>
        <a:xfrm>
          <a:off x="0" y="0"/>
          <a:ext cx="0" cy="0"/>
          <a:chOff x="0" y="0"/>
          <a:chExt cx="0" cy="0"/>
        </a:xfrm>
      </p:grpSpPr>
      <p:sp>
        <p:nvSpPr>
          <p:cNvPr id="531" name="Shape 53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532" name="Shape 53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Shape 64"/>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65" name="Shape 6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66" name="Shape 66"/>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7" name="Shape 537"/>
        <p:cNvGrpSpPr/>
        <p:nvPr/>
      </p:nvGrpSpPr>
      <p:grpSpPr>
        <a:xfrm>
          <a:off x="0" y="0"/>
          <a:ext cx="0" cy="0"/>
          <a:chOff x="0" y="0"/>
          <a:chExt cx="0" cy="0"/>
        </a:xfrm>
      </p:grpSpPr>
      <p:sp>
        <p:nvSpPr>
          <p:cNvPr id="538" name="Shape 538"/>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39" name="Shape 53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40" name="Shape 540"/>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5" name="Shape 545"/>
        <p:cNvGrpSpPr/>
        <p:nvPr/>
      </p:nvGrpSpPr>
      <p:grpSpPr>
        <a:xfrm>
          <a:off x="0" y="0"/>
          <a:ext cx="0" cy="0"/>
          <a:chOff x="0" y="0"/>
          <a:chExt cx="0" cy="0"/>
        </a:xfrm>
      </p:grpSpPr>
      <p:sp>
        <p:nvSpPr>
          <p:cNvPr id="546" name="Shape 546"/>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47" name="Shape 54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48" name="Shape 548"/>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2" name="Shape 552"/>
        <p:cNvGrpSpPr/>
        <p:nvPr/>
      </p:nvGrpSpPr>
      <p:grpSpPr>
        <a:xfrm>
          <a:off x="0" y="0"/>
          <a:ext cx="0" cy="0"/>
          <a:chOff x="0" y="0"/>
          <a:chExt cx="0" cy="0"/>
        </a:xfrm>
      </p:grpSpPr>
      <p:sp>
        <p:nvSpPr>
          <p:cNvPr id="553" name="Shape 553"/>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54" name="Shape 55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55" name="Shape 555"/>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9" name="Shape 559"/>
        <p:cNvGrpSpPr/>
        <p:nvPr/>
      </p:nvGrpSpPr>
      <p:grpSpPr>
        <a:xfrm>
          <a:off x="0" y="0"/>
          <a:ext cx="0" cy="0"/>
          <a:chOff x="0" y="0"/>
          <a:chExt cx="0" cy="0"/>
        </a:xfrm>
      </p:grpSpPr>
      <p:sp>
        <p:nvSpPr>
          <p:cNvPr id="560" name="Shape 560"/>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61" name="Shape 56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62" name="Shape 562"/>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7" name="Shape 567"/>
        <p:cNvGrpSpPr/>
        <p:nvPr/>
      </p:nvGrpSpPr>
      <p:grpSpPr>
        <a:xfrm>
          <a:off x="0" y="0"/>
          <a:ext cx="0" cy="0"/>
          <a:chOff x="0" y="0"/>
          <a:chExt cx="0" cy="0"/>
        </a:xfrm>
      </p:grpSpPr>
      <p:sp>
        <p:nvSpPr>
          <p:cNvPr id="568" name="Shape 568"/>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69" name="Shape 56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70" name="Shape 570"/>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5" name="Shape 575"/>
        <p:cNvGrpSpPr/>
        <p:nvPr/>
      </p:nvGrpSpPr>
      <p:grpSpPr>
        <a:xfrm>
          <a:off x="0" y="0"/>
          <a:ext cx="0" cy="0"/>
          <a:chOff x="0" y="0"/>
          <a:chExt cx="0" cy="0"/>
        </a:xfrm>
      </p:grpSpPr>
      <p:sp>
        <p:nvSpPr>
          <p:cNvPr id="576" name="Shape 576"/>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77" name="Shape 57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78" name="Shape 578"/>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2" name="Shape 582"/>
        <p:cNvGrpSpPr/>
        <p:nvPr/>
      </p:nvGrpSpPr>
      <p:grpSpPr>
        <a:xfrm>
          <a:off x="0" y="0"/>
          <a:ext cx="0" cy="0"/>
          <a:chOff x="0" y="0"/>
          <a:chExt cx="0" cy="0"/>
        </a:xfrm>
      </p:grpSpPr>
      <p:sp>
        <p:nvSpPr>
          <p:cNvPr id="583" name="Shape 583"/>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84" name="Shape 58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85" name="Shape 585"/>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9" name="Shape 589"/>
        <p:cNvGrpSpPr/>
        <p:nvPr/>
      </p:nvGrpSpPr>
      <p:grpSpPr>
        <a:xfrm>
          <a:off x="0" y="0"/>
          <a:ext cx="0" cy="0"/>
          <a:chOff x="0" y="0"/>
          <a:chExt cx="0" cy="0"/>
        </a:xfrm>
      </p:grpSpPr>
      <p:sp>
        <p:nvSpPr>
          <p:cNvPr id="590" name="Shape 590"/>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91" name="Shape 59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92" name="Shape 592"/>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6" name="Shape 596"/>
        <p:cNvGrpSpPr/>
        <p:nvPr/>
      </p:nvGrpSpPr>
      <p:grpSpPr>
        <a:xfrm>
          <a:off x="0" y="0"/>
          <a:ext cx="0" cy="0"/>
          <a:chOff x="0" y="0"/>
          <a:chExt cx="0" cy="0"/>
        </a:xfrm>
      </p:grpSpPr>
      <p:sp>
        <p:nvSpPr>
          <p:cNvPr id="597" name="Shape 597"/>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98" name="Shape 59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99" name="Shape 599"/>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3" name="Shape 603"/>
        <p:cNvGrpSpPr/>
        <p:nvPr/>
      </p:nvGrpSpPr>
      <p:grpSpPr>
        <a:xfrm>
          <a:off x="0" y="0"/>
          <a:ext cx="0" cy="0"/>
          <a:chOff x="0" y="0"/>
          <a:chExt cx="0" cy="0"/>
        </a:xfrm>
      </p:grpSpPr>
      <p:sp>
        <p:nvSpPr>
          <p:cNvPr id="604" name="Shape 604"/>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605" name="Shape 60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606" name="Shape 606"/>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Shape 71"/>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72" name="Shape 7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73" name="Shape 73"/>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0" name="Shape 610"/>
        <p:cNvGrpSpPr/>
        <p:nvPr/>
      </p:nvGrpSpPr>
      <p:grpSpPr>
        <a:xfrm>
          <a:off x="0" y="0"/>
          <a:ext cx="0" cy="0"/>
          <a:chOff x="0" y="0"/>
          <a:chExt cx="0" cy="0"/>
        </a:xfrm>
      </p:grpSpPr>
      <p:sp>
        <p:nvSpPr>
          <p:cNvPr id="611" name="Shape 611"/>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612" name="Shape 61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613" name="Shape 613"/>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7" name="Shape 617"/>
        <p:cNvGrpSpPr/>
        <p:nvPr/>
      </p:nvGrpSpPr>
      <p:grpSpPr>
        <a:xfrm>
          <a:off x="0" y="0"/>
          <a:ext cx="0" cy="0"/>
          <a:chOff x="0" y="0"/>
          <a:chExt cx="0" cy="0"/>
        </a:xfrm>
      </p:grpSpPr>
      <p:sp>
        <p:nvSpPr>
          <p:cNvPr id="618" name="Shape 618"/>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619" name="Shape 61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620" name="Shape 620"/>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4" name="Shape 624"/>
        <p:cNvGrpSpPr/>
        <p:nvPr/>
      </p:nvGrpSpPr>
      <p:grpSpPr>
        <a:xfrm>
          <a:off x="0" y="0"/>
          <a:ext cx="0" cy="0"/>
          <a:chOff x="0" y="0"/>
          <a:chExt cx="0" cy="0"/>
        </a:xfrm>
      </p:grpSpPr>
      <p:sp>
        <p:nvSpPr>
          <p:cNvPr id="625" name="Shape 625"/>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626" name="Shape 62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627" name="Shape 627"/>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1" name="Shape 631"/>
        <p:cNvGrpSpPr/>
        <p:nvPr/>
      </p:nvGrpSpPr>
      <p:grpSpPr>
        <a:xfrm>
          <a:off x="0" y="0"/>
          <a:ext cx="0" cy="0"/>
          <a:chOff x="0" y="0"/>
          <a:chExt cx="0" cy="0"/>
        </a:xfrm>
      </p:grpSpPr>
      <p:sp>
        <p:nvSpPr>
          <p:cNvPr id="632" name="Shape 632"/>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633" name="Shape 63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634" name="Shape 634"/>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8" name="Shape 638"/>
        <p:cNvGrpSpPr/>
        <p:nvPr/>
      </p:nvGrpSpPr>
      <p:grpSpPr>
        <a:xfrm>
          <a:off x="0" y="0"/>
          <a:ext cx="0" cy="0"/>
          <a:chOff x="0" y="0"/>
          <a:chExt cx="0" cy="0"/>
        </a:xfrm>
      </p:grpSpPr>
      <p:sp>
        <p:nvSpPr>
          <p:cNvPr id="639" name="Shape 63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640" name="Shape 64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4" name="Shape 644"/>
        <p:cNvGrpSpPr/>
        <p:nvPr/>
      </p:nvGrpSpPr>
      <p:grpSpPr>
        <a:xfrm>
          <a:off x="0" y="0"/>
          <a:ext cx="0" cy="0"/>
          <a:chOff x="0" y="0"/>
          <a:chExt cx="0" cy="0"/>
        </a:xfrm>
      </p:grpSpPr>
      <p:sp>
        <p:nvSpPr>
          <p:cNvPr id="645" name="Shape 645"/>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646" name="Shape 64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647" name="Shape 647"/>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1" name="Shape 651"/>
        <p:cNvGrpSpPr/>
        <p:nvPr/>
      </p:nvGrpSpPr>
      <p:grpSpPr>
        <a:xfrm>
          <a:off x="0" y="0"/>
          <a:ext cx="0" cy="0"/>
          <a:chOff x="0" y="0"/>
          <a:chExt cx="0" cy="0"/>
        </a:xfrm>
      </p:grpSpPr>
      <p:sp>
        <p:nvSpPr>
          <p:cNvPr id="652" name="Shape 65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653" name="Shape 65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7" name="Shape 657"/>
        <p:cNvGrpSpPr/>
        <p:nvPr/>
      </p:nvGrpSpPr>
      <p:grpSpPr>
        <a:xfrm>
          <a:off x="0" y="0"/>
          <a:ext cx="0" cy="0"/>
          <a:chOff x="0" y="0"/>
          <a:chExt cx="0" cy="0"/>
        </a:xfrm>
      </p:grpSpPr>
      <p:sp>
        <p:nvSpPr>
          <p:cNvPr id="658" name="Shape 658"/>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659" name="Shape 65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660" name="Shape 660"/>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4" name="Shape 664"/>
        <p:cNvGrpSpPr/>
        <p:nvPr/>
      </p:nvGrpSpPr>
      <p:grpSpPr>
        <a:xfrm>
          <a:off x="0" y="0"/>
          <a:ext cx="0" cy="0"/>
          <a:chOff x="0" y="0"/>
          <a:chExt cx="0" cy="0"/>
        </a:xfrm>
      </p:grpSpPr>
      <p:sp>
        <p:nvSpPr>
          <p:cNvPr id="665" name="Shape 66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666" name="Shape 66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Shape 78"/>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79" name="Shape 7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80" name="Shape 80"/>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text on left, text on right">
    <p:spTree>
      <p:nvGrpSpPr>
        <p:cNvPr id="15" name="Shape 15"/>
        <p:cNvGrpSpPr/>
        <p:nvPr/>
      </p:nvGrpSpPr>
      <p:grpSpPr>
        <a:xfrm>
          <a:off x="0" y="0"/>
          <a:ext cx="0" cy="0"/>
          <a:chOff x="0" y="0"/>
          <a:chExt cx="0" cy="0"/>
        </a:xfrm>
      </p:grpSpPr>
      <p:sp>
        <p:nvSpPr>
          <p:cNvPr id="16" name="Shape 16"/>
          <p:cNvSpPr txBox="1"/>
          <p:nvPr>
            <p:ph idx="10" type="dt"/>
          </p:nvPr>
        </p:nvSpPr>
        <p:spPr>
          <a:xfrm>
            <a:off x="0" y="0"/>
            <a:ext cx="3000000" cy="30000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7" name="Shape 17"/>
          <p:cNvSpPr txBox="1"/>
          <p:nvPr>
            <p:ph idx="11" type="ftr"/>
          </p:nvPr>
        </p:nvSpPr>
        <p:spPr>
          <a:xfrm>
            <a:off x="0" y="0"/>
            <a:ext cx="3000000" cy="30000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8" name="Shape 18"/>
          <p:cNvSpPr txBox="1"/>
          <p:nvPr>
            <p:ph idx="12" type="sldNum"/>
          </p:nvPr>
        </p:nvSpPr>
        <p:spPr>
          <a:xfrm>
            <a:off x="0" y="0"/>
            <a:ext cx="3000000" cy="30000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chemeClr val="dk1"/>
                </a:solidFill>
                <a:latin typeface="Arial"/>
                <a:ea typeface="Arial"/>
                <a:cs typeface="Arial"/>
                <a:sym typeface="Aria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0" name="Shape 10"/>
        <p:cNvGrpSpPr/>
        <p:nvPr/>
      </p:nvGrpSpPr>
      <p:grpSpPr>
        <a:xfrm>
          <a:off x="0" y="0"/>
          <a:ext cx="0" cy="0"/>
          <a:chOff x="0" y="0"/>
          <a:chExt cx="0" cy="0"/>
        </a:xfrm>
      </p:grpSpPr>
      <p:pic>
        <p:nvPicPr>
          <p:cNvPr id="11" name="Shape 11"/>
          <p:cNvPicPr preferRelativeResize="0"/>
          <p:nvPr/>
        </p:nvPicPr>
        <p:blipFill rotWithShape="1">
          <a:blip r:embed="rId1">
            <a:alphaModFix/>
          </a:blip>
          <a:srcRect b="0" l="0" r="0" t="0"/>
          <a:stretch/>
        </p:blipFill>
        <p:spPr>
          <a:xfrm>
            <a:off x="0" y="0"/>
            <a:ext cx="9140825" cy="6854825"/>
          </a:xfrm>
          <a:prstGeom prst="rect">
            <a:avLst/>
          </a:prstGeom>
          <a:noFill/>
          <a:ln>
            <a:noFill/>
          </a:ln>
        </p:spPr>
      </p:pic>
      <p:sp>
        <p:nvSpPr>
          <p:cNvPr id="12" name="Shape 12"/>
          <p:cNvSpPr/>
          <p:nvPr/>
        </p:nvSpPr>
        <p:spPr>
          <a:xfrm>
            <a:off x="8839200" y="0"/>
            <a:ext cx="304800" cy="304800"/>
          </a:xfrm>
          <a:custGeom>
            <a:pathLst>
              <a:path extrusionOk="0" h="120000" w="120000">
                <a:moveTo>
                  <a:pt x="0" y="0"/>
                </a:moveTo>
                <a:lnTo>
                  <a:pt x="120000" y="0"/>
                </a:lnTo>
                <a:lnTo>
                  <a:pt x="120000" y="120000"/>
                </a:lnTo>
                <a:lnTo>
                  <a:pt x="0" y="120000"/>
                </a:lnTo>
                <a:close/>
              </a:path>
            </a:pathLst>
          </a:custGeom>
          <a:solidFill>
            <a:schemeClr val="accent1">
              <a:alpha val="0"/>
            </a:schemeClr>
          </a:solid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 name="Shape 13"/>
          <p:cNvSpPr txBox="1"/>
          <p:nvPr/>
        </p:nvSpPr>
        <p:spPr>
          <a:xfrm>
            <a:off x="63500" y="101600"/>
            <a:ext cx="4702175" cy="3667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1A55A"/>
              </a:buClr>
              <a:buSzPct val="25000"/>
              <a:buFont typeface="Arial"/>
              <a:buNone/>
            </a:pPr>
            <a:r>
              <a:rPr b="1" i="0" lang="en-US" sz="1800" u="none">
                <a:solidFill>
                  <a:srgbClr val="E1A55A"/>
                </a:solidFill>
                <a:latin typeface="Arial"/>
                <a:ea typeface="Arial"/>
                <a:cs typeface="Arial"/>
                <a:sym typeface="Arial"/>
              </a:rPr>
              <a:t>7</a:t>
            </a:r>
            <a:r>
              <a:rPr b="1" i="0" lang="en-US" sz="1800" u="none">
                <a:solidFill>
                  <a:srgbClr val="FFE633"/>
                </a:solidFill>
                <a:latin typeface="Arial"/>
                <a:ea typeface="Arial"/>
                <a:cs typeface="Arial"/>
                <a:sym typeface="Arial"/>
              </a:rPr>
              <a:t> </a:t>
            </a:r>
            <a:r>
              <a:rPr b="1" i="0" lang="en-US" sz="1400" u="none">
                <a:solidFill>
                  <a:schemeClr val="hlink"/>
                </a:solidFill>
                <a:latin typeface="Arial"/>
                <a:ea typeface="Arial"/>
                <a:cs typeface="Arial"/>
                <a:sym typeface="Arial"/>
              </a:rPr>
              <a:t>Newton’s Third Law of Motion–Action and Reaction</a:t>
            </a:r>
          </a:p>
        </p:txBody>
      </p:sp>
      <p:sp>
        <p:nvSpPr>
          <p:cNvPr id="14" name="Shape 14"/>
          <p:cNvSpPr/>
          <p:nvPr/>
        </p:nvSpPr>
        <p:spPr>
          <a:xfrm>
            <a:off x="8128000" y="6413500"/>
            <a:ext cx="381000" cy="381000"/>
          </a:xfrm>
          <a:custGeom>
            <a:pathLst>
              <a:path extrusionOk="0" h="120000" w="120000">
                <a:moveTo>
                  <a:pt x="0" y="0"/>
                </a:moveTo>
                <a:lnTo>
                  <a:pt x="120000" y="0"/>
                </a:lnTo>
                <a:lnTo>
                  <a:pt x="120000" y="120000"/>
                </a:lnTo>
                <a:lnTo>
                  <a:pt x="0" y="120000"/>
                </a:lnTo>
                <a:close/>
              </a:path>
            </a:pathLst>
          </a:custGeom>
          <a:solidFill>
            <a:schemeClr val="accent1">
              <a:alpha val="0"/>
            </a:schemeClr>
          </a:solid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 Id="rId4" Type="http://schemas.openxmlformats.org/officeDocument/2006/relationships/image" Target="../media/image2.png"/><Relationship Id="rId5"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3.png"/><Relationship Id="rId4" Type="http://schemas.openxmlformats.org/officeDocument/2006/relationships/image" Target="../media/image11.png"/><Relationship Id="rId5"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6.png"/><Relationship Id="rId4" Type="http://schemas.openxmlformats.org/officeDocument/2006/relationships/image" Target="../media/image13.png"/><Relationship Id="rId5"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6.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2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1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6.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4.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3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2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2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2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2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26.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 Id="rId3" Type="http://schemas.openxmlformats.org/officeDocument/2006/relationships/image" Target="../media/image2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 Id="rId3" Type="http://schemas.openxmlformats.org/officeDocument/2006/relationships/image" Target="../media/image6.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 Id="rId3" Type="http://schemas.openxmlformats.org/officeDocument/2006/relationships/image" Target="../media/image23.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 Id="rId3" Type="http://schemas.openxmlformats.org/officeDocument/2006/relationships/image" Target="../media/image29.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 Id="rId3" Type="http://schemas.openxmlformats.org/officeDocument/2006/relationships/image" Target="../media/image23.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7.xml"/><Relationship Id="rId3" Type="http://schemas.openxmlformats.org/officeDocument/2006/relationships/image" Target="../media/image23.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 Id="rId3" Type="http://schemas.openxmlformats.org/officeDocument/2006/relationships/image" Target="../media/image6.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9.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0.xml"/><Relationship Id="rId3" Type="http://schemas.openxmlformats.org/officeDocument/2006/relationships/image" Target="../media/image32.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3.xml"/><Relationship Id="rId3" Type="http://schemas.openxmlformats.org/officeDocument/2006/relationships/image" Target="../media/image30.jp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4.xml"/><Relationship Id="rId3" Type="http://schemas.openxmlformats.org/officeDocument/2006/relationships/image" Target="../media/image6.jp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2" name="Shape 22"/>
        <p:cNvGrpSpPr/>
        <p:nvPr/>
      </p:nvGrpSpPr>
      <p:grpSpPr>
        <a:xfrm>
          <a:off x="0" y="0"/>
          <a:ext cx="0" cy="0"/>
          <a:chOff x="0" y="0"/>
          <a:chExt cx="0" cy="0"/>
        </a:xfrm>
      </p:grpSpPr>
      <p:pic>
        <p:nvPicPr>
          <p:cNvPr id="23" name="Shape 23"/>
          <p:cNvPicPr preferRelativeResize="0"/>
          <p:nvPr/>
        </p:nvPicPr>
        <p:blipFill rotWithShape="1">
          <a:blip r:embed="rId3">
            <a:alphaModFix/>
          </a:blip>
          <a:srcRect b="0" l="0" r="0" t="0"/>
          <a:stretch/>
        </p:blipFill>
        <p:spPr>
          <a:xfrm>
            <a:off x="3175" y="533400"/>
            <a:ext cx="9140825" cy="5765800"/>
          </a:xfrm>
          <a:prstGeom prst="rect">
            <a:avLst/>
          </a:prstGeom>
          <a:noFill/>
          <a:ln>
            <a:noFill/>
          </a:ln>
        </p:spPr>
      </p:pic>
      <p:sp>
        <p:nvSpPr>
          <p:cNvPr id="24" name="Shape 24"/>
          <p:cNvSpPr txBox="1"/>
          <p:nvPr>
            <p:ph idx="1" type="body"/>
          </p:nvPr>
        </p:nvSpPr>
        <p:spPr>
          <a:xfrm>
            <a:off x="3886200" y="2774950"/>
            <a:ext cx="3200400" cy="1187450"/>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chemeClr val="hlink"/>
              </a:buClr>
              <a:buSzPct val="25000"/>
              <a:buFont typeface="Arial"/>
              <a:buNone/>
            </a:pPr>
            <a:r>
              <a:rPr b="0" i="0" lang="en-US" sz="2400" u="none" cap="none" strike="noStrike">
                <a:solidFill>
                  <a:schemeClr val="hlink"/>
                </a:solidFill>
                <a:latin typeface="Arial"/>
                <a:ea typeface="Arial"/>
                <a:cs typeface="Arial"/>
                <a:sym typeface="Arial"/>
              </a:rPr>
              <a:t>For every force, there is an equal and opposite force.</a:t>
            </a:r>
          </a:p>
        </p:txBody>
      </p:sp>
      <p:pic>
        <p:nvPicPr>
          <p:cNvPr id="25" name="Shape 25"/>
          <p:cNvPicPr preferRelativeResize="0"/>
          <p:nvPr/>
        </p:nvPicPr>
        <p:blipFill rotWithShape="1">
          <a:blip r:embed="rId4">
            <a:alphaModFix/>
          </a:blip>
          <a:srcRect b="0" l="0" r="0" t="0"/>
          <a:stretch/>
        </p:blipFill>
        <p:spPr>
          <a:xfrm>
            <a:off x="1752600" y="2654300"/>
            <a:ext cx="2130425" cy="1460500"/>
          </a:xfrm>
          <a:prstGeom prst="rect">
            <a:avLst/>
          </a:prstGeom>
          <a:noFill/>
          <a:ln>
            <a:noFill/>
          </a:ln>
        </p:spPr>
      </p:pic>
      <p:pic>
        <p:nvPicPr>
          <p:cNvPr id="26" name="Shape 26"/>
          <p:cNvPicPr preferRelativeResize="0"/>
          <p:nvPr/>
        </p:nvPicPr>
        <p:blipFill rotWithShape="1">
          <a:blip r:embed="rId5">
            <a:alphaModFix/>
          </a:blip>
          <a:srcRect b="0" l="0" r="0" t="0"/>
          <a:stretch/>
        </p:blipFill>
        <p:spPr>
          <a:xfrm>
            <a:off x="228600" y="3200400"/>
            <a:ext cx="1447800" cy="3841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9" name="Shape 89"/>
        <p:cNvGrpSpPr/>
        <p:nvPr/>
      </p:nvGrpSpPr>
      <p:grpSpPr>
        <a:xfrm>
          <a:off x="0" y="0"/>
          <a:ext cx="0" cy="0"/>
          <a:chOff x="0" y="0"/>
          <a:chExt cx="0" cy="0"/>
        </a:xfrm>
      </p:grpSpPr>
      <p:pic>
        <p:nvPicPr>
          <p:cNvPr id="90" name="Shape 90"/>
          <p:cNvPicPr preferRelativeResize="0"/>
          <p:nvPr/>
        </p:nvPicPr>
        <p:blipFill rotWithShape="1">
          <a:blip r:embed="rId3">
            <a:alphaModFix/>
          </a:blip>
          <a:srcRect b="0" l="0" r="0" t="0"/>
          <a:stretch/>
        </p:blipFill>
        <p:spPr>
          <a:xfrm>
            <a:off x="3175" y="533400"/>
            <a:ext cx="9140825" cy="5761037"/>
          </a:xfrm>
          <a:prstGeom prst="rect">
            <a:avLst/>
          </a:prstGeom>
          <a:noFill/>
          <a:ln>
            <a:noFill/>
          </a:ln>
        </p:spPr>
      </p:pic>
      <p:sp>
        <p:nvSpPr>
          <p:cNvPr id="91" name="Shape 91"/>
          <p:cNvSpPr txBox="1"/>
          <p:nvPr>
            <p:ph idx="1" type="body"/>
          </p:nvPr>
        </p:nvSpPr>
        <p:spPr>
          <a:xfrm>
            <a:off x="990600" y="2116137"/>
            <a:ext cx="6781800" cy="2227262"/>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000000"/>
              </a:buClr>
              <a:buSzPct val="25000"/>
              <a:buFont typeface="Arial"/>
              <a:buNone/>
            </a:pPr>
            <a:r>
              <a:rPr b="1" i="0" lang="en-US" sz="2800" u="none" cap="none" strike="noStrike">
                <a:solidFill>
                  <a:srgbClr val="000000"/>
                </a:solidFill>
                <a:latin typeface="Arial"/>
                <a:ea typeface="Arial"/>
                <a:cs typeface="Arial"/>
                <a:sym typeface="Arial"/>
              </a:rPr>
              <a:t>Newton’s third law states that whenever one object exerts a force on a second object, the second object exerts an equal and opposite force on the first object.</a:t>
            </a:r>
            <a:r>
              <a:rPr b="1" i="0" lang="en-US" sz="2800" u="none" cap="none" strike="noStrike">
                <a:solidFill>
                  <a:schemeClr val="dk1"/>
                </a:solidFill>
                <a:latin typeface="Arial"/>
                <a:ea typeface="Arial"/>
                <a:cs typeface="Arial"/>
                <a:sym typeface="Arial"/>
              </a:rPr>
              <a:t> </a:t>
            </a:r>
          </a:p>
        </p:txBody>
      </p:sp>
      <p:sp>
        <p:nvSpPr>
          <p:cNvPr id="92" name="Shape 92"/>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7.2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Newton’s Third Law</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6" name="Shape 96"/>
        <p:cNvGrpSpPr/>
        <p:nvPr/>
      </p:nvGrpSpPr>
      <p:grpSpPr>
        <a:xfrm>
          <a:off x="0" y="0"/>
          <a:ext cx="0" cy="0"/>
          <a:chOff x="0" y="0"/>
          <a:chExt cx="0" cy="0"/>
        </a:xfrm>
      </p:grpSpPr>
      <p:sp>
        <p:nvSpPr>
          <p:cNvPr id="97" name="Shape 97"/>
          <p:cNvSpPr txBox="1"/>
          <p:nvPr/>
        </p:nvSpPr>
        <p:spPr>
          <a:xfrm>
            <a:off x="227012" y="1196975"/>
            <a:ext cx="8307387" cy="30130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Newton’s third law </a:t>
            </a:r>
            <a:r>
              <a:rPr b="0" i="0" lang="en-US" sz="2400" u="none">
                <a:solidFill>
                  <a:srgbClr val="000000"/>
                </a:solidFill>
                <a:latin typeface="Arial"/>
                <a:ea typeface="Arial"/>
                <a:cs typeface="Arial"/>
                <a:sym typeface="Arial"/>
              </a:rPr>
              <a:t>describes the relationship between two forces in an interaction.</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One force is called the </a:t>
            </a:r>
            <a:r>
              <a:rPr b="1" i="0" lang="en-US" sz="2400" u="none" cap="none" strike="noStrike">
                <a:solidFill>
                  <a:srgbClr val="000000"/>
                </a:solidFill>
                <a:latin typeface="Arial"/>
                <a:ea typeface="Arial"/>
                <a:cs typeface="Arial"/>
                <a:sym typeface="Arial"/>
              </a:rPr>
              <a:t>action force.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The other force is called the </a:t>
            </a:r>
            <a:r>
              <a:rPr b="1" i="0" lang="en-US" sz="2400" u="none" cap="none" strike="noStrike">
                <a:solidFill>
                  <a:srgbClr val="000000"/>
                </a:solidFill>
                <a:latin typeface="Arial"/>
                <a:ea typeface="Arial"/>
                <a:cs typeface="Arial"/>
                <a:sym typeface="Arial"/>
              </a:rPr>
              <a:t>reaction force.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Neither force exists without the other.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They are equal in strength and opposite in direction.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They occur at the same time (simultaneously).</a:t>
            </a:r>
          </a:p>
        </p:txBody>
      </p:sp>
      <p:sp>
        <p:nvSpPr>
          <p:cNvPr id="98" name="Shape 98"/>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7.2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Newton’s Third Law</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03" name="Shape 103"/>
        <p:cNvGrpSpPr/>
        <p:nvPr/>
      </p:nvGrpSpPr>
      <p:grpSpPr>
        <a:xfrm>
          <a:off x="0" y="0"/>
          <a:ext cx="0" cy="0"/>
          <a:chOff x="0" y="0"/>
          <a:chExt cx="0" cy="0"/>
        </a:xfrm>
      </p:grpSpPr>
      <p:sp>
        <p:nvSpPr>
          <p:cNvPr id="104" name="Shape 104"/>
          <p:cNvSpPr txBox="1"/>
          <p:nvPr/>
        </p:nvSpPr>
        <p:spPr>
          <a:xfrm>
            <a:off x="227012" y="1196975"/>
            <a:ext cx="8307387" cy="16256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Newton’s third law is often stated: “To every action there is always an equal opposing reaction.”</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It doesn’t matter which force we call </a:t>
            </a:r>
            <a:r>
              <a:rPr b="0" i="1" lang="en-US" sz="2400" u="none">
                <a:solidFill>
                  <a:srgbClr val="000000"/>
                </a:solidFill>
                <a:latin typeface="Arial"/>
                <a:ea typeface="Arial"/>
                <a:cs typeface="Arial"/>
                <a:sym typeface="Arial"/>
              </a:rPr>
              <a:t>action </a:t>
            </a:r>
            <a:r>
              <a:rPr b="0" i="0" lang="en-US" sz="2400" u="none">
                <a:solidFill>
                  <a:srgbClr val="000000"/>
                </a:solidFill>
                <a:latin typeface="Arial"/>
                <a:ea typeface="Arial"/>
                <a:cs typeface="Arial"/>
                <a:sym typeface="Arial"/>
              </a:rPr>
              <a:t>and which we call </a:t>
            </a:r>
            <a:r>
              <a:rPr b="0" i="1" lang="en-US" sz="2400" u="none">
                <a:solidFill>
                  <a:srgbClr val="000000"/>
                </a:solidFill>
                <a:latin typeface="Arial"/>
                <a:ea typeface="Arial"/>
                <a:cs typeface="Arial"/>
                <a:sym typeface="Arial"/>
              </a:rPr>
              <a:t>reaction</a:t>
            </a:r>
            <a:r>
              <a:rPr b="0" i="0" lang="en-US" sz="2400" u="none">
                <a:solidFill>
                  <a:srgbClr val="000000"/>
                </a:solidFill>
                <a:latin typeface="Arial"/>
                <a:ea typeface="Arial"/>
                <a:cs typeface="Arial"/>
                <a:sym typeface="Arial"/>
              </a:rPr>
              <a:t>.</a:t>
            </a:r>
            <a:r>
              <a:rPr b="1" i="0" lang="en-US" sz="2400" u="none">
                <a:solidFill>
                  <a:srgbClr val="000000"/>
                </a:solidFill>
                <a:latin typeface="Arial"/>
                <a:ea typeface="Arial"/>
                <a:cs typeface="Arial"/>
                <a:sym typeface="Arial"/>
              </a:rPr>
              <a:t> </a:t>
            </a:r>
          </a:p>
        </p:txBody>
      </p:sp>
      <p:sp>
        <p:nvSpPr>
          <p:cNvPr id="105" name="Shape 105"/>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7.2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Newton’s Third Law</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10" name="Shape 110"/>
        <p:cNvGrpSpPr/>
        <p:nvPr/>
      </p:nvGrpSpPr>
      <p:grpSpPr>
        <a:xfrm>
          <a:off x="0" y="0"/>
          <a:ext cx="0" cy="0"/>
          <a:chOff x="0" y="0"/>
          <a:chExt cx="0" cy="0"/>
        </a:xfrm>
      </p:grpSpPr>
      <p:sp>
        <p:nvSpPr>
          <p:cNvPr id="111" name="Shape 111"/>
          <p:cNvSpPr txBox="1"/>
          <p:nvPr/>
        </p:nvSpPr>
        <p:spPr>
          <a:xfrm>
            <a:off x="227012" y="1196975"/>
            <a:ext cx="8307387" cy="32321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In every interaction, the forces always occur in pairs.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You push against the floor, and the floor simultaneously pushes against you.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The tires of a car interact with the road to produce the car’s motion. The tires push against the road, and the road simultaneously pushes back on the tires.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When swimming, you push the water backward, and the water pushes you forward.</a:t>
            </a:r>
          </a:p>
        </p:txBody>
      </p:sp>
      <p:sp>
        <p:nvSpPr>
          <p:cNvPr id="112" name="Shape 112"/>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7.2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Newton’s Third Law</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17" name="Shape 117"/>
        <p:cNvGrpSpPr/>
        <p:nvPr/>
      </p:nvGrpSpPr>
      <p:grpSpPr>
        <a:xfrm>
          <a:off x="0" y="0"/>
          <a:ext cx="0" cy="0"/>
          <a:chOff x="0" y="0"/>
          <a:chExt cx="0" cy="0"/>
        </a:xfrm>
      </p:grpSpPr>
      <p:sp>
        <p:nvSpPr>
          <p:cNvPr id="118" name="Shape 118"/>
          <p:cNvSpPr txBox="1"/>
          <p:nvPr/>
        </p:nvSpPr>
        <p:spPr>
          <a:xfrm>
            <a:off x="227012" y="1196975"/>
            <a:ext cx="8307387" cy="20637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interactions in these examples depend on friction.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 person trying to walk on ice, where friction is minimal, may not be able to exert an action force against the ice.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Without the action force there cannot be a reaction force, and thus there is no resulting forward motion.</a:t>
            </a:r>
          </a:p>
        </p:txBody>
      </p:sp>
      <p:sp>
        <p:nvSpPr>
          <p:cNvPr id="119" name="Shape 119"/>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7.2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Newton’s Third Law</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24" name="Shape 124"/>
        <p:cNvGrpSpPr/>
        <p:nvPr/>
      </p:nvGrpSpPr>
      <p:grpSpPr>
        <a:xfrm>
          <a:off x="0" y="0"/>
          <a:ext cx="0" cy="0"/>
          <a:chOff x="0" y="0"/>
          <a:chExt cx="0" cy="0"/>
        </a:xfrm>
      </p:grpSpPr>
      <p:sp>
        <p:nvSpPr>
          <p:cNvPr id="125" name="Shape 125"/>
          <p:cNvSpPr txBox="1"/>
          <p:nvPr/>
        </p:nvSpPr>
        <p:spPr>
          <a:xfrm>
            <a:off x="227012" y="1196975"/>
            <a:ext cx="8307387" cy="4572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When the girl jumps to shore, the boat moves backward.</a:t>
            </a:r>
          </a:p>
        </p:txBody>
      </p:sp>
      <p:sp>
        <p:nvSpPr>
          <p:cNvPr id="126" name="Shape 126"/>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7.2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Newton’s Third Law</a:t>
            </a:r>
          </a:p>
        </p:txBody>
      </p:sp>
      <p:pic>
        <p:nvPicPr>
          <p:cNvPr id="127" name="Shape 127"/>
          <p:cNvPicPr preferRelativeResize="0"/>
          <p:nvPr/>
        </p:nvPicPr>
        <p:blipFill rotWithShape="1">
          <a:blip r:embed="rId3">
            <a:alphaModFix/>
          </a:blip>
          <a:srcRect b="0" l="0" r="0" t="0"/>
          <a:stretch/>
        </p:blipFill>
        <p:spPr>
          <a:xfrm>
            <a:off x="2105025" y="2003425"/>
            <a:ext cx="4933950" cy="42291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32" name="Shape 132"/>
        <p:cNvGrpSpPr/>
        <p:nvPr/>
      </p:nvGrpSpPr>
      <p:grpSpPr>
        <a:xfrm>
          <a:off x="0" y="0"/>
          <a:ext cx="0" cy="0"/>
          <a:chOff x="0" y="0"/>
          <a:chExt cx="0" cy="0"/>
        </a:xfrm>
      </p:grpSpPr>
      <p:sp>
        <p:nvSpPr>
          <p:cNvPr id="133" name="Shape 133"/>
          <p:cNvSpPr txBox="1"/>
          <p:nvPr/>
        </p:nvSpPr>
        <p:spPr>
          <a:xfrm>
            <a:off x="227012" y="1196975"/>
            <a:ext cx="8307387" cy="4572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dog wags the tail and the tail wags the dog.</a:t>
            </a:r>
          </a:p>
        </p:txBody>
      </p:sp>
      <p:sp>
        <p:nvSpPr>
          <p:cNvPr id="134" name="Shape 134"/>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7.2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Newton’s Third Law</a:t>
            </a:r>
          </a:p>
        </p:txBody>
      </p:sp>
      <p:pic>
        <p:nvPicPr>
          <p:cNvPr id="135" name="Shape 135"/>
          <p:cNvPicPr preferRelativeResize="0"/>
          <p:nvPr/>
        </p:nvPicPr>
        <p:blipFill rotWithShape="1">
          <a:blip r:embed="rId3">
            <a:alphaModFix/>
          </a:blip>
          <a:srcRect b="0" l="0" r="0" t="0"/>
          <a:stretch/>
        </p:blipFill>
        <p:spPr>
          <a:xfrm>
            <a:off x="2209800" y="1866900"/>
            <a:ext cx="4724400" cy="43307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39" name="Shape 139"/>
        <p:cNvGrpSpPr/>
        <p:nvPr/>
      </p:nvGrpSpPr>
      <p:grpSpPr>
        <a:xfrm>
          <a:off x="0" y="0"/>
          <a:ext cx="0" cy="0"/>
          <a:chOff x="0" y="0"/>
          <a:chExt cx="0" cy="0"/>
        </a:xfrm>
      </p:grpSpPr>
      <p:pic>
        <p:nvPicPr>
          <p:cNvPr id="140" name="Shape 140"/>
          <p:cNvPicPr preferRelativeResize="0"/>
          <p:nvPr/>
        </p:nvPicPr>
        <p:blipFill rotWithShape="1">
          <a:blip r:embed="rId3">
            <a:alphaModFix/>
          </a:blip>
          <a:srcRect b="0" l="0" r="0" t="0"/>
          <a:stretch/>
        </p:blipFill>
        <p:spPr>
          <a:xfrm>
            <a:off x="0" y="544512"/>
            <a:ext cx="9140825" cy="5765800"/>
          </a:xfrm>
          <a:prstGeom prst="rect">
            <a:avLst/>
          </a:prstGeom>
          <a:noFill/>
          <a:ln>
            <a:noFill/>
          </a:ln>
        </p:spPr>
      </p:pic>
      <p:sp>
        <p:nvSpPr>
          <p:cNvPr id="141" name="Shape 141"/>
          <p:cNvSpPr txBox="1"/>
          <p:nvPr/>
        </p:nvSpPr>
        <p:spPr>
          <a:xfrm>
            <a:off x="1676400" y="3009900"/>
            <a:ext cx="6934200" cy="8223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What happens when an object exerts a force on another object? </a:t>
            </a:r>
          </a:p>
        </p:txBody>
      </p:sp>
      <p:sp>
        <p:nvSpPr>
          <p:cNvPr id="142" name="Shape 142"/>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7.2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Newton’s Third Law</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46" name="Shape 146"/>
        <p:cNvGrpSpPr/>
        <p:nvPr/>
      </p:nvGrpSpPr>
      <p:grpSpPr>
        <a:xfrm>
          <a:off x="0" y="0"/>
          <a:ext cx="0" cy="0"/>
          <a:chOff x="0" y="0"/>
          <a:chExt cx="0" cy="0"/>
        </a:xfrm>
      </p:grpSpPr>
      <p:pic>
        <p:nvPicPr>
          <p:cNvPr id="147" name="Shape 147"/>
          <p:cNvPicPr preferRelativeResize="0"/>
          <p:nvPr/>
        </p:nvPicPr>
        <p:blipFill rotWithShape="1">
          <a:blip r:embed="rId3">
            <a:alphaModFix/>
          </a:blip>
          <a:srcRect b="0" l="0" r="0" t="0"/>
          <a:stretch/>
        </p:blipFill>
        <p:spPr>
          <a:xfrm>
            <a:off x="3175" y="533400"/>
            <a:ext cx="9140825" cy="5761037"/>
          </a:xfrm>
          <a:prstGeom prst="rect">
            <a:avLst/>
          </a:prstGeom>
          <a:noFill/>
          <a:ln>
            <a:noFill/>
          </a:ln>
        </p:spPr>
      </p:pic>
      <p:sp>
        <p:nvSpPr>
          <p:cNvPr id="148" name="Shape 148"/>
          <p:cNvSpPr txBox="1"/>
          <p:nvPr>
            <p:ph idx="1" type="body"/>
          </p:nvPr>
        </p:nvSpPr>
        <p:spPr>
          <a:xfrm>
            <a:off x="990600" y="2324100"/>
            <a:ext cx="7010400" cy="1800225"/>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000000"/>
              </a:buClr>
              <a:buSzPct val="25000"/>
              <a:buFont typeface="Arial"/>
              <a:buNone/>
            </a:pPr>
            <a:r>
              <a:rPr b="1" i="0" lang="en-US" sz="2800" u="none" cap="none" strike="noStrike">
                <a:solidFill>
                  <a:srgbClr val="000000"/>
                </a:solidFill>
                <a:latin typeface="Arial"/>
                <a:ea typeface="Arial"/>
                <a:cs typeface="Arial"/>
                <a:sym typeface="Arial"/>
              </a:rPr>
              <a:t>To identify a pair of action-reaction forces, first identify the interacting objects A and B, and if the action is A on B, the reaction is B on A</a:t>
            </a:r>
            <a:r>
              <a:rPr b="0" i="0" lang="en-US" sz="2800" u="none" cap="none" strike="noStrike">
                <a:solidFill>
                  <a:srgbClr val="000000"/>
                </a:solidFill>
                <a:latin typeface="Arial"/>
                <a:ea typeface="Arial"/>
                <a:cs typeface="Arial"/>
                <a:sym typeface="Arial"/>
              </a:rPr>
              <a:t>.</a:t>
            </a:r>
            <a:r>
              <a:rPr b="1" i="0" lang="en-US" sz="2800" u="none" cap="none" strike="noStrike">
                <a:solidFill>
                  <a:schemeClr val="dk1"/>
                </a:solidFill>
                <a:latin typeface="Arial"/>
                <a:ea typeface="Arial"/>
                <a:cs typeface="Arial"/>
                <a:sym typeface="Arial"/>
              </a:rPr>
              <a:t> </a:t>
            </a:r>
          </a:p>
        </p:txBody>
      </p:sp>
      <p:sp>
        <p:nvSpPr>
          <p:cNvPr id="149" name="Shape 149"/>
          <p:cNvSpPr txBox="1"/>
          <p:nvPr/>
        </p:nvSpPr>
        <p:spPr>
          <a:xfrm>
            <a:off x="230187" y="623887"/>
            <a:ext cx="6932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7.3</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Identifying Action and Reaction</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54" name="Shape 154"/>
        <p:cNvGrpSpPr/>
        <p:nvPr/>
      </p:nvGrpSpPr>
      <p:grpSpPr>
        <a:xfrm>
          <a:off x="0" y="0"/>
          <a:ext cx="0" cy="0"/>
          <a:chOff x="0" y="0"/>
          <a:chExt cx="0" cy="0"/>
        </a:xfrm>
      </p:grpSpPr>
      <p:sp>
        <p:nvSpPr>
          <p:cNvPr id="155" name="Shape 155"/>
          <p:cNvSpPr txBox="1"/>
          <p:nvPr/>
        </p:nvSpPr>
        <p:spPr>
          <a:xfrm>
            <a:off x="227012" y="1196975"/>
            <a:ext cx="8535987" cy="29400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There is a simple recipe for treating action and reaction forces:</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First identify the interaction. Let’s say one object, A, interacts with another object, B.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The action and reaction forces are stated in the form:</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	Action: Object A exerts a force on object B.</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	Reaction: Object B exerts a force on object A. </a:t>
            </a:r>
          </a:p>
        </p:txBody>
      </p:sp>
      <p:sp>
        <p:nvSpPr>
          <p:cNvPr id="156" name="Shape 156"/>
          <p:cNvSpPr txBox="1"/>
          <p:nvPr/>
        </p:nvSpPr>
        <p:spPr>
          <a:xfrm>
            <a:off x="230187" y="623887"/>
            <a:ext cx="6932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7.3</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Identifying Action and Reaction</a:t>
            </a:r>
          </a:p>
        </p:txBody>
      </p:sp>
      <p:pic>
        <p:nvPicPr>
          <p:cNvPr id="157" name="Shape 157"/>
          <p:cNvPicPr preferRelativeResize="0"/>
          <p:nvPr/>
        </p:nvPicPr>
        <p:blipFill rotWithShape="1">
          <a:blip r:embed="rId3">
            <a:alphaModFix/>
          </a:blip>
          <a:srcRect b="0" l="0" r="0" t="0"/>
          <a:stretch/>
        </p:blipFill>
        <p:spPr>
          <a:xfrm>
            <a:off x="6934200" y="4257675"/>
            <a:ext cx="1952625" cy="191928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0" name="Shape 30"/>
        <p:cNvGrpSpPr/>
        <p:nvPr/>
      </p:nvGrpSpPr>
      <p:grpSpPr>
        <a:xfrm>
          <a:off x="0" y="0"/>
          <a:ext cx="0" cy="0"/>
          <a:chOff x="0" y="0"/>
          <a:chExt cx="0" cy="0"/>
        </a:xfrm>
      </p:grpSpPr>
      <p:pic>
        <p:nvPicPr>
          <p:cNvPr id="31" name="Shape 31"/>
          <p:cNvPicPr preferRelativeResize="0"/>
          <p:nvPr/>
        </p:nvPicPr>
        <p:blipFill rotWithShape="1">
          <a:blip r:embed="rId3">
            <a:alphaModFix/>
          </a:blip>
          <a:srcRect b="0" l="0" r="0" t="0"/>
          <a:stretch/>
        </p:blipFill>
        <p:spPr>
          <a:xfrm>
            <a:off x="3175" y="533400"/>
            <a:ext cx="9140825" cy="5761037"/>
          </a:xfrm>
          <a:prstGeom prst="rect">
            <a:avLst/>
          </a:prstGeom>
          <a:noFill/>
          <a:ln>
            <a:noFill/>
          </a:ln>
        </p:spPr>
      </p:pic>
      <p:sp>
        <p:nvSpPr>
          <p:cNvPr id="32" name="Shape 32"/>
          <p:cNvSpPr txBox="1"/>
          <p:nvPr>
            <p:ph idx="1" type="body"/>
          </p:nvPr>
        </p:nvSpPr>
        <p:spPr>
          <a:xfrm>
            <a:off x="990600" y="2743200"/>
            <a:ext cx="6629400" cy="946150"/>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A force is always part of a mutual action that involves another force.</a:t>
            </a:r>
            <a:r>
              <a:rPr b="0" i="0" lang="en-US" sz="2800" u="none" cap="none" strike="noStrike">
                <a:solidFill>
                  <a:schemeClr val="dk1"/>
                </a:solidFill>
                <a:latin typeface="Arial"/>
                <a:ea typeface="Arial"/>
                <a:cs typeface="Arial"/>
                <a:sym typeface="Arial"/>
              </a:rPr>
              <a:t> </a:t>
            </a:r>
          </a:p>
        </p:txBody>
      </p:sp>
      <p:sp>
        <p:nvSpPr>
          <p:cNvPr id="33" name="Shape 33"/>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7.1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Forces and Interactions</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62" name="Shape 162"/>
        <p:cNvGrpSpPr/>
        <p:nvPr/>
      </p:nvGrpSpPr>
      <p:grpSpPr>
        <a:xfrm>
          <a:off x="0" y="0"/>
          <a:ext cx="0" cy="0"/>
          <a:chOff x="0" y="0"/>
          <a:chExt cx="0" cy="0"/>
        </a:xfrm>
      </p:grpSpPr>
      <p:sp>
        <p:nvSpPr>
          <p:cNvPr id="163" name="Shape 163"/>
          <p:cNvSpPr txBox="1"/>
          <p:nvPr/>
        </p:nvSpPr>
        <p:spPr>
          <a:xfrm>
            <a:off x="227012" y="1196975"/>
            <a:ext cx="8307387" cy="27940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Sometimes the identity of the pair of action and reaction forces in an interaction is not immediately obvious.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For example, what are the action and reaction forces in the case of a falling boulder?</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If we call the </a:t>
            </a:r>
            <a:r>
              <a:rPr b="0" i="1" lang="en-US" sz="2400" u="none" cap="none" strike="noStrike">
                <a:solidFill>
                  <a:srgbClr val="000000"/>
                </a:solidFill>
                <a:latin typeface="Arial"/>
                <a:ea typeface="Arial"/>
                <a:cs typeface="Arial"/>
                <a:sym typeface="Arial"/>
              </a:rPr>
              <a:t>action </a:t>
            </a:r>
            <a:r>
              <a:rPr b="0" i="0" lang="en-US" sz="2400" u="none" cap="none" strike="noStrike">
                <a:solidFill>
                  <a:srgbClr val="000000"/>
                </a:solidFill>
                <a:latin typeface="Arial"/>
                <a:ea typeface="Arial"/>
                <a:cs typeface="Arial"/>
                <a:sym typeface="Arial"/>
              </a:rPr>
              <a:t>Earth exerting a force on the boulder, then the </a:t>
            </a:r>
            <a:r>
              <a:rPr b="0" i="1" lang="en-US" sz="2400" u="none" cap="none" strike="noStrike">
                <a:solidFill>
                  <a:srgbClr val="000000"/>
                </a:solidFill>
                <a:latin typeface="Arial"/>
                <a:ea typeface="Arial"/>
                <a:cs typeface="Arial"/>
                <a:sym typeface="Arial"/>
              </a:rPr>
              <a:t>reaction </a:t>
            </a:r>
            <a:r>
              <a:rPr b="0" i="0" lang="en-US" sz="2400" u="none" cap="none" strike="noStrike">
                <a:solidFill>
                  <a:srgbClr val="000000"/>
                </a:solidFill>
                <a:latin typeface="Arial"/>
                <a:ea typeface="Arial"/>
                <a:cs typeface="Arial"/>
                <a:sym typeface="Arial"/>
              </a:rPr>
              <a:t>is the boulder simultaneously exerting a force on Earth.</a:t>
            </a:r>
          </a:p>
        </p:txBody>
      </p:sp>
      <p:sp>
        <p:nvSpPr>
          <p:cNvPr id="164" name="Shape 164"/>
          <p:cNvSpPr txBox="1"/>
          <p:nvPr/>
        </p:nvSpPr>
        <p:spPr>
          <a:xfrm>
            <a:off x="230187" y="623887"/>
            <a:ext cx="6932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7.3</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Identifying Action and Reaction</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69" name="Shape 169"/>
        <p:cNvGrpSpPr/>
        <p:nvPr/>
      </p:nvGrpSpPr>
      <p:grpSpPr>
        <a:xfrm>
          <a:off x="0" y="0"/>
          <a:ext cx="0" cy="0"/>
          <a:chOff x="0" y="0"/>
          <a:chExt cx="0" cy="0"/>
        </a:xfrm>
      </p:grpSpPr>
      <p:sp>
        <p:nvSpPr>
          <p:cNvPr id="170" name="Shape 170"/>
          <p:cNvSpPr txBox="1"/>
          <p:nvPr/>
        </p:nvSpPr>
        <p:spPr>
          <a:xfrm>
            <a:off x="227012" y="1196975"/>
            <a:ext cx="8307387" cy="8223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When action is </a:t>
            </a:r>
            <a:r>
              <a:rPr b="0" i="1" lang="en-US" sz="2400" u="none">
                <a:solidFill>
                  <a:srgbClr val="000000"/>
                </a:solidFill>
                <a:latin typeface="Arial"/>
                <a:ea typeface="Arial"/>
                <a:cs typeface="Arial"/>
                <a:sym typeface="Arial"/>
              </a:rPr>
              <a:t>A exerts force on B, </a:t>
            </a:r>
            <a:r>
              <a:rPr b="0" i="0" lang="en-US" sz="2400" u="none">
                <a:solidFill>
                  <a:srgbClr val="000000"/>
                </a:solidFill>
                <a:latin typeface="Arial"/>
                <a:ea typeface="Arial"/>
                <a:cs typeface="Arial"/>
                <a:sym typeface="Arial"/>
              </a:rPr>
              <a:t>the reaction is simply </a:t>
            </a:r>
            <a:r>
              <a:rPr b="0" i="1" lang="en-US" sz="2400" u="none">
                <a:solidFill>
                  <a:srgbClr val="000000"/>
                </a:solidFill>
                <a:latin typeface="Arial"/>
                <a:ea typeface="Arial"/>
                <a:cs typeface="Arial"/>
                <a:sym typeface="Arial"/>
              </a:rPr>
              <a:t>B exerts force on A.</a:t>
            </a:r>
          </a:p>
        </p:txBody>
      </p:sp>
      <p:sp>
        <p:nvSpPr>
          <p:cNvPr id="171" name="Shape 171"/>
          <p:cNvSpPr txBox="1"/>
          <p:nvPr/>
        </p:nvSpPr>
        <p:spPr>
          <a:xfrm>
            <a:off x="230187" y="623887"/>
            <a:ext cx="6932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7.3</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Identifying Action and Reaction</a:t>
            </a:r>
          </a:p>
        </p:txBody>
      </p:sp>
      <p:pic>
        <p:nvPicPr>
          <p:cNvPr id="172" name="Shape 172"/>
          <p:cNvPicPr preferRelativeResize="0"/>
          <p:nvPr/>
        </p:nvPicPr>
        <p:blipFill rotWithShape="1">
          <a:blip r:embed="rId3">
            <a:alphaModFix/>
          </a:blip>
          <a:srcRect b="0" l="0" r="0" t="0"/>
          <a:stretch/>
        </p:blipFill>
        <p:spPr>
          <a:xfrm>
            <a:off x="381000" y="2590800"/>
            <a:ext cx="4570412" cy="1058862"/>
          </a:xfrm>
          <a:prstGeom prst="rect">
            <a:avLst/>
          </a:prstGeom>
          <a:noFill/>
          <a:ln>
            <a:noFill/>
          </a:ln>
        </p:spPr>
      </p:pic>
      <p:pic>
        <p:nvPicPr>
          <p:cNvPr id="173" name="Shape 173"/>
          <p:cNvPicPr preferRelativeResize="0"/>
          <p:nvPr/>
        </p:nvPicPr>
        <p:blipFill rotWithShape="1">
          <a:blip r:embed="rId4">
            <a:alphaModFix/>
          </a:blip>
          <a:srcRect b="0" l="0" r="0" t="0"/>
          <a:stretch/>
        </p:blipFill>
        <p:spPr>
          <a:xfrm>
            <a:off x="5181600" y="2133600"/>
            <a:ext cx="3656012" cy="1487487"/>
          </a:xfrm>
          <a:prstGeom prst="rect">
            <a:avLst/>
          </a:prstGeom>
          <a:noFill/>
          <a:ln>
            <a:noFill/>
          </a:ln>
        </p:spPr>
      </p:pic>
      <p:pic>
        <p:nvPicPr>
          <p:cNvPr id="174" name="Shape 174"/>
          <p:cNvPicPr preferRelativeResize="0"/>
          <p:nvPr/>
        </p:nvPicPr>
        <p:blipFill rotWithShape="1">
          <a:blip r:embed="rId5">
            <a:alphaModFix/>
          </a:blip>
          <a:srcRect b="0" l="0" r="0" t="0"/>
          <a:stretch/>
        </p:blipFill>
        <p:spPr>
          <a:xfrm>
            <a:off x="1828800" y="4495800"/>
            <a:ext cx="5484812" cy="13112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79" name="Shape 179"/>
        <p:cNvGrpSpPr/>
        <p:nvPr/>
      </p:nvGrpSpPr>
      <p:grpSpPr>
        <a:xfrm>
          <a:off x="0" y="0"/>
          <a:ext cx="0" cy="0"/>
          <a:chOff x="0" y="0"/>
          <a:chExt cx="0" cy="0"/>
        </a:xfrm>
      </p:grpSpPr>
      <p:pic>
        <p:nvPicPr>
          <p:cNvPr id="180" name="Shape 180"/>
          <p:cNvPicPr preferRelativeResize="0"/>
          <p:nvPr/>
        </p:nvPicPr>
        <p:blipFill rotWithShape="1">
          <a:blip r:embed="rId3">
            <a:alphaModFix/>
          </a:blip>
          <a:srcRect b="0" l="0" r="0" t="0"/>
          <a:stretch/>
        </p:blipFill>
        <p:spPr>
          <a:xfrm>
            <a:off x="1828800" y="4495800"/>
            <a:ext cx="5484812" cy="1312862"/>
          </a:xfrm>
          <a:prstGeom prst="rect">
            <a:avLst/>
          </a:prstGeom>
          <a:noFill/>
          <a:ln>
            <a:noFill/>
          </a:ln>
        </p:spPr>
      </p:pic>
      <p:pic>
        <p:nvPicPr>
          <p:cNvPr id="181" name="Shape 181"/>
          <p:cNvPicPr preferRelativeResize="0"/>
          <p:nvPr/>
        </p:nvPicPr>
        <p:blipFill rotWithShape="1">
          <a:blip r:embed="rId4">
            <a:alphaModFix/>
          </a:blip>
          <a:srcRect b="0" l="0" r="0" t="0"/>
          <a:stretch/>
        </p:blipFill>
        <p:spPr>
          <a:xfrm>
            <a:off x="5181600" y="2128837"/>
            <a:ext cx="3656012" cy="1487487"/>
          </a:xfrm>
          <a:prstGeom prst="rect">
            <a:avLst/>
          </a:prstGeom>
          <a:noFill/>
          <a:ln>
            <a:noFill/>
          </a:ln>
        </p:spPr>
      </p:pic>
      <p:pic>
        <p:nvPicPr>
          <p:cNvPr id="182" name="Shape 182"/>
          <p:cNvPicPr preferRelativeResize="0"/>
          <p:nvPr/>
        </p:nvPicPr>
        <p:blipFill rotWithShape="1">
          <a:blip r:embed="rId5">
            <a:alphaModFix/>
          </a:blip>
          <a:srcRect b="0" l="0" r="0" t="0"/>
          <a:stretch/>
        </p:blipFill>
        <p:spPr>
          <a:xfrm>
            <a:off x="382587" y="2586037"/>
            <a:ext cx="4570412" cy="1058862"/>
          </a:xfrm>
          <a:prstGeom prst="rect">
            <a:avLst/>
          </a:prstGeom>
          <a:noFill/>
          <a:ln>
            <a:noFill/>
          </a:ln>
        </p:spPr>
      </p:pic>
      <p:sp>
        <p:nvSpPr>
          <p:cNvPr id="183" name="Shape 183"/>
          <p:cNvSpPr txBox="1"/>
          <p:nvPr/>
        </p:nvSpPr>
        <p:spPr>
          <a:xfrm>
            <a:off x="227012" y="1196975"/>
            <a:ext cx="8307387" cy="8223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When action is </a:t>
            </a:r>
            <a:r>
              <a:rPr b="0" i="1" lang="en-US" sz="2400" u="none">
                <a:solidFill>
                  <a:srgbClr val="000000"/>
                </a:solidFill>
                <a:latin typeface="Arial"/>
                <a:ea typeface="Arial"/>
                <a:cs typeface="Arial"/>
                <a:sym typeface="Arial"/>
              </a:rPr>
              <a:t>A exerts force on B, </a:t>
            </a:r>
            <a:r>
              <a:rPr b="0" i="0" lang="en-US" sz="2400" u="none">
                <a:solidFill>
                  <a:srgbClr val="000000"/>
                </a:solidFill>
                <a:latin typeface="Arial"/>
                <a:ea typeface="Arial"/>
                <a:cs typeface="Arial"/>
                <a:sym typeface="Arial"/>
              </a:rPr>
              <a:t>the reaction is simply </a:t>
            </a:r>
            <a:r>
              <a:rPr b="0" i="1" lang="en-US" sz="2400" u="none">
                <a:solidFill>
                  <a:srgbClr val="000000"/>
                </a:solidFill>
                <a:latin typeface="Arial"/>
                <a:ea typeface="Arial"/>
                <a:cs typeface="Arial"/>
                <a:sym typeface="Arial"/>
              </a:rPr>
              <a:t>B exerts force on A.</a:t>
            </a:r>
          </a:p>
        </p:txBody>
      </p:sp>
      <p:sp>
        <p:nvSpPr>
          <p:cNvPr id="184" name="Shape 184"/>
          <p:cNvSpPr txBox="1"/>
          <p:nvPr/>
        </p:nvSpPr>
        <p:spPr>
          <a:xfrm>
            <a:off x="230187" y="623887"/>
            <a:ext cx="6932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7.3</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Identifying Action and Reaction</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89" name="Shape 189"/>
        <p:cNvGrpSpPr/>
        <p:nvPr/>
      </p:nvGrpSpPr>
      <p:grpSpPr>
        <a:xfrm>
          <a:off x="0" y="0"/>
          <a:ext cx="0" cy="0"/>
          <a:chOff x="0" y="0"/>
          <a:chExt cx="0" cy="0"/>
        </a:xfrm>
      </p:grpSpPr>
      <p:sp>
        <p:nvSpPr>
          <p:cNvPr id="190" name="Shape 190"/>
          <p:cNvSpPr txBox="1"/>
          <p:nvPr>
            <p:ph idx="1" type="body"/>
          </p:nvPr>
        </p:nvSpPr>
        <p:spPr>
          <a:xfrm>
            <a:off x="228600" y="1196975"/>
            <a:ext cx="8382000" cy="1687512"/>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FF4637"/>
              </a:buClr>
              <a:buSzPct val="25000"/>
              <a:buFont typeface="Arial"/>
              <a:buNone/>
            </a:pPr>
            <a:r>
              <a:rPr b="1" i="0" lang="en-US" sz="2800" u="none" cap="none" strike="noStrike">
                <a:solidFill>
                  <a:srgbClr val="FF4637"/>
                </a:solidFill>
                <a:latin typeface="Arial"/>
                <a:ea typeface="Arial"/>
                <a:cs typeface="Arial"/>
                <a:sym typeface="Arial"/>
              </a:rPr>
              <a:t>think!</a:t>
            </a:r>
          </a:p>
          <a:p>
            <a:pPr indent="-342900" lvl="0" marL="342900" marR="0" rtl="0" algn="l">
              <a:lnSpc>
                <a:spcPct val="100000"/>
              </a:lnSpc>
              <a:spcBef>
                <a:spcPts val="48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We know that Earth pulls on the moon. Does the moon also pull on Earth? If so, which pull is stronger?</a:t>
            </a:r>
            <a:br>
              <a:rPr b="0" i="0" lang="en-US" sz="2400" u="none" cap="none" strike="noStrike">
                <a:solidFill>
                  <a:srgbClr val="000000"/>
                </a:solidFill>
                <a:latin typeface="Arial"/>
                <a:ea typeface="Arial"/>
                <a:cs typeface="Arial"/>
                <a:sym typeface="Arial"/>
              </a:rPr>
            </a:br>
          </a:p>
        </p:txBody>
      </p:sp>
      <p:sp>
        <p:nvSpPr>
          <p:cNvPr id="191" name="Shape 191"/>
          <p:cNvSpPr txBox="1"/>
          <p:nvPr/>
        </p:nvSpPr>
        <p:spPr>
          <a:xfrm>
            <a:off x="230187" y="623887"/>
            <a:ext cx="6932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7.3</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Identifying Action and Reaction</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96" name="Shape 196"/>
        <p:cNvGrpSpPr/>
        <p:nvPr/>
      </p:nvGrpSpPr>
      <p:grpSpPr>
        <a:xfrm>
          <a:off x="0" y="0"/>
          <a:ext cx="0" cy="0"/>
          <a:chOff x="0" y="0"/>
          <a:chExt cx="0" cy="0"/>
        </a:xfrm>
      </p:grpSpPr>
      <p:sp>
        <p:nvSpPr>
          <p:cNvPr id="197" name="Shape 197"/>
          <p:cNvSpPr txBox="1"/>
          <p:nvPr>
            <p:ph idx="1" type="body"/>
          </p:nvPr>
        </p:nvSpPr>
        <p:spPr>
          <a:xfrm>
            <a:off x="228600" y="1196975"/>
            <a:ext cx="8382000" cy="3951287"/>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FF4637"/>
              </a:buClr>
              <a:buSzPct val="25000"/>
              <a:buFont typeface="Arial"/>
              <a:buNone/>
            </a:pPr>
            <a:r>
              <a:rPr b="1" i="0" lang="en-US" sz="2800" u="none" cap="none" strike="noStrike">
                <a:solidFill>
                  <a:srgbClr val="FF4637"/>
                </a:solidFill>
                <a:latin typeface="Arial"/>
                <a:ea typeface="Arial"/>
                <a:cs typeface="Arial"/>
                <a:sym typeface="Arial"/>
              </a:rPr>
              <a:t>think!</a:t>
            </a:r>
          </a:p>
          <a:p>
            <a:pPr indent="-342900" lvl="0" marL="342900" marR="0" rtl="0" algn="l">
              <a:lnSpc>
                <a:spcPct val="100000"/>
              </a:lnSpc>
              <a:spcBef>
                <a:spcPts val="48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We know that Earth pulls on the moon. Does the moon also pull on Earth? If so, which pull is stronger?</a:t>
            </a:r>
            <a:br>
              <a:rPr b="0" i="0" lang="en-US" sz="2400" u="none" cap="none" strike="noStrike">
                <a:solidFill>
                  <a:srgbClr val="000000"/>
                </a:solidFill>
                <a:latin typeface="Arial"/>
                <a:ea typeface="Arial"/>
                <a:cs typeface="Arial"/>
                <a:sym typeface="Arial"/>
              </a:rPr>
            </a:br>
          </a:p>
          <a:p>
            <a:pPr indent="-342900" lvl="0" marL="342900" marR="0" rtl="0" algn="l">
              <a:lnSpc>
                <a:spcPct val="100000"/>
              </a:lnSpc>
              <a:spcBef>
                <a:spcPts val="480"/>
              </a:spcBef>
              <a:spcAft>
                <a:spcPts val="0"/>
              </a:spcAft>
              <a:buClr>
                <a:srgbClr val="00DA9A"/>
              </a:buClr>
              <a:buSzPct val="25000"/>
              <a:buFont typeface="Arial"/>
              <a:buNone/>
            </a:pPr>
            <a:r>
              <a:rPr b="0" i="1" lang="en-US" sz="2400" u="none" cap="none" strike="noStrike">
                <a:solidFill>
                  <a:srgbClr val="00DA9A"/>
                </a:solidFill>
                <a:latin typeface="Arial"/>
                <a:ea typeface="Arial"/>
                <a:cs typeface="Arial"/>
                <a:sym typeface="Arial"/>
              </a:rPr>
              <a:t>Answer:</a:t>
            </a:r>
            <a:r>
              <a:rPr b="1" i="1" lang="en-US" sz="2400" u="none" cap="none" strike="noStrike">
                <a:solidFill>
                  <a:srgbClr val="00DA9A"/>
                </a:solidFill>
                <a:latin typeface="Arial"/>
                <a:ea typeface="Arial"/>
                <a:cs typeface="Arial"/>
                <a:sym typeface="Arial"/>
              </a:rPr>
              <a:t> </a:t>
            </a:r>
            <a:r>
              <a:rPr b="0" i="0" lang="en-US" sz="2400" u="none" cap="none" strike="noStrike">
                <a:solidFill>
                  <a:schemeClr val="dk1"/>
                </a:solidFill>
                <a:latin typeface="Arial"/>
                <a:ea typeface="Arial"/>
                <a:cs typeface="Arial"/>
                <a:sym typeface="Arial"/>
              </a:rPr>
              <a:t>Asking which pull is stronger is like asking which distance is greater—between New York and San Francisco, or between San Francisco and New York. The distances either way are the same. It is the same with force pairs. Both Earth and moon pull on each other with equal and opposite forces.</a:t>
            </a:r>
          </a:p>
        </p:txBody>
      </p:sp>
      <p:sp>
        <p:nvSpPr>
          <p:cNvPr id="198" name="Shape 198"/>
          <p:cNvSpPr txBox="1"/>
          <p:nvPr/>
        </p:nvSpPr>
        <p:spPr>
          <a:xfrm>
            <a:off x="230187" y="623887"/>
            <a:ext cx="6932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7.3</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Identifying Action and Reaction</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03" name="Shape 203"/>
        <p:cNvGrpSpPr/>
        <p:nvPr/>
      </p:nvGrpSpPr>
      <p:grpSpPr>
        <a:xfrm>
          <a:off x="0" y="0"/>
          <a:ext cx="0" cy="0"/>
          <a:chOff x="0" y="0"/>
          <a:chExt cx="0" cy="0"/>
        </a:xfrm>
      </p:grpSpPr>
      <p:pic>
        <p:nvPicPr>
          <p:cNvPr id="204" name="Shape 204"/>
          <p:cNvPicPr preferRelativeResize="0"/>
          <p:nvPr/>
        </p:nvPicPr>
        <p:blipFill rotWithShape="1">
          <a:blip r:embed="rId3">
            <a:alphaModFix/>
          </a:blip>
          <a:srcRect b="0" l="0" r="0" t="0"/>
          <a:stretch/>
        </p:blipFill>
        <p:spPr>
          <a:xfrm>
            <a:off x="0" y="544512"/>
            <a:ext cx="9140825" cy="5765800"/>
          </a:xfrm>
          <a:prstGeom prst="rect">
            <a:avLst/>
          </a:prstGeom>
          <a:noFill/>
          <a:ln>
            <a:noFill/>
          </a:ln>
        </p:spPr>
      </p:pic>
      <p:sp>
        <p:nvSpPr>
          <p:cNvPr id="205" name="Shape 205"/>
          <p:cNvSpPr txBox="1"/>
          <p:nvPr/>
        </p:nvSpPr>
        <p:spPr>
          <a:xfrm>
            <a:off x="1676400" y="3009900"/>
            <a:ext cx="6934200" cy="8223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How do you identify the action-reaction forces in an interaction? </a:t>
            </a:r>
          </a:p>
        </p:txBody>
      </p:sp>
      <p:sp>
        <p:nvSpPr>
          <p:cNvPr id="206" name="Shape 206"/>
          <p:cNvSpPr txBox="1"/>
          <p:nvPr/>
        </p:nvSpPr>
        <p:spPr>
          <a:xfrm>
            <a:off x="230187" y="623887"/>
            <a:ext cx="6932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7.3</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Identifying Action and Reaction</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11" name="Shape 211"/>
        <p:cNvGrpSpPr/>
        <p:nvPr/>
      </p:nvGrpSpPr>
      <p:grpSpPr>
        <a:xfrm>
          <a:off x="0" y="0"/>
          <a:ext cx="0" cy="0"/>
          <a:chOff x="0" y="0"/>
          <a:chExt cx="0" cy="0"/>
        </a:xfrm>
      </p:grpSpPr>
      <p:pic>
        <p:nvPicPr>
          <p:cNvPr id="212" name="Shape 212"/>
          <p:cNvPicPr preferRelativeResize="0"/>
          <p:nvPr/>
        </p:nvPicPr>
        <p:blipFill rotWithShape="1">
          <a:blip r:embed="rId3">
            <a:alphaModFix/>
          </a:blip>
          <a:srcRect b="0" l="0" r="0" t="0"/>
          <a:stretch/>
        </p:blipFill>
        <p:spPr>
          <a:xfrm>
            <a:off x="3175" y="533400"/>
            <a:ext cx="9140825" cy="5761037"/>
          </a:xfrm>
          <a:prstGeom prst="rect">
            <a:avLst/>
          </a:prstGeom>
          <a:noFill/>
          <a:ln>
            <a:noFill/>
          </a:ln>
        </p:spPr>
      </p:pic>
      <p:sp>
        <p:nvSpPr>
          <p:cNvPr id="213" name="Shape 213"/>
          <p:cNvSpPr txBox="1"/>
          <p:nvPr>
            <p:ph idx="1" type="body"/>
          </p:nvPr>
        </p:nvSpPr>
        <p:spPr>
          <a:xfrm>
            <a:off x="990600" y="2540000"/>
            <a:ext cx="7010400" cy="1373187"/>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000000"/>
              </a:buClr>
              <a:buSzPct val="25000"/>
              <a:buFont typeface="Arial"/>
              <a:buNone/>
            </a:pPr>
            <a:r>
              <a:rPr b="1" i="0" lang="en-US" sz="2800" u="none" cap="none" strike="noStrike">
                <a:solidFill>
                  <a:srgbClr val="000000"/>
                </a:solidFill>
                <a:latin typeface="Arial"/>
                <a:ea typeface="Arial"/>
                <a:cs typeface="Arial"/>
                <a:sym typeface="Arial"/>
              </a:rPr>
              <a:t>A given force exerted on a small mass produces a greater acceleration than the same force exerted on a large mass. </a:t>
            </a:r>
          </a:p>
        </p:txBody>
      </p:sp>
      <p:sp>
        <p:nvSpPr>
          <p:cNvPr id="214" name="Shape 214"/>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7.4</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Action and Reaction on Different Masses</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19" name="Shape 219"/>
        <p:cNvGrpSpPr/>
        <p:nvPr/>
      </p:nvGrpSpPr>
      <p:grpSpPr>
        <a:xfrm>
          <a:off x="0" y="0"/>
          <a:ext cx="0" cy="0"/>
          <a:chOff x="0" y="0"/>
          <a:chExt cx="0" cy="0"/>
        </a:xfrm>
      </p:grpSpPr>
      <p:sp>
        <p:nvSpPr>
          <p:cNvPr id="220" name="Shape 220"/>
          <p:cNvSpPr txBox="1"/>
          <p:nvPr/>
        </p:nvSpPr>
        <p:spPr>
          <a:xfrm>
            <a:off x="227012" y="1196975"/>
            <a:ext cx="3659187" cy="15525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Earth is pulled up by the boulder with just as much force as the boulder is pulled down by Earth.</a:t>
            </a:r>
          </a:p>
        </p:txBody>
      </p:sp>
      <p:sp>
        <p:nvSpPr>
          <p:cNvPr id="221" name="Shape 221"/>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7.4</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Action and Reaction on Different Masses</a:t>
            </a:r>
          </a:p>
        </p:txBody>
      </p:sp>
      <p:pic>
        <p:nvPicPr>
          <p:cNvPr id="222" name="Shape 222"/>
          <p:cNvPicPr preferRelativeResize="0"/>
          <p:nvPr/>
        </p:nvPicPr>
        <p:blipFill rotWithShape="1">
          <a:blip r:embed="rId3">
            <a:alphaModFix/>
          </a:blip>
          <a:srcRect b="0" l="0" r="0" t="0"/>
          <a:stretch/>
        </p:blipFill>
        <p:spPr>
          <a:xfrm>
            <a:off x="4572000" y="1295400"/>
            <a:ext cx="4297362" cy="484346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27" name="Shape 227"/>
        <p:cNvGrpSpPr/>
        <p:nvPr/>
      </p:nvGrpSpPr>
      <p:grpSpPr>
        <a:xfrm>
          <a:off x="0" y="0"/>
          <a:ext cx="0" cy="0"/>
          <a:chOff x="0" y="0"/>
          <a:chExt cx="0" cy="0"/>
        </a:xfrm>
      </p:grpSpPr>
      <p:sp>
        <p:nvSpPr>
          <p:cNvPr id="228" name="Shape 228"/>
          <p:cNvSpPr txBox="1"/>
          <p:nvPr/>
        </p:nvSpPr>
        <p:spPr>
          <a:xfrm>
            <a:off x="227012" y="1196975"/>
            <a:ext cx="8307387" cy="27940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In the interaction between the boulder and Earth, the boulder pulls up on Earth with as much force as Earth pulls down on the boulder.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The forces are equal in strength and opposite in direction.</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The boulder falls to Earth and Earth falls to the boulder, but the distance Earth falls is much less. </a:t>
            </a:r>
          </a:p>
        </p:txBody>
      </p:sp>
      <p:sp>
        <p:nvSpPr>
          <p:cNvPr id="229" name="Shape 229"/>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7.4</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Action and Reaction on Different Masses</a:t>
            </a: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34" name="Shape 234"/>
        <p:cNvGrpSpPr/>
        <p:nvPr/>
      </p:nvGrpSpPr>
      <p:grpSpPr>
        <a:xfrm>
          <a:off x="0" y="0"/>
          <a:ext cx="0" cy="0"/>
          <a:chOff x="0" y="0"/>
          <a:chExt cx="0" cy="0"/>
        </a:xfrm>
      </p:grpSpPr>
      <p:sp>
        <p:nvSpPr>
          <p:cNvPr id="235" name="Shape 235"/>
          <p:cNvSpPr txBox="1"/>
          <p:nvPr/>
        </p:nvSpPr>
        <p:spPr>
          <a:xfrm>
            <a:off x="227012" y="1196975"/>
            <a:ext cx="8307387" cy="24288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Although the pair of forces between the boulder and Earth is the same, the masses are quite unequal.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Acceleration is not only proportional to the net force, but it is also inversely proportional to the mass.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Because Earth has a huge mass, we don’t sense its infinitesimally small acceleration. </a:t>
            </a:r>
          </a:p>
        </p:txBody>
      </p:sp>
      <p:sp>
        <p:nvSpPr>
          <p:cNvPr id="236" name="Shape 236"/>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7.4</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Action and Reaction on Different Masses</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7" name="Shape 37"/>
        <p:cNvGrpSpPr/>
        <p:nvPr/>
      </p:nvGrpSpPr>
      <p:grpSpPr>
        <a:xfrm>
          <a:off x="0" y="0"/>
          <a:ext cx="0" cy="0"/>
          <a:chOff x="0" y="0"/>
          <a:chExt cx="0" cy="0"/>
        </a:xfrm>
      </p:grpSpPr>
      <p:sp>
        <p:nvSpPr>
          <p:cNvPr id="38" name="Shape 38"/>
          <p:cNvSpPr txBox="1"/>
          <p:nvPr/>
        </p:nvSpPr>
        <p:spPr>
          <a:xfrm>
            <a:off x="227012" y="1196975"/>
            <a:ext cx="7621587" cy="12604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In the simplest sense, a force is a push or a pull.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 mutual action is an </a:t>
            </a:r>
            <a:r>
              <a:rPr b="1" i="0" lang="en-US" sz="2400" u="none">
                <a:solidFill>
                  <a:srgbClr val="000000"/>
                </a:solidFill>
                <a:latin typeface="Arial"/>
                <a:ea typeface="Arial"/>
                <a:cs typeface="Arial"/>
                <a:sym typeface="Arial"/>
              </a:rPr>
              <a:t>interaction </a:t>
            </a:r>
            <a:r>
              <a:rPr b="0" i="0" lang="en-US" sz="2400" u="none">
                <a:solidFill>
                  <a:srgbClr val="000000"/>
                </a:solidFill>
                <a:latin typeface="Arial"/>
                <a:ea typeface="Arial"/>
                <a:cs typeface="Arial"/>
                <a:sym typeface="Arial"/>
              </a:rPr>
              <a:t>between one thing and another. </a:t>
            </a:r>
          </a:p>
        </p:txBody>
      </p:sp>
      <p:sp>
        <p:nvSpPr>
          <p:cNvPr id="39" name="Shape 39"/>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7.1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Forces and Interactions</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41" name="Shape 241"/>
        <p:cNvGrpSpPr/>
        <p:nvPr/>
      </p:nvGrpSpPr>
      <p:grpSpPr>
        <a:xfrm>
          <a:off x="0" y="0"/>
          <a:ext cx="0" cy="0"/>
          <a:chOff x="0" y="0"/>
          <a:chExt cx="0" cy="0"/>
        </a:xfrm>
      </p:grpSpPr>
      <p:sp>
        <p:nvSpPr>
          <p:cNvPr id="242" name="Shape 242"/>
          <p:cNvSpPr txBox="1"/>
          <p:nvPr>
            <p:ph idx="1" type="body"/>
          </p:nvPr>
        </p:nvSpPr>
        <p:spPr>
          <a:xfrm>
            <a:off x="228600" y="1196975"/>
            <a:ext cx="7620000" cy="519112"/>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chemeClr val="hlink"/>
              </a:buClr>
              <a:buSzPct val="25000"/>
              <a:buFont typeface="Arial"/>
              <a:buNone/>
            </a:pPr>
            <a:r>
              <a:rPr b="1" i="0" lang="en-US" sz="2800" u="none" cap="none" strike="noStrike">
                <a:solidFill>
                  <a:schemeClr val="hlink"/>
                </a:solidFill>
                <a:latin typeface="Arial"/>
                <a:ea typeface="Arial"/>
                <a:cs typeface="Arial"/>
                <a:sym typeface="Arial"/>
              </a:rPr>
              <a:t>Force and Mass</a:t>
            </a:r>
          </a:p>
        </p:txBody>
      </p:sp>
      <p:sp>
        <p:nvSpPr>
          <p:cNvPr id="243" name="Shape 243"/>
          <p:cNvSpPr txBox="1"/>
          <p:nvPr/>
        </p:nvSpPr>
        <p:spPr>
          <a:xfrm>
            <a:off x="227012" y="1766887"/>
            <a:ext cx="8612187" cy="40354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When a cannon is fired, there is an interaction between the cannon and the cannonball.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The force the cannon exerts on the cannonball is exactly equal and opposite to the force the cannonball exerts on the cannon.</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You might expect the cannon to kick more than it does.</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The cannonball moves so fast compared with the cannon.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According to Newton’s second law, we must also consider the masses. </a:t>
            </a:r>
          </a:p>
        </p:txBody>
      </p:sp>
      <p:sp>
        <p:nvSpPr>
          <p:cNvPr id="244" name="Shape 244"/>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7.4</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Action and Reaction on Different Masses</a:t>
            </a: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49" name="Shape 249"/>
        <p:cNvGrpSpPr/>
        <p:nvPr/>
      </p:nvGrpSpPr>
      <p:grpSpPr>
        <a:xfrm>
          <a:off x="0" y="0"/>
          <a:ext cx="0" cy="0"/>
          <a:chOff x="0" y="0"/>
          <a:chExt cx="0" cy="0"/>
        </a:xfrm>
      </p:grpSpPr>
      <p:sp>
        <p:nvSpPr>
          <p:cNvPr id="250" name="Shape 250"/>
          <p:cNvSpPr txBox="1"/>
          <p:nvPr/>
        </p:nvSpPr>
        <p:spPr>
          <a:xfrm>
            <a:off x="227012" y="1196975"/>
            <a:ext cx="8307387" cy="9461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2800" u="none">
                <a:solidFill>
                  <a:schemeClr val="dk1"/>
                </a:solidFill>
                <a:latin typeface="Arial"/>
                <a:ea typeface="Arial"/>
                <a:cs typeface="Arial"/>
                <a:sym typeface="Arial"/>
              </a:rPr>
              <a:t>The cannonball undergoes more acceleration than the cannon because its mass is much smaller.</a:t>
            </a:r>
          </a:p>
        </p:txBody>
      </p:sp>
      <p:sp>
        <p:nvSpPr>
          <p:cNvPr id="251" name="Shape 251"/>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7.4</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Action and Reaction on Different Masses</a:t>
            </a:r>
          </a:p>
        </p:txBody>
      </p:sp>
      <p:pic>
        <p:nvPicPr>
          <p:cNvPr id="252" name="Shape 252"/>
          <p:cNvPicPr preferRelativeResize="0"/>
          <p:nvPr/>
        </p:nvPicPr>
        <p:blipFill rotWithShape="1">
          <a:blip r:embed="rId3">
            <a:alphaModFix/>
          </a:blip>
          <a:srcRect b="0" l="0" r="0" t="0"/>
          <a:stretch/>
        </p:blipFill>
        <p:spPr>
          <a:xfrm>
            <a:off x="723900" y="2505075"/>
            <a:ext cx="7696200" cy="3656012"/>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57" name="Shape 257"/>
        <p:cNvGrpSpPr/>
        <p:nvPr/>
      </p:nvGrpSpPr>
      <p:grpSpPr>
        <a:xfrm>
          <a:off x="0" y="0"/>
          <a:ext cx="0" cy="0"/>
          <a:chOff x="0" y="0"/>
          <a:chExt cx="0" cy="0"/>
        </a:xfrm>
      </p:grpSpPr>
      <p:sp>
        <p:nvSpPr>
          <p:cNvPr id="258" name="Shape 258"/>
          <p:cNvSpPr txBox="1"/>
          <p:nvPr/>
        </p:nvSpPr>
        <p:spPr>
          <a:xfrm>
            <a:off x="227012" y="1196975"/>
            <a:ext cx="8612187" cy="19907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1" lang="en-US" sz="2400" u="none">
                <a:solidFill>
                  <a:srgbClr val="000000"/>
                </a:solidFill>
                <a:latin typeface="Arial"/>
                <a:ea typeface="Arial"/>
                <a:cs typeface="Arial"/>
                <a:sym typeface="Arial"/>
              </a:rPr>
              <a:t>F </a:t>
            </a:r>
            <a:r>
              <a:rPr b="0" i="0" lang="en-US" sz="2400" u="none">
                <a:solidFill>
                  <a:srgbClr val="000000"/>
                </a:solidFill>
                <a:latin typeface="Arial"/>
                <a:ea typeface="Arial"/>
                <a:cs typeface="Arial"/>
                <a:sym typeface="Arial"/>
              </a:rPr>
              <a:t>represents both the action and reaction forces; </a:t>
            </a:r>
            <a:r>
              <a:rPr b="0" i="1" lang="en-US" sz="2400" u="none">
                <a:solidFill>
                  <a:srgbClr val="000000"/>
                </a:solidFill>
                <a:latin typeface="Arial"/>
                <a:ea typeface="Arial"/>
                <a:cs typeface="Arial"/>
                <a:sym typeface="Arial"/>
              </a:rPr>
              <a:t>m </a:t>
            </a:r>
            <a:r>
              <a:rPr b="0" i="0" lang="en-US" sz="2400" u="none">
                <a:solidFill>
                  <a:srgbClr val="000000"/>
                </a:solidFill>
                <a:latin typeface="Arial"/>
                <a:ea typeface="Arial"/>
                <a:cs typeface="Arial"/>
                <a:sym typeface="Arial"/>
              </a:rPr>
              <a:t>(large), the mass of the cannon; and </a:t>
            </a:r>
            <a:r>
              <a:rPr b="0" i="1" lang="en-US" sz="2400" u="none">
                <a:solidFill>
                  <a:srgbClr val="000000"/>
                </a:solidFill>
                <a:latin typeface="Arial"/>
                <a:ea typeface="Arial"/>
                <a:cs typeface="Arial"/>
                <a:sym typeface="Arial"/>
              </a:rPr>
              <a:t>m</a:t>
            </a:r>
            <a:r>
              <a:rPr b="0" i="0" lang="en-US" sz="2400" u="none">
                <a:solidFill>
                  <a:srgbClr val="000000"/>
                </a:solidFill>
                <a:latin typeface="Arial"/>
                <a:ea typeface="Arial"/>
                <a:cs typeface="Arial"/>
                <a:sym typeface="Arial"/>
              </a:rPr>
              <a:t> (small), the mass of the cannonball.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Do you see why the change in the velocity of the cannonball is greater compared with the change in velocity of the cannon?</a:t>
            </a:r>
          </a:p>
        </p:txBody>
      </p:sp>
      <p:sp>
        <p:nvSpPr>
          <p:cNvPr id="259" name="Shape 259"/>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7.4</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Action and Reaction on Different Masses</a:t>
            </a:r>
          </a:p>
        </p:txBody>
      </p:sp>
      <p:pic>
        <p:nvPicPr>
          <p:cNvPr id="260" name="Shape 260"/>
          <p:cNvPicPr preferRelativeResize="0"/>
          <p:nvPr/>
        </p:nvPicPr>
        <p:blipFill rotWithShape="1">
          <a:blip r:embed="rId3">
            <a:alphaModFix/>
          </a:blip>
          <a:srcRect b="0" l="0" r="0" t="0"/>
          <a:stretch/>
        </p:blipFill>
        <p:spPr>
          <a:xfrm>
            <a:off x="266700" y="3832225"/>
            <a:ext cx="8610600" cy="12731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65" name="Shape 265"/>
        <p:cNvGrpSpPr/>
        <p:nvPr/>
      </p:nvGrpSpPr>
      <p:grpSpPr>
        <a:xfrm>
          <a:off x="0" y="0"/>
          <a:ext cx="0" cy="0"/>
          <a:chOff x="0" y="0"/>
          <a:chExt cx="0" cy="0"/>
        </a:xfrm>
      </p:grpSpPr>
      <p:sp>
        <p:nvSpPr>
          <p:cNvPr id="266" name="Shape 266"/>
          <p:cNvSpPr txBox="1"/>
          <p:nvPr/>
        </p:nvSpPr>
        <p:spPr>
          <a:xfrm>
            <a:off x="227012" y="1196975"/>
            <a:ext cx="8307387" cy="8223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We can extend the basic idea of a cannon recoiling from the cannonball it launches to understand rocket propulsion. </a:t>
            </a:r>
          </a:p>
        </p:txBody>
      </p:sp>
      <p:sp>
        <p:nvSpPr>
          <p:cNvPr id="267" name="Shape 267"/>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7.4</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Action and Reaction on Different Masses</a:t>
            </a: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72" name="Shape 272"/>
        <p:cNvGrpSpPr/>
        <p:nvPr/>
      </p:nvGrpSpPr>
      <p:grpSpPr>
        <a:xfrm>
          <a:off x="0" y="0"/>
          <a:ext cx="0" cy="0"/>
          <a:chOff x="0" y="0"/>
          <a:chExt cx="0" cy="0"/>
        </a:xfrm>
      </p:grpSpPr>
      <p:sp>
        <p:nvSpPr>
          <p:cNvPr id="273" name="Shape 273"/>
          <p:cNvSpPr txBox="1"/>
          <p:nvPr/>
        </p:nvSpPr>
        <p:spPr>
          <a:xfrm>
            <a:off x="227012" y="1196975"/>
            <a:ext cx="5487987" cy="8223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balloon recoils from the escaping air and climbs upward.</a:t>
            </a:r>
          </a:p>
        </p:txBody>
      </p:sp>
      <p:sp>
        <p:nvSpPr>
          <p:cNvPr id="274" name="Shape 274"/>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7.4</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Action and Reaction on Different Masses</a:t>
            </a:r>
          </a:p>
        </p:txBody>
      </p:sp>
      <p:pic>
        <p:nvPicPr>
          <p:cNvPr id="275" name="Shape 275"/>
          <p:cNvPicPr preferRelativeResize="0"/>
          <p:nvPr/>
        </p:nvPicPr>
        <p:blipFill rotWithShape="1">
          <a:blip r:embed="rId3">
            <a:alphaModFix/>
          </a:blip>
          <a:srcRect b="0" l="0" r="0" t="0"/>
          <a:stretch/>
        </p:blipFill>
        <p:spPr>
          <a:xfrm>
            <a:off x="6172200" y="1219200"/>
            <a:ext cx="2101850" cy="4976812"/>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80" name="Shape 280"/>
        <p:cNvGrpSpPr/>
        <p:nvPr/>
      </p:nvGrpSpPr>
      <p:grpSpPr>
        <a:xfrm>
          <a:off x="0" y="0"/>
          <a:ext cx="0" cy="0"/>
          <a:chOff x="0" y="0"/>
          <a:chExt cx="0" cy="0"/>
        </a:xfrm>
      </p:grpSpPr>
      <p:sp>
        <p:nvSpPr>
          <p:cNvPr id="281" name="Shape 281"/>
          <p:cNvSpPr txBox="1"/>
          <p:nvPr/>
        </p:nvSpPr>
        <p:spPr>
          <a:xfrm>
            <a:off x="227012" y="1196975"/>
            <a:ext cx="8307387" cy="24288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If a balloon is released and allowed to move, it accelerates as the air comes out.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 rocket accelerates in much the same way—it continually recoils from the exhaust gases ejected from its engine.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Each molecule of exhaust gas acts like a tiny molecular cannonball shot downward from the rocket.</a:t>
            </a:r>
          </a:p>
        </p:txBody>
      </p:sp>
      <p:sp>
        <p:nvSpPr>
          <p:cNvPr id="282" name="Shape 282"/>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7.4</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Action and Reaction on Different Masses</a:t>
            </a: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87" name="Shape 287"/>
        <p:cNvGrpSpPr/>
        <p:nvPr/>
      </p:nvGrpSpPr>
      <p:grpSpPr>
        <a:xfrm>
          <a:off x="0" y="0"/>
          <a:ext cx="0" cy="0"/>
          <a:chOff x="0" y="0"/>
          <a:chExt cx="0" cy="0"/>
        </a:xfrm>
      </p:grpSpPr>
      <p:sp>
        <p:nvSpPr>
          <p:cNvPr id="288" name="Shape 288"/>
          <p:cNvSpPr txBox="1"/>
          <p:nvPr/>
        </p:nvSpPr>
        <p:spPr>
          <a:xfrm>
            <a:off x="227012" y="1196975"/>
            <a:ext cx="8307387" cy="27940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 common misconception is that a rocket is propelled by the impact of exhaust gases against the atmosphere.</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Both the rocket and recoiling cannon accelerate because of the reaction forces created by the “cannonballs” they fire—air or no air.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In fact, rockets work better above the atmosphere where there is no air resistance.</a:t>
            </a:r>
          </a:p>
        </p:txBody>
      </p:sp>
      <p:sp>
        <p:nvSpPr>
          <p:cNvPr id="289" name="Shape 289"/>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7.4</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Action and Reaction on Different Masses</a:t>
            </a: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94" name="Shape 294"/>
        <p:cNvGrpSpPr/>
        <p:nvPr/>
      </p:nvGrpSpPr>
      <p:grpSpPr>
        <a:xfrm>
          <a:off x="0" y="0"/>
          <a:ext cx="0" cy="0"/>
          <a:chOff x="0" y="0"/>
          <a:chExt cx="0" cy="0"/>
        </a:xfrm>
      </p:grpSpPr>
      <p:sp>
        <p:nvSpPr>
          <p:cNvPr id="295" name="Shape 295"/>
          <p:cNvSpPr txBox="1"/>
          <p:nvPr/>
        </p:nvSpPr>
        <p:spPr>
          <a:xfrm>
            <a:off x="227012" y="1196975"/>
            <a:ext cx="4268787" cy="11874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rocket recoils from the “molecular cannonballs” it fires and climbs upward. </a:t>
            </a:r>
          </a:p>
        </p:txBody>
      </p:sp>
      <p:sp>
        <p:nvSpPr>
          <p:cNvPr id="296" name="Shape 296"/>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7.4</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Action and Reaction on Different Masses</a:t>
            </a:r>
          </a:p>
        </p:txBody>
      </p:sp>
      <p:pic>
        <p:nvPicPr>
          <p:cNvPr id="297" name="Shape 297"/>
          <p:cNvPicPr preferRelativeResize="0"/>
          <p:nvPr/>
        </p:nvPicPr>
        <p:blipFill rotWithShape="1">
          <a:blip r:embed="rId3">
            <a:alphaModFix/>
          </a:blip>
          <a:srcRect b="0" l="0" r="0" t="0"/>
          <a:stretch/>
        </p:blipFill>
        <p:spPr>
          <a:xfrm>
            <a:off x="5562600" y="1295400"/>
            <a:ext cx="2101850" cy="49339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02" name="Shape 302"/>
        <p:cNvGrpSpPr/>
        <p:nvPr/>
      </p:nvGrpSpPr>
      <p:grpSpPr>
        <a:xfrm>
          <a:off x="0" y="0"/>
          <a:ext cx="0" cy="0"/>
          <a:chOff x="0" y="0"/>
          <a:chExt cx="0" cy="0"/>
        </a:xfrm>
      </p:grpSpPr>
      <p:sp>
        <p:nvSpPr>
          <p:cNvPr id="303" name="Shape 303"/>
          <p:cNvSpPr txBox="1"/>
          <p:nvPr>
            <p:ph idx="1" type="body"/>
          </p:nvPr>
        </p:nvSpPr>
        <p:spPr>
          <a:xfrm>
            <a:off x="228600" y="1196975"/>
            <a:ext cx="7620000" cy="519112"/>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chemeClr val="hlink"/>
              </a:buClr>
              <a:buSzPct val="25000"/>
              <a:buFont typeface="Arial"/>
              <a:buNone/>
            </a:pPr>
            <a:r>
              <a:rPr b="1" i="0" lang="en-US" sz="2800" u="none" cap="none" strike="noStrike">
                <a:solidFill>
                  <a:schemeClr val="hlink"/>
                </a:solidFill>
                <a:latin typeface="Arial"/>
                <a:ea typeface="Arial"/>
                <a:cs typeface="Arial"/>
                <a:sym typeface="Arial"/>
              </a:rPr>
              <a:t>Lift</a:t>
            </a:r>
          </a:p>
        </p:txBody>
      </p:sp>
      <p:sp>
        <p:nvSpPr>
          <p:cNvPr id="304" name="Shape 304"/>
          <p:cNvSpPr txBox="1"/>
          <p:nvPr/>
        </p:nvSpPr>
        <p:spPr>
          <a:xfrm>
            <a:off x="227012" y="1766887"/>
            <a:ext cx="8612187" cy="36703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Using Newton’s third law, we can understand how a helicopter gets its lifting force.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The whirling blades force air particles downward (action).</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The air forces the blades upward (reaction).</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This upward reaction force is called lift.</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When lift equals the weight of the craft, the helicopter hovers in midair. When lift is greater, the helicopter climbs upward. </a:t>
            </a:r>
          </a:p>
        </p:txBody>
      </p:sp>
      <p:sp>
        <p:nvSpPr>
          <p:cNvPr id="305" name="Shape 305"/>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7.4</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Action and Reaction on Different Masses</a:t>
            </a: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10" name="Shape 310"/>
        <p:cNvGrpSpPr/>
        <p:nvPr/>
      </p:nvGrpSpPr>
      <p:grpSpPr>
        <a:xfrm>
          <a:off x="0" y="0"/>
          <a:ext cx="0" cy="0"/>
          <a:chOff x="0" y="0"/>
          <a:chExt cx="0" cy="0"/>
        </a:xfrm>
      </p:grpSpPr>
      <p:sp>
        <p:nvSpPr>
          <p:cNvPr id="311" name="Shape 311"/>
          <p:cNvSpPr txBox="1"/>
          <p:nvPr/>
        </p:nvSpPr>
        <p:spPr>
          <a:xfrm>
            <a:off x="227012" y="1196975"/>
            <a:ext cx="8307387" cy="24288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Birds and airplanes also fly because of action and reaction forces.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When a bird is soaring, the shape of its wings deflects air downward. The air in turn pushes the bird upward.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slightly tilted wings of an airplane also deflect oncoming air downward and produce lift. </a:t>
            </a:r>
          </a:p>
        </p:txBody>
      </p:sp>
      <p:sp>
        <p:nvSpPr>
          <p:cNvPr id="312" name="Shape 312"/>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7.4</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Action and Reaction on Different Masses</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4" name="Shape 44"/>
        <p:cNvGrpSpPr/>
        <p:nvPr/>
      </p:nvGrpSpPr>
      <p:grpSpPr>
        <a:xfrm>
          <a:off x="0" y="0"/>
          <a:ext cx="0" cy="0"/>
          <a:chOff x="0" y="0"/>
          <a:chExt cx="0" cy="0"/>
        </a:xfrm>
      </p:grpSpPr>
      <p:sp>
        <p:nvSpPr>
          <p:cNvPr id="45" name="Shape 45"/>
          <p:cNvSpPr txBox="1"/>
          <p:nvPr/>
        </p:nvSpPr>
        <p:spPr>
          <a:xfrm>
            <a:off x="227012" y="1196975"/>
            <a:ext cx="7621587" cy="4572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When you push on the wall, the wall pushes on you.</a:t>
            </a:r>
          </a:p>
        </p:txBody>
      </p:sp>
      <p:sp>
        <p:nvSpPr>
          <p:cNvPr id="46" name="Shape 46"/>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7.1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Forces and Interactions</a:t>
            </a:r>
          </a:p>
        </p:txBody>
      </p:sp>
      <p:pic>
        <p:nvPicPr>
          <p:cNvPr id="47" name="Shape 47"/>
          <p:cNvPicPr preferRelativeResize="0"/>
          <p:nvPr/>
        </p:nvPicPr>
        <p:blipFill rotWithShape="1">
          <a:blip r:embed="rId3">
            <a:alphaModFix/>
          </a:blip>
          <a:srcRect b="0" l="0" r="0" t="0"/>
          <a:stretch/>
        </p:blipFill>
        <p:spPr>
          <a:xfrm>
            <a:off x="1449387" y="1828800"/>
            <a:ext cx="6246812" cy="423227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17" name="Shape 317"/>
        <p:cNvGrpSpPr/>
        <p:nvPr/>
      </p:nvGrpSpPr>
      <p:grpSpPr>
        <a:xfrm>
          <a:off x="0" y="0"/>
          <a:ext cx="0" cy="0"/>
          <a:chOff x="0" y="0"/>
          <a:chExt cx="0" cy="0"/>
        </a:xfrm>
      </p:grpSpPr>
      <p:sp>
        <p:nvSpPr>
          <p:cNvPr id="318" name="Shape 318"/>
          <p:cNvSpPr txBox="1"/>
          <p:nvPr>
            <p:ph idx="1" type="body"/>
          </p:nvPr>
        </p:nvSpPr>
        <p:spPr>
          <a:xfrm>
            <a:off x="228600" y="1196975"/>
            <a:ext cx="8382000" cy="2052637"/>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FF4637"/>
              </a:buClr>
              <a:buSzPct val="25000"/>
              <a:buFont typeface="Arial"/>
              <a:buNone/>
            </a:pPr>
            <a:r>
              <a:rPr b="1" i="0" lang="en-US" sz="2800" u="none" cap="none" strike="noStrike">
                <a:solidFill>
                  <a:srgbClr val="FF4637"/>
                </a:solidFill>
                <a:latin typeface="Arial"/>
                <a:ea typeface="Arial"/>
                <a:cs typeface="Arial"/>
                <a:sym typeface="Arial"/>
              </a:rPr>
              <a:t>think!</a:t>
            </a:r>
          </a:p>
          <a:p>
            <a:pPr indent="-342900" lvl="0" marL="342900" marR="0" rtl="0" algn="l">
              <a:lnSpc>
                <a:spcPct val="100000"/>
              </a:lnSpc>
              <a:spcBef>
                <a:spcPts val="48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A tug of war occurs between boys and girls on a polished floor that’s somewhat slippery. If the boys are wearing socks and the girls are wearing rubber-soled shoes, who will surely win, and why? </a:t>
            </a:r>
          </a:p>
        </p:txBody>
      </p:sp>
      <p:sp>
        <p:nvSpPr>
          <p:cNvPr id="319" name="Shape 319"/>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7.4</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Action and Reaction on Different Masses</a:t>
            </a: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24" name="Shape 324"/>
        <p:cNvGrpSpPr/>
        <p:nvPr/>
      </p:nvGrpSpPr>
      <p:grpSpPr>
        <a:xfrm>
          <a:off x="0" y="0"/>
          <a:ext cx="0" cy="0"/>
          <a:chOff x="0" y="0"/>
          <a:chExt cx="0" cy="0"/>
        </a:xfrm>
      </p:grpSpPr>
      <p:sp>
        <p:nvSpPr>
          <p:cNvPr id="325" name="Shape 325"/>
          <p:cNvSpPr txBox="1"/>
          <p:nvPr>
            <p:ph idx="1" type="body"/>
          </p:nvPr>
        </p:nvSpPr>
        <p:spPr>
          <a:xfrm>
            <a:off x="228600" y="1196975"/>
            <a:ext cx="8382000" cy="4754562"/>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FF4637"/>
              </a:buClr>
              <a:buSzPct val="25000"/>
              <a:buFont typeface="Arial"/>
              <a:buNone/>
            </a:pPr>
            <a:r>
              <a:rPr b="1" i="0" lang="en-US" sz="2800" u="none" cap="none" strike="noStrike">
                <a:solidFill>
                  <a:srgbClr val="FF4637"/>
                </a:solidFill>
                <a:latin typeface="Arial"/>
                <a:ea typeface="Arial"/>
                <a:cs typeface="Arial"/>
                <a:sym typeface="Arial"/>
              </a:rPr>
              <a:t>think!</a:t>
            </a:r>
          </a:p>
          <a:p>
            <a:pPr indent="-342900" lvl="0" marL="342900" marR="0" rtl="0" algn="l">
              <a:lnSpc>
                <a:spcPct val="100000"/>
              </a:lnSpc>
              <a:spcBef>
                <a:spcPts val="48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A tug of war occurs between boys and girls on a polished floor that’s somewhat slippery. If the boys are wearing socks and the girls are wearing rubber-soled shoes, who will surely win, and why? </a:t>
            </a:r>
          </a:p>
          <a:p>
            <a:pPr indent="-342900" lvl="0" marL="342900" marR="0" rtl="0" algn="l">
              <a:lnSpc>
                <a:spcPct val="100000"/>
              </a:lnSpc>
              <a:spcBef>
                <a:spcPts val="480"/>
              </a:spcBef>
              <a:spcAft>
                <a:spcPts val="0"/>
              </a:spcAft>
              <a:buClr>
                <a:schemeClr val="dk1"/>
              </a:buClr>
              <a:buFont typeface="Arial"/>
              <a:buNone/>
            </a:pPr>
            <a:r>
              <a:t/>
            </a:r>
            <a:endParaRPr b="0" i="1" sz="2400" u="none" cap="none" strike="noStrike">
              <a:solidFill>
                <a:srgbClr val="00DA9A"/>
              </a:solidFill>
              <a:latin typeface="Arial"/>
              <a:ea typeface="Arial"/>
              <a:cs typeface="Arial"/>
              <a:sym typeface="Arial"/>
            </a:endParaRPr>
          </a:p>
          <a:p>
            <a:pPr indent="-342900" lvl="0" marL="342900" marR="0" rtl="0" algn="l">
              <a:lnSpc>
                <a:spcPct val="100000"/>
              </a:lnSpc>
              <a:spcBef>
                <a:spcPts val="480"/>
              </a:spcBef>
              <a:spcAft>
                <a:spcPts val="0"/>
              </a:spcAft>
              <a:buClr>
                <a:srgbClr val="00DA9A"/>
              </a:buClr>
              <a:buSzPct val="25000"/>
              <a:buFont typeface="Arial"/>
              <a:buNone/>
            </a:pPr>
            <a:r>
              <a:rPr b="0" i="1" lang="en-US" sz="2400" u="none" cap="none" strike="noStrike">
                <a:solidFill>
                  <a:srgbClr val="00DA9A"/>
                </a:solidFill>
                <a:latin typeface="Arial"/>
                <a:ea typeface="Arial"/>
                <a:cs typeface="Arial"/>
                <a:sym typeface="Arial"/>
              </a:rPr>
              <a:t>Answer:</a:t>
            </a:r>
            <a:r>
              <a:rPr b="1" i="1" lang="en-US" sz="2400" u="none" cap="none" strike="noStrike">
                <a:solidFill>
                  <a:srgbClr val="00DA9A"/>
                </a:solidFill>
                <a:latin typeface="Arial"/>
                <a:ea typeface="Arial"/>
                <a:cs typeface="Arial"/>
                <a:sym typeface="Arial"/>
              </a:rPr>
              <a:t> </a:t>
            </a:r>
            <a:r>
              <a:rPr b="0" i="0" lang="en-US" sz="2400" u="none" cap="none" strike="noStrike">
                <a:solidFill>
                  <a:schemeClr val="dk1"/>
                </a:solidFill>
                <a:latin typeface="Arial"/>
                <a:ea typeface="Arial"/>
                <a:cs typeface="Arial"/>
                <a:sym typeface="Arial"/>
              </a:rPr>
              <a:t>The girls will win. The force of friction is greater between the girls’ feet and the floor than between the boys’ feet and the floor. When both the girls and the boys exert action forces on the floor, the floor exerts a greater reaction force on the girls’ feet. The girls stay at rest and the boys slide toward the girls. </a:t>
            </a:r>
          </a:p>
        </p:txBody>
      </p:sp>
      <p:sp>
        <p:nvSpPr>
          <p:cNvPr id="326" name="Shape 326"/>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7.4</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Action and Reaction on Different Masses</a:t>
            </a: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31" name="Shape 331"/>
        <p:cNvGrpSpPr/>
        <p:nvPr/>
      </p:nvGrpSpPr>
      <p:grpSpPr>
        <a:xfrm>
          <a:off x="0" y="0"/>
          <a:ext cx="0" cy="0"/>
          <a:chOff x="0" y="0"/>
          <a:chExt cx="0" cy="0"/>
        </a:xfrm>
      </p:grpSpPr>
      <p:pic>
        <p:nvPicPr>
          <p:cNvPr id="332" name="Shape 332"/>
          <p:cNvPicPr preferRelativeResize="0"/>
          <p:nvPr/>
        </p:nvPicPr>
        <p:blipFill rotWithShape="1">
          <a:blip r:embed="rId3">
            <a:alphaModFix/>
          </a:blip>
          <a:srcRect b="0" l="0" r="0" t="0"/>
          <a:stretch/>
        </p:blipFill>
        <p:spPr>
          <a:xfrm>
            <a:off x="0" y="544512"/>
            <a:ext cx="9140825" cy="5765800"/>
          </a:xfrm>
          <a:prstGeom prst="rect">
            <a:avLst/>
          </a:prstGeom>
          <a:noFill/>
          <a:ln>
            <a:noFill/>
          </a:ln>
        </p:spPr>
      </p:pic>
      <p:sp>
        <p:nvSpPr>
          <p:cNvPr id="333" name="Shape 333"/>
          <p:cNvSpPr txBox="1"/>
          <p:nvPr/>
        </p:nvSpPr>
        <p:spPr>
          <a:xfrm>
            <a:off x="1676400" y="3009900"/>
            <a:ext cx="7315200" cy="8223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Why do objects that experience the same amount of force accelerate at different rates? </a:t>
            </a:r>
          </a:p>
        </p:txBody>
      </p:sp>
      <p:sp>
        <p:nvSpPr>
          <p:cNvPr id="334" name="Shape 334"/>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7.4</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Action and Reaction on Different Masses</a:t>
            </a: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39" name="Shape 339"/>
        <p:cNvGrpSpPr/>
        <p:nvPr/>
      </p:nvGrpSpPr>
      <p:grpSpPr>
        <a:xfrm>
          <a:off x="0" y="0"/>
          <a:ext cx="0" cy="0"/>
          <a:chOff x="0" y="0"/>
          <a:chExt cx="0" cy="0"/>
        </a:xfrm>
      </p:grpSpPr>
      <p:pic>
        <p:nvPicPr>
          <p:cNvPr id="340" name="Shape 340"/>
          <p:cNvPicPr preferRelativeResize="0"/>
          <p:nvPr/>
        </p:nvPicPr>
        <p:blipFill rotWithShape="1">
          <a:blip r:embed="rId3">
            <a:alphaModFix/>
          </a:blip>
          <a:srcRect b="0" l="0" r="0" t="0"/>
          <a:stretch/>
        </p:blipFill>
        <p:spPr>
          <a:xfrm>
            <a:off x="3175" y="533400"/>
            <a:ext cx="9140825" cy="5761037"/>
          </a:xfrm>
          <a:prstGeom prst="rect">
            <a:avLst/>
          </a:prstGeom>
          <a:noFill/>
          <a:ln>
            <a:noFill/>
          </a:ln>
        </p:spPr>
      </p:pic>
      <p:sp>
        <p:nvSpPr>
          <p:cNvPr id="341" name="Shape 341"/>
          <p:cNvSpPr txBox="1"/>
          <p:nvPr>
            <p:ph idx="1" type="body"/>
          </p:nvPr>
        </p:nvSpPr>
        <p:spPr>
          <a:xfrm>
            <a:off x="990600" y="2314575"/>
            <a:ext cx="6781800" cy="1800225"/>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000000"/>
              </a:buClr>
              <a:buSzPct val="25000"/>
              <a:buFont typeface="Arial"/>
              <a:buNone/>
            </a:pPr>
            <a:r>
              <a:rPr b="1" i="0" lang="en-US" sz="2800" u="none" cap="none" strike="noStrike">
                <a:solidFill>
                  <a:srgbClr val="000000"/>
                </a:solidFill>
                <a:latin typeface="Arial"/>
                <a:ea typeface="Arial"/>
                <a:cs typeface="Arial"/>
                <a:sym typeface="Arial"/>
              </a:rPr>
              <a:t>Action and reaction forces do not cancel each other when either of the forces is external to the system being considered.</a:t>
            </a:r>
            <a:r>
              <a:rPr b="1" i="0" lang="en-US" sz="2800" u="none" cap="none" strike="noStrike">
                <a:solidFill>
                  <a:schemeClr val="dk1"/>
                </a:solidFill>
                <a:latin typeface="Arial"/>
                <a:ea typeface="Arial"/>
                <a:cs typeface="Arial"/>
                <a:sym typeface="Arial"/>
              </a:rPr>
              <a:t> </a:t>
            </a:r>
          </a:p>
        </p:txBody>
      </p:sp>
      <p:sp>
        <p:nvSpPr>
          <p:cNvPr id="342" name="Shape 342"/>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7.5</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Defining Systems</a:t>
            </a: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47" name="Shape 347"/>
        <p:cNvGrpSpPr/>
        <p:nvPr/>
      </p:nvGrpSpPr>
      <p:grpSpPr>
        <a:xfrm>
          <a:off x="0" y="0"/>
          <a:ext cx="0" cy="0"/>
          <a:chOff x="0" y="0"/>
          <a:chExt cx="0" cy="0"/>
        </a:xfrm>
      </p:grpSpPr>
      <p:sp>
        <p:nvSpPr>
          <p:cNvPr id="348" name="Shape 348"/>
          <p:cNvSpPr txBox="1"/>
          <p:nvPr/>
        </p:nvSpPr>
        <p:spPr>
          <a:xfrm>
            <a:off x="227012" y="1196975"/>
            <a:ext cx="8307387" cy="16256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Since action and reaction forces are equal and opposite, why don’t they cancel to zero?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To answer this question, we must consider the system involved. </a:t>
            </a:r>
          </a:p>
        </p:txBody>
      </p:sp>
      <p:sp>
        <p:nvSpPr>
          <p:cNvPr id="349" name="Shape 349"/>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7.5</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Defining Systems</a:t>
            </a:r>
          </a:p>
        </p:txBody>
      </p:sp>
      <p:pic>
        <p:nvPicPr>
          <p:cNvPr id="350" name="Shape 350"/>
          <p:cNvPicPr preferRelativeResize="0"/>
          <p:nvPr/>
        </p:nvPicPr>
        <p:blipFill rotWithShape="1">
          <a:blip r:embed="rId3">
            <a:alphaModFix/>
          </a:blip>
          <a:srcRect b="0" l="0" r="0" t="0"/>
          <a:stretch/>
        </p:blipFill>
        <p:spPr>
          <a:xfrm>
            <a:off x="5486400" y="3810000"/>
            <a:ext cx="3409950" cy="233997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55" name="Shape 355"/>
        <p:cNvGrpSpPr/>
        <p:nvPr/>
      </p:nvGrpSpPr>
      <p:grpSpPr>
        <a:xfrm>
          <a:off x="0" y="0"/>
          <a:ext cx="0" cy="0"/>
          <a:chOff x="0" y="0"/>
          <a:chExt cx="0" cy="0"/>
        </a:xfrm>
      </p:grpSpPr>
      <p:sp>
        <p:nvSpPr>
          <p:cNvPr id="356" name="Shape 356"/>
          <p:cNvSpPr txBox="1"/>
          <p:nvPr/>
        </p:nvSpPr>
        <p:spPr>
          <a:xfrm>
            <a:off x="227012" y="1196975"/>
            <a:ext cx="8307387" cy="16256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 force acts on the orange, and the orange accelerates to the right.</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dashed line surrounding the orange encloses and defines the system. </a:t>
            </a:r>
          </a:p>
        </p:txBody>
      </p:sp>
      <p:sp>
        <p:nvSpPr>
          <p:cNvPr id="357" name="Shape 357"/>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7.5</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Defining Systems</a:t>
            </a:r>
          </a:p>
        </p:txBody>
      </p:sp>
      <p:pic>
        <p:nvPicPr>
          <p:cNvPr id="358" name="Shape 358"/>
          <p:cNvPicPr preferRelativeResize="0"/>
          <p:nvPr/>
        </p:nvPicPr>
        <p:blipFill rotWithShape="1">
          <a:blip r:embed="rId3">
            <a:alphaModFix/>
          </a:blip>
          <a:srcRect b="0" l="0" r="0" t="0"/>
          <a:stretch/>
        </p:blipFill>
        <p:spPr>
          <a:xfrm>
            <a:off x="2287587" y="2819400"/>
            <a:ext cx="4570412" cy="338455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63" name="Shape 363"/>
        <p:cNvGrpSpPr/>
        <p:nvPr/>
      </p:nvGrpSpPr>
      <p:grpSpPr>
        <a:xfrm>
          <a:off x="0" y="0"/>
          <a:ext cx="0" cy="0"/>
          <a:chOff x="0" y="0"/>
          <a:chExt cx="0" cy="0"/>
        </a:xfrm>
      </p:grpSpPr>
      <p:sp>
        <p:nvSpPr>
          <p:cNvPr id="364" name="Shape 364"/>
          <p:cNvSpPr txBox="1"/>
          <p:nvPr/>
        </p:nvSpPr>
        <p:spPr>
          <a:xfrm>
            <a:off x="227012" y="1196975"/>
            <a:ext cx="8307387" cy="16256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vector that pokes outside the dashed line represents an external force on the system.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system (that is, the orange) accelerates in accord with Newton’s second law.</a:t>
            </a:r>
          </a:p>
        </p:txBody>
      </p:sp>
      <p:sp>
        <p:nvSpPr>
          <p:cNvPr id="365" name="Shape 365"/>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7.5</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Defining Systems</a:t>
            </a: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70" name="Shape 370"/>
        <p:cNvGrpSpPr/>
        <p:nvPr/>
      </p:nvGrpSpPr>
      <p:grpSpPr>
        <a:xfrm>
          <a:off x="0" y="0"/>
          <a:ext cx="0" cy="0"/>
          <a:chOff x="0" y="0"/>
          <a:chExt cx="0" cy="0"/>
        </a:xfrm>
      </p:grpSpPr>
      <p:sp>
        <p:nvSpPr>
          <p:cNvPr id="371" name="Shape 371"/>
          <p:cNvSpPr txBox="1"/>
          <p:nvPr/>
        </p:nvSpPr>
        <p:spPr>
          <a:xfrm>
            <a:off x="227012" y="1196975"/>
            <a:ext cx="8307387" cy="11874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force on the orange, provided by the apple, is not cancelled by the reaction force on the apple. The orange still accelerates.</a:t>
            </a:r>
          </a:p>
        </p:txBody>
      </p:sp>
      <p:sp>
        <p:nvSpPr>
          <p:cNvPr id="372" name="Shape 372"/>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7.5</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Defining Systems</a:t>
            </a:r>
          </a:p>
        </p:txBody>
      </p:sp>
      <p:pic>
        <p:nvPicPr>
          <p:cNvPr id="373" name="Shape 373"/>
          <p:cNvPicPr preferRelativeResize="0"/>
          <p:nvPr/>
        </p:nvPicPr>
        <p:blipFill rotWithShape="1">
          <a:blip r:embed="rId3">
            <a:alphaModFix/>
          </a:blip>
          <a:srcRect b="0" l="0" r="0" t="0"/>
          <a:stretch/>
        </p:blipFill>
        <p:spPr>
          <a:xfrm>
            <a:off x="458787" y="2819400"/>
            <a:ext cx="8226425" cy="2970212"/>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78" name="Shape 378"/>
        <p:cNvGrpSpPr/>
        <p:nvPr/>
      </p:nvGrpSpPr>
      <p:grpSpPr>
        <a:xfrm>
          <a:off x="0" y="0"/>
          <a:ext cx="0" cy="0"/>
          <a:chOff x="0" y="0"/>
          <a:chExt cx="0" cy="0"/>
        </a:xfrm>
      </p:grpSpPr>
      <p:sp>
        <p:nvSpPr>
          <p:cNvPr id="379" name="Shape 379"/>
          <p:cNvSpPr txBox="1"/>
          <p:nvPr/>
        </p:nvSpPr>
        <p:spPr>
          <a:xfrm>
            <a:off x="227012" y="1196975"/>
            <a:ext cx="8307387" cy="31591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force is provided by an apple, which doesn’t change our analysis. The apple is outside the system.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fact that the orange simultaneously exerts a force on the apple, which is external to the system, may affect the apple (another system), but not the orange.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You can’t cancel a force on the orange with a force on the apple. So in this case the action and reaction forces don’t cancel. </a:t>
            </a:r>
          </a:p>
        </p:txBody>
      </p:sp>
      <p:sp>
        <p:nvSpPr>
          <p:cNvPr id="380" name="Shape 380"/>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7.5</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Defining Systems</a:t>
            </a: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85" name="Shape 385"/>
        <p:cNvGrpSpPr/>
        <p:nvPr/>
      </p:nvGrpSpPr>
      <p:grpSpPr>
        <a:xfrm>
          <a:off x="0" y="0"/>
          <a:ext cx="0" cy="0"/>
          <a:chOff x="0" y="0"/>
          <a:chExt cx="0" cy="0"/>
        </a:xfrm>
      </p:grpSpPr>
      <p:sp>
        <p:nvSpPr>
          <p:cNvPr id="386" name="Shape 386"/>
          <p:cNvSpPr txBox="1"/>
          <p:nvPr/>
        </p:nvSpPr>
        <p:spPr>
          <a:xfrm>
            <a:off x="227012" y="1196975"/>
            <a:ext cx="3278187" cy="1187450"/>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100000"/>
              <a:buFont typeface="Arial"/>
              <a:buAutoNum type="alphaLcPeriod"/>
            </a:pPr>
            <a:r>
              <a:rPr b="0" i="0" lang="en-US" sz="2400" u="none">
                <a:solidFill>
                  <a:srgbClr val="000000"/>
                </a:solidFill>
                <a:latin typeface="Arial"/>
                <a:ea typeface="Arial"/>
                <a:cs typeface="Arial"/>
                <a:sym typeface="Arial"/>
              </a:rPr>
              <a:t>Action and reaction forces cancel. </a:t>
            </a:r>
          </a:p>
        </p:txBody>
      </p:sp>
      <p:sp>
        <p:nvSpPr>
          <p:cNvPr id="387" name="Shape 387"/>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7.5</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Defining Systems</a:t>
            </a:r>
          </a:p>
        </p:txBody>
      </p:sp>
      <p:pic>
        <p:nvPicPr>
          <p:cNvPr id="388" name="Shape 388"/>
          <p:cNvPicPr preferRelativeResize="0"/>
          <p:nvPr/>
        </p:nvPicPr>
        <p:blipFill rotWithShape="1">
          <a:blip r:embed="rId3">
            <a:alphaModFix/>
          </a:blip>
          <a:srcRect b="0" l="0" r="0" t="0"/>
          <a:stretch/>
        </p:blipFill>
        <p:spPr>
          <a:xfrm>
            <a:off x="3657600" y="1371600"/>
            <a:ext cx="5181600" cy="428783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2" name="Shape 52"/>
        <p:cNvGrpSpPr/>
        <p:nvPr/>
      </p:nvGrpSpPr>
      <p:grpSpPr>
        <a:xfrm>
          <a:off x="0" y="0"/>
          <a:ext cx="0" cy="0"/>
          <a:chOff x="0" y="0"/>
          <a:chExt cx="0" cy="0"/>
        </a:xfrm>
      </p:grpSpPr>
      <p:sp>
        <p:nvSpPr>
          <p:cNvPr id="53" name="Shape 53"/>
          <p:cNvSpPr txBox="1"/>
          <p:nvPr/>
        </p:nvSpPr>
        <p:spPr>
          <a:xfrm>
            <a:off x="227012" y="1196975"/>
            <a:ext cx="7621587" cy="8223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interaction that drives the nail is the same as the one that halts the hammer.</a:t>
            </a:r>
          </a:p>
        </p:txBody>
      </p:sp>
      <p:sp>
        <p:nvSpPr>
          <p:cNvPr id="54" name="Shape 54"/>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7.1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Forces and Interactions</a:t>
            </a:r>
          </a:p>
        </p:txBody>
      </p:sp>
      <p:pic>
        <p:nvPicPr>
          <p:cNvPr id="55" name="Shape 55"/>
          <p:cNvPicPr preferRelativeResize="0"/>
          <p:nvPr/>
        </p:nvPicPr>
        <p:blipFill rotWithShape="1">
          <a:blip r:embed="rId3">
            <a:alphaModFix/>
          </a:blip>
          <a:srcRect b="0" l="0" r="0" t="0"/>
          <a:stretch/>
        </p:blipFill>
        <p:spPr>
          <a:xfrm>
            <a:off x="2438400" y="2073275"/>
            <a:ext cx="4267200" cy="4143375"/>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93" name="Shape 393"/>
        <p:cNvGrpSpPr/>
        <p:nvPr/>
      </p:nvGrpSpPr>
      <p:grpSpPr>
        <a:xfrm>
          <a:off x="0" y="0"/>
          <a:ext cx="0" cy="0"/>
          <a:chOff x="0" y="0"/>
          <a:chExt cx="0" cy="0"/>
        </a:xfrm>
      </p:grpSpPr>
      <p:pic>
        <p:nvPicPr>
          <p:cNvPr id="394" name="Shape 394"/>
          <p:cNvPicPr preferRelativeResize="0"/>
          <p:nvPr/>
        </p:nvPicPr>
        <p:blipFill rotWithShape="1">
          <a:blip r:embed="rId3">
            <a:alphaModFix/>
          </a:blip>
          <a:srcRect b="0" l="0" r="0" t="0"/>
          <a:stretch/>
        </p:blipFill>
        <p:spPr>
          <a:xfrm>
            <a:off x="3656012" y="1370012"/>
            <a:ext cx="5183187" cy="4287837"/>
          </a:xfrm>
          <a:prstGeom prst="rect">
            <a:avLst/>
          </a:prstGeom>
          <a:noFill/>
          <a:ln>
            <a:noFill/>
          </a:ln>
        </p:spPr>
      </p:pic>
      <p:sp>
        <p:nvSpPr>
          <p:cNvPr id="395" name="Shape 395"/>
          <p:cNvSpPr txBox="1"/>
          <p:nvPr/>
        </p:nvSpPr>
        <p:spPr>
          <a:xfrm>
            <a:off x="227012" y="1196975"/>
            <a:ext cx="3278187" cy="4181475"/>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100000"/>
              <a:buFont typeface="Arial"/>
              <a:buAutoNum type="alphaLcPeriod"/>
            </a:pPr>
            <a:r>
              <a:rPr b="0" i="0" lang="en-US" sz="2400" u="none">
                <a:solidFill>
                  <a:srgbClr val="000000"/>
                </a:solidFill>
                <a:latin typeface="Arial"/>
                <a:ea typeface="Arial"/>
                <a:cs typeface="Arial"/>
                <a:sym typeface="Arial"/>
              </a:rPr>
              <a:t>Action and reaction forces cancel. </a:t>
            </a:r>
          </a:p>
          <a:p>
            <a:pPr indent="-533400" lvl="0" marL="533400" marR="0" rtl="0" algn="l">
              <a:lnSpc>
                <a:spcPct val="100000"/>
              </a:lnSpc>
              <a:spcBef>
                <a:spcPts val="480"/>
              </a:spcBef>
              <a:spcAft>
                <a:spcPts val="0"/>
              </a:spcAft>
              <a:buClr>
                <a:srgbClr val="000000"/>
              </a:buClr>
              <a:buSzPct val="100000"/>
              <a:buFont typeface="Arial"/>
              <a:buAutoNum type="alphaLcPeriod"/>
            </a:pPr>
            <a:r>
              <a:rPr b="0" i="0" lang="en-US" sz="2400" u="none">
                <a:solidFill>
                  <a:srgbClr val="000000"/>
                </a:solidFill>
                <a:latin typeface="Arial"/>
                <a:ea typeface="Arial"/>
                <a:cs typeface="Arial"/>
                <a:sym typeface="Arial"/>
              </a:rPr>
              <a:t>When the floor pushes on the apple (reaction to the apple’s push on the floor), the orange-apple system accelerates.</a:t>
            </a:r>
          </a:p>
        </p:txBody>
      </p:sp>
      <p:sp>
        <p:nvSpPr>
          <p:cNvPr id="396" name="Shape 396"/>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7.5</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Defining Systems</a:t>
            </a: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01" name="Shape 401"/>
        <p:cNvGrpSpPr/>
        <p:nvPr/>
      </p:nvGrpSpPr>
      <p:grpSpPr>
        <a:xfrm>
          <a:off x="0" y="0"/>
          <a:ext cx="0" cy="0"/>
          <a:chOff x="0" y="0"/>
          <a:chExt cx="0" cy="0"/>
        </a:xfrm>
      </p:grpSpPr>
      <p:sp>
        <p:nvSpPr>
          <p:cNvPr id="402" name="Shape 402"/>
          <p:cNvSpPr txBox="1"/>
          <p:nvPr/>
        </p:nvSpPr>
        <p:spPr>
          <a:xfrm>
            <a:off x="227012" y="1196975"/>
            <a:ext cx="8307387" cy="32321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When the force pair is internal to the orange-apple system, the forces do cancel each other. They play no role in accelerating the system.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 force external to the system is needed for acceleration.</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When the apple pushes against the floor, the floor simultaneously pushes on the apple—an external force on the system.</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The system accelerates to the right. </a:t>
            </a:r>
          </a:p>
        </p:txBody>
      </p:sp>
      <p:sp>
        <p:nvSpPr>
          <p:cNvPr id="403" name="Shape 403"/>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7.5</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Defining Systems</a:t>
            </a: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08" name="Shape 408"/>
        <p:cNvGrpSpPr/>
        <p:nvPr/>
      </p:nvGrpSpPr>
      <p:grpSpPr>
        <a:xfrm>
          <a:off x="0" y="0"/>
          <a:ext cx="0" cy="0"/>
          <a:chOff x="0" y="0"/>
          <a:chExt cx="0" cy="0"/>
        </a:xfrm>
      </p:grpSpPr>
      <p:sp>
        <p:nvSpPr>
          <p:cNvPr id="409" name="Shape 409"/>
          <p:cNvSpPr txBox="1"/>
          <p:nvPr/>
        </p:nvSpPr>
        <p:spPr>
          <a:xfrm>
            <a:off x="227012" y="1196975"/>
            <a:ext cx="8307387" cy="31591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Inside a baseball, trillions of interatomic forces hold the ball together but play no role in accelerating the ball. They are part of action-reaction pairs within the ball, but they combine to zero.</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If the action-reaction forces are internal to the system, then they cancel and the system does not accelerate.</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 force external to the ball, such as a swinging bat provides, is needed to accelerate the ball. </a:t>
            </a:r>
          </a:p>
        </p:txBody>
      </p:sp>
      <p:sp>
        <p:nvSpPr>
          <p:cNvPr id="410" name="Shape 410"/>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7.5</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Defining Systems</a:t>
            </a: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15" name="Shape 415"/>
        <p:cNvGrpSpPr/>
        <p:nvPr/>
      </p:nvGrpSpPr>
      <p:grpSpPr>
        <a:xfrm>
          <a:off x="0" y="0"/>
          <a:ext cx="0" cy="0"/>
          <a:chOff x="0" y="0"/>
          <a:chExt cx="0" cy="0"/>
        </a:xfrm>
      </p:grpSpPr>
      <p:sp>
        <p:nvSpPr>
          <p:cNvPr id="416" name="Shape 416"/>
          <p:cNvSpPr txBox="1"/>
          <p:nvPr/>
        </p:nvSpPr>
        <p:spPr>
          <a:xfrm>
            <a:off x="227012" y="1196975"/>
            <a:ext cx="2897187" cy="1260475"/>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 football is kicked. </a:t>
            </a:r>
          </a:p>
          <a:p>
            <a:pPr indent="-533400" lvl="0" marL="533400" marR="0" rtl="0" algn="l">
              <a:lnSpc>
                <a:spcPct val="100000"/>
              </a:lnSpc>
              <a:spcBef>
                <a:spcPts val="480"/>
              </a:spcBef>
              <a:spcAft>
                <a:spcPts val="0"/>
              </a:spcAft>
              <a:buClr>
                <a:srgbClr val="000000"/>
              </a:buClr>
              <a:buSzPct val="100000"/>
              <a:buFont typeface="Arial"/>
              <a:buAutoNum type="alphaLcPeriod"/>
            </a:pPr>
            <a:r>
              <a:rPr b="0" i="0" lang="en-US" sz="2400" u="none">
                <a:solidFill>
                  <a:srgbClr val="000000"/>
                </a:solidFill>
                <a:latin typeface="Arial"/>
                <a:ea typeface="Arial"/>
                <a:cs typeface="Arial"/>
                <a:sym typeface="Arial"/>
              </a:rPr>
              <a:t>A acts on B and B accelerates. </a:t>
            </a:r>
          </a:p>
        </p:txBody>
      </p:sp>
      <p:sp>
        <p:nvSpPr>
          <p:cNvPr id="417" name="Shape 417"/>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7.5</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Defining Systems</a:t>
            </a:r>
          </a:p>
        </p:txBody>
      </p:sp>
      <p:pic>
        <p:nvPicPr>
          <p:cNvPr id="418" name="Shape 418"/>
          <p:cNvPicPr preferRelativeResize="0"/>
          <p:nvPr/>
        </p:nvPicPr>
        <p:blipFill rotWithShape="1">
          <a:blip r:embed="rId3">
            <a:alphaModFix/>
          </a:blip>
          <a:srcRect b="0" l="0" r="0" t="0"/>
          <a:stretch/>
        </p:blipFill>
        <p:spPr>
          <a:xfrm>
            <a:off x="4572000" y="685800"/>
            <a:ext cx="4251325" cy="5484812"/>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23" name="Shape 423"/>
        <p:cNvGrpSpPr/>
        <p:nvPr/>
      </p:nvGrpSpPr>
      <p:grpSpPr>
        <a:xfrm>
          <a:off x="0" y="0"/>
          <a:ext cx="0" cy="0"/>
          <a:chOff x="0" y="0"/>
          <a:chExt cx="0" cy="0"/>
        </a:xfrm>
      </p:grpSpPr>
      <p:pic>
        <p:nvPicPr>
          <p:cNvPr id="424" name="Shape 424"/>
          <p:cNvPicPr preferRelativeResize="0"/>
          <p:nvPr/>
        </p:nvPicPr>
        <p:blipFill rotWithShape="1">
          <a:blip r:embed="rId3">
            <a:alphaModFix/>
          </a:blip>
          <a:srcRect b="0" l="0" r="0" t="0"/>
          <a:stretch/>
        </p:blipFill>
        <p:spPr>
          <a:xfrm>
            <a:off x="4570412" y="684212"/>
            <a:ext cx="4251325" cy="5486400"/>
          </a:xfrm>
          <a:prstGeom prst="rect">
            <a:avLst/>
          </a:prstGeom>
          <a:noFill/>
          <a:ln>
            <a:noFill/>
          </a:ln>
        </p:spPr>
      </p:pic>
      <p:sp>
        <p:nvSpPr>
          <p:cNvPr id="425" name="Shape 425"/>
          <p:cNvSpPr txBox="1"/>
          <p:nvPr/>
        </p:nvSpPr>
        <p:spPr>
          <a:xfrm>
            <a:off x="227012" y="1196975"/>
            <a:ext cx="2897187" cy="3524250"/>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 football is kicked. </a:t>
            </a:r>
          </a:p>
          <a:p>
            <a:pPr indent="-533400" lvl="0" marL="533400" marR="0" rtl="0" algn="l">
              <a:lnSpc>
                <a:spcPct val="100000"/>
              </a:lnSpc>
              <a:spcBef>
                <a:spcPts val="480"/>
              </a:spcBef>
              <a:spcAft>
                <a:spcPts val="0"/>
              </a:spcAft>
              <a:buClr>
                <a:srgbClr val="000000"/>
              </a:buClr>
              <a:buSzPct val="100000"/>
              <a:buFont typeface="Arial"/>
              <a:buAutoNum type="alphaLcPeriod"/>
            </a:pPr>
            <a:r>
              <a:rPr b="0" i="0" lang="en-US" sz="2400" u="none">
                <a:solidFill>
                  <a:srgbClr val="000000"/>
                </a:solidFill>
                <a:latin typeface="Arial"/>
                <a:ea typeface="Arial"/>
                <a:cs typeface="Arial"/>
                <a:sym typeface="Arial"/>
              </a:rPr>
              <a:t>A acts on B and B accelerates. </a:t>
            </a:r>
          </a:p>
          <a:p>
            <a:pPr indent="-533400" lvl="0" marL="533400" marR="0" rtl="0" algn="l">
              <a:lnSpc>
                <a:spcPct val="100000"/>
              </a:lnSpc>
              <a:spcBef>
                <a:spcPts val="480"/>
              </a:spcBef>
              <a:spcAft>
                <a:spcPts val="0"/>
              </a:spcAft>
              <a:buClr>
                <a:srgbClr val="000000"/>
              </a:buClr>
              <a:buSzPct val="100000"/>
              <a:buFont typeface="Arial"/>
              <a:buAutoNum type="alphaLcPeriod"/>
            </a:pPr>
            <a:r>
              <a:rPr b="0" i="0" lang="en-US" sz="2400" u="none">
                <a:solidFill>
                  <a:srgbClr val="000000"/>
                </a:solidFill>
                <a:latin typeface="Arial"/>
                <a:ea typeface="Arial"/>
                <a:cs typeface="Arial"/>
                <a:sym typeface="Arial"/>
              </a:rPr>
              <a:t>Both A and C act on B. They can cancel each other so B does not accelerate.</a:t>
            </a:r>
          </a:p>
        </p:txBody>
      </p:sp>
      <p:sp>
        <p:nvSpPr>
          <p:cNvPr id="426" name="Shape 426"/>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7.5</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Defining Systems</a:t>
            </a: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31" name="Shape 431"/>
        <p:cNvGrpSpPr/>
        <p:nvPr/>
      </p:nvGrpSpPr>
      <p:grpSpPr>
        <a:xfrm>
          <a:off x="0" y="0"/>
          <a:ext cx="0" cy="0"/>
          <a:chOff x="0" y="0"/>
          <a:chExt cx="0" cy="0"/>
        </a:xfrm>
      </p:grpSpPr>
      <p:sp>
        <p:nvSpPr>
          <p:cNvPr id="432" name="Shape 432"/>
          <p:cNvSpPr txBox="1"/>
          <p:nvPr/>
        </p:nvSpPr>
        <p:spPr>
          <a:xfrm>
            <a:off x="227012" y="1196975"/>
            <a:ext cx="8307387" cy="24288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When there is one interaction between the foot and the football, the ball accelerates.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If two kicks on the ball are simultaneous, equal, and opposite, then the net force on the ball is zero.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opposing forces act on the same object, not on different objects, so they do not make up an action-reaction pair.</a:t>
            </a:r>
          </a:p>
        </p:txBody>
      </p:sp>
      <p:sp>
        <p:nvSpPr>
          <p:cNvPr id="433" name="Shape 433"/>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7.5</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Defining Systems</a:t>
            </a: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38" name="Shape 438"/>
        <p:cNvGrpSpPr/>
        <p:nvPr/>
      </p:nvGrpSpPr>
      <p:grpSpPr>
        <a:xfrm>
          <a:off x="0" y="0"/>
          <a:ext cx="0" cy="0"/>
          <a:chOff x="0" y="0"/>
          <a:chExt cx="0" cy="0"/>
        </a:xfrm>
      </p:grpSpPr>
      <p:sp>
        <p:nvSpPr>
          <p:cNvPr id="439" name="Shape 439"/>
          <p:cNvSpPr txBox="1"/>
          <p:nvPr>
            <p:ph idx="1" type="body"/>
          </p:nvPr>
        </p:nvSpPr>
        <p:spPr>
          <a:xfrm>
            <a:off x="228600" y="1196975"/>
            <a:ext cx="8382000" cy="3221037"/>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FF4637"/>
              </a:buClr>
              <a:buSzPct val="25000"/>
              <a:buFont typeface="Arial"/>
              <a:buNone/>
            </a:pPr>
            <a:r>
              <a:rPr b="1" i="0" lang="en-US" sz="2800" u="none" cap="none" strike="noStrike">
                <a:solidFill>
                  <a:srgbClr val="FF4637"/>
                </a:solidFill>
                <a:latin typeface="Arial"/>
                <a:ea typeface="Arial"/>
                <a:cs typeface="Arial"/>
                <a:sym typeface="Arial"/>
              </a:rPr>
              <a:t>think!</a:t>
            </a:r>
          </a:p>
          <a:p>
            <a:pPr indent="-342900" lvl="0" marL="342900" marR="0" rtl="0" algn="l">
              <a:lnSpc>
                <a:spcPct val="100000"/>
              </a:lnSpc>
              <a:spcBef>
                <a:spcPts val="48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Suppose a friend who hears about Newton’s third law says that you can’t move a football by kicking it because the reaction force by the kicked ball would be equal and opposite to your kicking force. The net force would be zero, so no matter how hard you kick, the ball won’t move! What do you say to your friend?</a:t>
            </a:r>
          </a:p>
          <a:p>
            <a:pPr indent="-342900" lvl="0" marL="342900" marR="0" rtl="0" algn="l">
              <a:lnSpc>
                <a:spcPct val="100000"/>
              </a:lnSpc>
              <a:spcBef>
                <a:spcPts val="480"/>
              </a:spcBef>
              <a:spcAft>
                <a:spcPts val="0"/>
              </a:spcAft>
              <a:buClr>
                <a:schemeClr val="dk1"/>
              </a:buClr>
              <a:buFont typeface="Arial"/>
              <a:buNone/>
            </a:pPr>
            <a:r>
              <a:t/>
            </a:r>
            <a:endParaRPr b="0" i="0" sz="2400" u="none">
              <a:solidFill>
                <a:schemeClr val="dk1"/>
              </a:solidFill>
              <a:latin typeface="Arial"/>
              <a:ea typeface="Arial"/>
              <a:cs typeface="Arial"/>
              <a:sym typeface="Arial"/>
            </a:endParaRPr>
          </a:p>
        </p:txBody>
      </p:sp>
      <p:sp>
        <p:nvSpPr>
          <p:cNvPr id="440" name="Shape 440"/>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7.5</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Defining Systems</a:t>
            </a: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45" name="Shape 445"/>
        <p:cNvGrpSpPr/>
        <p:nvPr/>
      </p:nvGrpSpPr>
      <p:grpSpPr>
        <a:xfrm>
          <a:off x="0" y="0"/>
          <a:ext cx="0" cy="0"/>
          <a:chOff x="0" y="0"/>
          <a:chExt cx="0" cy="0"/>
        </a:xfrm>
      </p:grpSpPr>
      <p:sp>
        <p:nvSpPr>
          <p:cNvPr id="446" name="Shape 446"/>
          <p:cNvSpPr txBox="1"/>
          <p:nvPr>
            <p:ph idx="1" type="body"/>
          </p:nvPr>
        </p:nvSpPr>
        <p:spPr>
          <a:xfrm>
            <a:off x="228600" y="1196975"/>
            <a:ext cx="8382000" cy="4389437"/>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FF4637"/>
              </a:buClr>
              <a:buSzPct val="25000"/>
              <a:buFont typeface="Arial"/>
              <a:buNone/>
            </a:pPr>
            <a:r>
              <a:rPr b="1" i="0" lang="en-US" sz="2800" u="none">
                <a:solidFill>
                  <a:srgbClr val="FF4637"/>
                </a:solidFill>
                <a:latin typeface="Arial"/>
                <a:ea typeface="Arial"/>
                <a:cs typeface="Arial"/>
                <a:sym typeface="Arial"/>
              </a:rPr>
              <a:t>think!</a:t>
            </a:r>
          </a:p>
          <a:p>
            <a:pPr indent="-342900" lvl="0" marL="342900" marR="0" rtl="0" algn="l">
              <a:lnSpc>
                <a:spcPct val="100000"/>
              </a:lnSpc>
              <a:spcBef>
                <a:spcPts val="480"/>
              </a:spcBef>
              <a:spcAft>
                <a:spcPts val="0"/>
              </a:spcAft>
              <a:buClr>
                <a:schemeClr val="dk1"/>
              </a:buClr>
              <a:buSzPct val="25000"/>
              <a:buFont typeface="Arial"/>
              <a:buNone/>
            </a:pPr>
            <a:r>
              <a:rPr b="0" i="0" lang="en-US" sz="2400" u="none">
                <a:solidFill>
                  <a:schemeClr val="dk1"/>
                </a:solidFill>
                <a:latin typeface="Arial"/>
                <a:ea typeface="Arial"/>
                <a:cs typeface="Arial"/>
                <a:sym typeface="Arial"/>
              </a:rPr>
              <a:t>Suppose a friend who hears about Newton’s third law says that you can’t move a football by kicking it because the reaction force by the kicked ball would be equal and opposite to your kicking force. The net force would be zero, so no matter how hard you kick, the ball won’t move! What do you say to your friend?</a:t>
            </a:r>
          </a:p>
          <a:p>
            <a:pPr indent="-342900" lvl="0" marL="342900" marR="0" rtl="0" algn="l">
              <a:lnSpc>
                <a:spcPct val="100000"/>
              </a:lnSpc>
              <a:spcBef>
                <a:spcPts val="480"/>
              </a:spcBef>
              <a:spcAft>
                <a:spcPts val="0"/>
              </a:spcAft>
              <a:buClr>
                <a:schemeClr val="dk1"/>
              </a:buClr>
              <a:buFont typeface="Arial"/>
              <a:buNone/>
            </a:pPr>
            <a:r>
              <a:t/>
            </a:r>
            <a:endParaRPr b="0" i="1" sz="2400" u="none">
              <a:solidFill>
                <a:srgbClr val="00DA9A"/>
              </a:solidFill>
              <a:latin typeface="Arial"/>
              <a:ea typeface="Arial"/>
              <a:cs typeface="Arial"/>
              <a:sym typeface="Arial"/>
            </a:endParaRPr>
          </a:p>
          <a:p>
            <a:pPr indent="-342900" lvl="0" marL="342900" marR="0" rtl="0" algn="l">
              <a:lnSpc>
                <a:spcPct val="100000"/>
              </a:lnSpc>
              <a:spcBef>
                <a:spcPts val="480"/>
              </a:spcBef>
              <a:spcAft>
                <a:spcPts val="0"/>
              </a:spcAft>
              <a:buClr>
                <a:srgbClr val="00DA9A"/>
              </a:buClr>
              <a:buSzPct val="25000"/>
              <a:buFont typeface="Arial"/>
              <a:buNone/>
            </a:pPr>
            <a:r>
              <a:rPr b="0" i="1" lang="en-US" sz="2400" u="none">
                <a:solidFill>
                  <a:srgbClr val="00DA9A"/>
                </a:solidFill>
                <a:latin typeface="Arial"/>
                <a:ea typeface="Arial"/>
                <a:cs typeface="Arial"/>
                <a:sym typeface="Arial"/>
              </a:rPr>
              <a:t>Answer:</a:t>
            </a:r>
            <a:r>
              <a:rPr b="1" i="1" lang="en-US" sz="2400" u="none">
                <a:solidFill>
                  <a:srgbClr val="00DA9A"/>
                </a:solidFill>
                <a:latin typeface="Arial"/>
                <a:ea typeface="Arial"/>
                <a:cs typeface="Arial"/>
                <a:sym typeface="Arial"/>
              </a:rPr>
              <a:t> </a:t>
            </a:r>
            <a:r>
              <a:rPr b="0" i="0" lang="en-US" sz="2400" u="none">
                <a:solidFill>
                  <a:schemeClr val="dk1"/>
                </a:solidFill>
                <a:latin typeface="Arial"/>
                <a:ea typeface="Arial"/>
                <a:cs typeface="Arial"/>
                <a:sym typeface="Arial"/>
              </a:rPr>
              <a:t>If you kick a football, it will accelerate. No other force has been applied to the ball. Tell your friend that you can’t cancel a force on the ball with a force on your foot. </a:t>
            </a:r>
          </a:p>
        </p:txBody>
      </p:sp>
      <p:sp>
        <p:nvSpPr>
          <p:cNvPr id="447" name="Shape 447"/>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7.5</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Defining Systems</a:t>
            </a: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52" name="Shape 452"/>
        <p:cNvGrpSpPr/>
        <p:nvPr/>
      </p:nvGrpSpPr>
      <p:grpSpPr>
        <a:xfrm>
          <a:off x="0" y="0"/>
          <a:ext cx="0" cy="0"/>
          <a:chOff x="0" y="0"/>
          <a:chExt cx="0" cy="0"/>
        </a:xfrm>
      </p:grpSpPr>
      <p:pic>
        <p:nvPicPr>
          <p:cNvPr id="453" name="Shape 453"/>
          <p:cNvPicPr preferRelativeResize="0"/>
          <p:nvPr/>
        </p:nvPicPr>
        <p:blipFill rotWithShape="1">
          <a:blip r:embed="rId3">
            <a:alphaModFix/>
          </a:blip>
          <a:srcRect b="0" l="0" r="0" t="0"/>
          <a:stretch/>
        </p:blipFill>
        <p:spPr>
          <a:xfrm>
            <a:off x="0" y="544512"/>
            <a:ext cx="9140825" cy="5765800"/>
          </a:xfrm>
          <a:prstGeom prst="rect">
            <a:avLst/>
          </a:prstGeom>
          <a:noFill/>
          <a:ln>
            <a:noFill/>
          </a:ln>
        </p:spPr>
      </p:pic>
      <p:sp>
        <p:nvSpPr>
          <p:cNvPr id="454" name="Shape 454"/>
          <p:cNvSpPr txBox="1"/>
          <p:nvPr/>
        </p:nvSpPr>
        <p:spPr>
          <a:xfrm>
            <a:off x="1676400" y="3009900"/>
            <a:ext cx="5715000" cy="8223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Why don’t action-reaction forces cancel each other? </a:t>
            </a:r>
          </a:p>
        </p:txBody>
      </p:sp>
      <p:sp>
        <p:nvSpPr>
          <p:cNvPr id="455" name="Shape 455"/>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7.5</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Defining Systems</a:t>
            </a: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60" name="Shape 460"/>
        <p:cNvGrpSpPr/>
        <p:nvPr/>
      </p:nvGrpSpPr>
      <p:grpSpPr>
        <a:xfrm>
          <a:off x="0" y="0"/>
          <a:ext cx="0" cy="0"/>
          <a:chOff x="0" y="0"/>
          <a:chExt cx="0" cy="0"/>
        </a:xfrm>
      </p:grpSpPr>
      <p:pic>
        <p:nvPicPr>
          <p:cNvPr id="461" name="Shape 461"/>
          <p:cNvPicPr preferRelativeResize="0"/>
          <p:nvPr/>
        </p:nvPicPr>
        <p:blipFill rotWithShape="1">
          <a:blip r:embed="rId3">
            <a:alphaModFix/>
          </a:blip>
          <a:srcRect b="0" l="0" r="0" t="0"/>
          <a:stretch/>
        </p:blipFill>
        <p:spPr>
          <a:xfrm>
            <a:off x="3175" y="533400"/>
            <a:ext cx="9140825" cy="5761037"/>
          </a:xfrm>
          <a:prstGeom prst="rect">
            <a:avLst/>
          </a:prstGeom>
          <a:noFill/>
          <a:ln>
            <a:noFill/>
          </a:ln>
        </p:spPr>
      </p:pic>
      <p:sp>
        <p:nvSpPr>
          <p:cNvPr id="462" name="Shape 462"/>
          <p:cNvSpPr txBox="1"/>
          <p:nvPr>
            <p:ph idx="1" type="body"/>
          </p:nvPr>
        </p:nvSpPr>
        <p:spPr>
          <a:xfrm>
            <a:off x="990600" y="2120900"/>
            <a:ext cx="6781800" cy="2227262"/>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If the horse in the horse-cart system pushes the ground with a greater force than it pulls on the cart, there is a net force on the horse, and the horse-cart system accelerates.</a:t>
            </a:r>
            <a:r>
              <a:rPr b="0" i="0" lang="en-US" sz="2800" u="none">
                <a:solidFill>
                  <a:schemeClr val="dk1"/>
                </a:solidFill>
                <a:latin typeface="Arial"/>
                <a:ea typeface="Arial"/>
                <a:cs typeface="Arial"/>
                <a:sym typeface="Arial"/>
              </a:rPr>
              <a:t> </a:t>
            </a:r>
          </a:p>
        </p:txBody>
      </p:sp>
      <p:sp>
        <p:nvSpPr>
          <p:cNvPr id="463" name="Shape 463"/>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7.6</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The Horse-Cart Problem</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0" name="Shape 60"/>
        <p:cNvGrpSpPr/>
        <p:nvPr/>
      </p:nvGrpSpPr>
      <p:grpSpPr>
        <a:xfrm>
          <a:off x="0" y="0"/>
          <a:ext cx="0" cy="0"/>
          <a:chOff x="0" y="0"/>
          <a:chExt cx="0" cy="0"/>
        </a:xfrm>
      </p:grpSpPr>
      <p:sp>
        <p:nvSpPr>
          <p:cNvPr id="61" name="Shape 61"/>
          <p:cNvSpPr txBox="1"/>
          <p:nvPr/>
        </p:nvSpPr>
        <p:spPr>
          <a:xfrm>
            <a:off x="227012" y="1196975"/>
            <a:ext cx="7621587" cy="39624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 hammer exerts a force on the nail and drives it into a board.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There must also be a force exerted on the hammer to halt it in the process.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Newton reasoned that while the hammer exerts a force on the nail, the nail exerts a force on the hammer.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In the interaction, there are a pair of forces, one acting on the nail and the other acting on the hammer. </a:t>
            </a:r>
          </a:p>
        </p:txBody>
      </p:sp>
      <p:sp>
        <p:nvSpPr>
          <p:cNvPr id="62" name="Shape 62"/>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7.1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Forces and Interactions</a:t>
            </a: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68" name="Shape 468"/>
        <p:cNvGrpSpPr/>
        <p:nvPr/>
      </p:nvGrpSpPr>
      <p:grpSpPr>
        <a:xfrm>
          <a:off x="0" y="0"/>
          <a:ext cx="0" cy="0"/>
          <a:chOff x="0" y="0"/>
          <a:chExt cx="0" cy="0"/>
        </a:xfrm>
      </p:grpSpPr>
      <p:sp>
        <p:nvSpPr>
          <p:cNvPr id="469" name="Shape 469"/>
          <p:cNvSpPr txBox="1"/>
          <p:nvPr/>
        </p:nvSpPr>
        <p:spPr>
          <a:xfrm>
            <a:off x="227012" y="1196975"/>
            <a:ext cx="8307387" cy="13700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br>
              <a:rPr b="0" i="0" lang="en-US" sz="1200" u="none">
                <a:solidFill>
                  <a:srgbClr val="000000"/>
                </a:solidFill>
                <a:latin typeface="Arial"/>
                <a:ea typeface="Arial"/>
                <a:cs typeface="Arial"/>
                <a:sym typeface="Arial"/>
              </a:rPr>
            </a:br>
            <a:r>
              <a:rPr b="0" i="0" lang="en-US" sz="2400" u="none">
                <a:solidFill>
                  <a:srgbClr val="000000"/>
                </a:solidFill>
                <a:latin typeface="Arial"/>
                <a:ea typeface="Arial"/>
                <a:cs typeface="Arial"/>
                <a:sym typeface="Arial"/>
              </a:rPr>
              <a:t>All the pairs of forces that act on the horse and cart are shown. The acceleration of the horse-cart system is due to the net force </a:t>
            </a:r>
            <a:r>
              <a:rPr b="0" i="1" lang="en-US" sz="2400" u="none">
                <a:solidFill>
                  <a:srgbClr val="000000"/>
                </a:solidFill>
                <a:latin typeface="Arial"/>
                <a:ea typeface="Arial"/>
                <a:cs typeface="Arial"/>
                <a:sym typeface="Arial"/>
              </a:rPr>
              <a:t>F </a:t>
            </a:r>
            <a:r>
              <a:rPr b="0" i="0" lang="en-US" sz="2400" u="none">
                <a:solidFill>
                  <a:srgbClr val="000000"/>
                </a:solidFill>
                <a:latin typeface="Arial"/>
                <a:ea typeface="Arial"/>
                <a:cs typeface="Arial"/>
                <a:sym typeface="Arial"/>
              </a:rPr>
              <a:t>– </a:t>
            </a:r>
            <a:r>
              <a:rPr b="0" i="1" lang="en-US" sz="2400" u="none">
                <a:solidFill>
                  <a:srgbClr val="000000"/>
                </a:solidFill>
                <a:latin typeface="Arial"/>
                <a:ea typeface="Arial"/>
                <a:cs typeface="Arial"/>
                <a:sym typeface="Arial"/>
              </a:rPr>
              <a:t>f</a:t>
            </a:r>
            <a:r>
              <a:rPr b="0" i="0" lang="en-US" sz="2400" u="none">
                <a:solidFill>
                  <a:srgbClr val="000000"/>
                </a:solidFill>
                <a:latin typeface="Arial"/>
                <a:ea typeface="Arial"/>
                <a:cs typeface="Arial"/>
                <a:sym typeface="Arial"/>
              </a:rPr>
              <a:t>.</a:t>
            </a:r>
          </a:p>
        </p:txBody>
      </p:sp>
      <p:sp>
        <p:nvSpPr>
          <p:cNvPr id="470" name="Shape 470"/>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7.6</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The Horse-Cart Problem</a:t>
            </a:r>
          </a:p>
        </p:txBody>
      </p:sp>
      <p:pic>
        <p:nvPicPr>
          <p:cNvPr id="471" name="Shape 471"/>
          <p:cNvPicPr preferRelativeResize="0"/>
          <p:nvPr/>
        </p:nvPicPr>
        <p:blipFill rotWithShape="1">
          <a:blip r:embed="rId3">
            <a:alphaModFix/>
          </a:blip>
          <a:srcRect b="0" l="0" r="0" t="0"/>
          <a:stretch/>
        </p:blipFill>
        <p:spPr>
          <a:xfrm>
            <a:off x="1716087" y="3003550"/>
            <a:ext cx="5713412" cy="3092450"/>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76" name="Shape 476"/>
        <p:cNvGrpSpPr/>
        <p:nvPr/>
      </p:nvGrpSpPr>
      <p:grpSpPr>
        <a:xfrm>
          <a:off x="0" y="0"/>
          <a:ext cx="0" cy="0"/>
          <a:chOff x="0" y="0"/>
          <a:chExt cx="0" cy="0"/>
        </a:xfrm>
      </p:grpSpPr>
      <p:sp>
        <p:nvSpPr>
          <p:cNvPr id="477" name="Shape 477"/>
          <p:cNvSpPr txBox="1"/>
          <p:nvPr/>
        </p:nvSpPr>
        <p:spPr>
          <a:xfrm>
            <a:off x="227012" y="1196975"/>
            <a:ext cx="8307387" cy="35972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Will the horse’s pull on the cart be canceled by the opposite and equal pull by the cart on the horse, thus making acceleration impossible?</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From the farmer’s point of view, the only concern is with the force that is exerted on the cart system.</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The net force on the cart, divided by the mass of the cart, is the acceleration.</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The farmer doesn’t care about the reaction on the horse.</a:t>
            </a:r>
          </a:p>
        </p:txBody>
      </p:sp>
      <p:sp>
        <p:nvSpPr>
          <p:cNvPr id="478" name="Shape 478"/>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7.6</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The Horse-Cart Problem</a:t>
            </a: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83" name="Shape 483"/>
        <p:cNvGrpSpPr/>
        <p:nvPr/>
      </p:nvGrpSpPr>
      <p:grpSpPr>
        <a:xfrm>
          <a:off x="0" y="0"/>
          <a:ext cx="0" cy="0"/>
          <a:chOff x="0" y="0"/>
          <a:chExt cx="0" cy="0"/>
        </a:xfrm>
      </p:grpSpPr>
      <p:sp>
        <p:nvSpPr>
          <p:cNvPr id="484" name="Shape 484"/>
          <p:cNvSpPr txBox="1"/>
          <p:nvPr/>
        </p:nvSpPr>
        <p:spPr>
          <a:xfrm>
            <a:off x="227012" y="1196975"/>
            <a:ext cx="8307387" cy="36703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Now look at the horse system.</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The opposite reaction force by the cart on the horse restrains the horse.</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Without this force, the horse could freely gallop to the market.</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The horse moves forward by interacting with the ground.</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When the horse pushes backward on the ground, the ground simultaneously pushes forward on the horse.</a:t>
            </a:r>
          </a:p>
        </p:txBody>
      </p:sp>
      <p:sp>
        <p:nvSpPr>
          <p:cNvPr id="485" name="Shape 485"/>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7.6</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The Horse-Cart Problem</a:t>
            </a: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90" name="Shape 490"/>
        <p:cNvGrpSpPr/>
        <p:nvPr/>
      </p:nvGrpSpPr>
      <p:grpSpPr>
        <a:xfrm>
          <a:off x="0" y="0"/>
          <a:ext cx="0" cy="0"/>
          <a:chOff x="0" y="0"/>
          <a:chExt cx="0" cy="0"/>
        </a:xfrm>
      </p:grpSpPr>
      <p:sp>
        <p:nvSpPr>
          <p:cNvPr id="491" name="Shape 491"/>
          <p:cNvSpPr txBox="1"/>
          <p:nvPr/>
        </p:nvSpPr>
        <p:spPr>
          <a:xfrm>
            <a:off x="227012" y="1196975"/>
            <a:ext cx="8307387" cy="24288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Look at the horse-cart system as a whole.</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The pull of the horse on the cart and the reaction of the cart on the horse are internal forces within the system.</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They contribute nothing to the acceleration of the horse-cart system. They cancel and can be neglected. </a:t>
            </a:r>
          </a:p>
        </p:txBody>
      </p:sp>
      <p:sp>
        <p:nvSpPr>
          <p:cNvPr id="492" name="Shape 492"/>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7.6</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The Horse-Cart Problem</a:t>
            </a: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97" name="Shape 497"/>
        <p:cNvGrpSpPr/>
        <p:nvPr/>
      </p:nvGrpSpPr>
      <p:grpSpPr>
        <a:xfrm>
          <a:off x="0" y="0"/>
          <a:ext cx="0" cy="0"/>
          <a:chOff x="0" y="0"/>
          <a:chExt cx="0" cy="0"/>
        </a:xfrm>
      </p:grpSpPr>
      <p:sp>
        <p:nvSpPr>
          <p:cNvPr id="498" name="Shape 498"/>
          <p:cNvSpPr txBox="1"/>
          <p:nvPr/>
        </p:nvSpPr>
        <p:spPr>
          <a:xfrm>
            <a:off x="227012" y="1196975"/>
            <a:ext cx="8307387" cy="1625600"/>
          </a:xfrm>
          <a:prstGeom prst="rect">
            <a:avLst/>
          </a:prstGeom>
          <a:noFill/>
          <a:ln>
            <a:noFill/>
          </a:ln>
        </p:spPr>
        <p:txBody>
          <a:bodyPr anchorCtr="0" anchor="t" bIns="45700" lIns="91425" rIns="91425" wrap="square" tIns="45700">
            <a:noAutofit/>
          </a:bodyPr>
          <a:lstStyle/>
          <a:p>
            <a:pPr indent="-457200" lvl="0" marL="457200" marR="0" rtl="0" algn="l">
              <a:lnSpc>
                <a:spcPct val="100000"/>
              </a:lnSpc>
              <a:spcBef>
                <a:spcPts val="0"/>
              </a:spcBef>
              <a:spcAft>
                <a:spcPts val="0"/>
              </a:spcAft>
              <a:buClr>
                <a:srgbClr val="000000"/>
              </a:buClr>
              <a:buSzPct val="100000"/>
              <a:buFont typeface="Arial"/>
              <a:buChar char="•"/>
            </a:pPr>
            <a:r>
              <a:rPr b="0" i="0" lang="en-US" sz="2400" u="none">
                <a:solidFill>
                  <a:srgbClr val="000000"/>
                </a:solidFill>
                <a:latin typeface="Arial"/>
                <a:ea typeface="Arial"/>
                <a:cs typeface="Arial"/>
                <a:sym typeface="Arial"/>
              </a:rPr>
              <a:t>To move across the ground, there must be an interaction between the horse-cart system and the ground.</a:t>
            </a:r>
          </a:p>
          <a:p>
            <a:pPr indent="-457200" lvl="0" marL="457200" marR="0" rtl="0" algn="l">
              <a:lnSpc>
                <a:spcPct val="100000"/>
              </a:lnSpc>
              <a:spcBef>
                <a:spcPts val="480"/>
              </a:spcBef>
              <a:spcAft>
                <a:spcPts val="0"/>
              </a:spcAft>
              <a:buClr>
                <a:srgbClr val="000000"/>
              </a:buClr>
              <a:buSzPct val="100000"/>
              <a:buFont typeface="Arial"/>
              <a:buChar char="•"/>
            </a:pPr>
            <a:r>
              <a:rPr b="0" i="0" lang="en-US" sz="2400" u="none">
                <a:solidFill>
                  <a:srgbClr val="000000"/>
                </a:solidFill>
                <a:latin typeface="Arial"/>
                <a:ea typeface="Arial"/>
                <a:cs typeface="Arial"/>
                <a:sym typeface="Arial"/>
              </a:rPr>
              <a:t>It is the outside reaction by the ground that pushes the system.</a:t>
            </a:r>
          </a:p>
        </p:txBody>
      </p:sp>
      <p:sp>
        <p:nvSpPr>
          <p:cNvPr id="499" name="Shape 499"/>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7.6</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The Horse-Cart Problem</a:t>
            </a: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04" name="Shape 504"/>
        <p:cNvGrpSpPr/>
        <p:nvPr/>
      </p:nvGrpSpPr>
      <p:grpSpPr>
        <a:xfrm>
          <a:off x="0" y="0"/>
          <a:ext cx="0" cy="0"/>
          <a:chOff x="0" y="0"/>
          <a:chExt cx="0" cy="0"/>
        </a:xfrm>
      </p:grpSpPr>
      <p:sp>
        <p:nvSpPr>
          <p:cNvPr id="505" name="Shape 505"/>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7.6</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The Horse-Cart Problem</a:t>
            </a:r>
          </a:p>
        </p:txBody>
      </p:sp>
      <p:pic>
        <p:nvPicPr>
          <p:cNvPr id="506" name="Shape 506"/>
          <p:cNvPicPr preferRelativeResize="0"/>
          <p:nvPr/>
        </p:nvPicPr>
        <p:blipFill rotWithShape="1">
          <a:blip r:embed="rId3">
            <a:alphaModFix/>
          </a:blip>
          <a:srcRect b="0" l="0" r="0" t="0"/>
          <a:stretch/>
        </p:blipFill>
        <p:spPr>
          <a:xfrm>
            <a:off x="2592387" y="1295400"/>
            <a:ext cx="3959225" cy="4872037"/>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11" name="Shape 511"/>
        <p:cNvGrpSpPr/>
        <p:nvPr/>
      </p:nvGrpSpPr>
      <p:grpSpPr>
        <a:xfrm>
          <a:off x="0" y="0"/>
          <a:ext cx="0" cy="0"/>
          <a:chOff x="0" y="0"/>
          <a:chExt cx="0" cy="0"/>
        </a:xfrm>
      </p:grpSpPr>
      <p:sp>
        <p:nvSpPr>
          <p:cNvPr id="512" name="Shape 512"/>
          <p:cNvSpPr txBox="1"/>
          <p:nvPr>
            <p:ph idx="1" type="body"/>
          </p:nvPr>
        </p:nvSpPr>
        <p:spPr>
          <a:xfrm>
            <a:off x="228600" y="1196975"/>
            <a:ext cx="8382000" cy="3878262"/>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FF4637"/>
              </a:buClr>
              <a:buSzPct val="25000"/>
              <a:buFont typeface="Arial"/>
              <a:buNone/>
            </a:pPr>
            <a:r>
              <a:rPr b="1" i="0" lang="en-US" sz="2800" u="none">
                <a:solidFill>
                  <a:srgbClr val="FF4637"/>
                </a:solidFill>
                <a:latin typeface="Arial"/>
                <a:ea typeface="Arial"/>
                <a:cs typeface="Arial"/>
                <a:sym typeface="Arial"/>
              </a:rPr>
              <a:t>think!</a:t>
            </a:r>
          </a:p>
          <a:p>
            <a:pPr indent="-342900" lvl="0" marL="342900" marR="0" rtl="0" algn="l">
              <a:lnSpc>
                <a:spcPct val="100000"/>
              </a:lnSpc>
              <a:spcBef>
                <a:spcPts val="480"/>
              </a:spcBef>
              <a:spcAft>
                <a:spcPts val="0"/>
              </a:spcAft>
              <a:buClr>
                <a:schemeClr val="dk1"/>
              </a:buClr>
              <a:buSzPct val="25000"/>
              <a:buFont typeface="Arial"/>
              <a:buNone/>
            </a:pPr>
            <a:r>
              <a:rPr b="0" i="0" lang="en-US" sz="2400" u="none">
                <a:solidFill>
                  <a:schemeClr val="dk1"/>
                </a:solidFill>
                <a:latin typeface="Arial"/>
                <a:ea typeface="Arial"/>
                <a:cs typeface="Arial"/>
                <a:sym typeface="Arial"/>
              </a:rPr>
              <a:t>What is the net force that acts on the cart? On the horse? On the ground?</a:t>
            </a:r>
            <a:br>
              <a:rPr b="0" i="0" lang="en-US" sz="2400" u="none">
                <a:solidFill>
                  <a:schemeClr val="dk1"/>
                </a:solidFill>
                <a:latin typeface="Arial"/>
                <a:ea typeface="Arial"/>
                <a:cs typeface="Arial"/>
                <a:sym typeface="Arial"/>
              </a:rPr>
            </a:br>
          </a:p>
          <a:p>
            <a:pPr indent="-342900" lvl="0" marL="342900" marR="0" rtl="0" algn="l">
              <a:lnSpc>
                <a:spcPct val="100000"/>
              </a:lnSpc>
              <a:spcBef>
                <a:spcPts val="480"/>
              </a:spcBef>
              <a:spcAft>
                <a:spcPts val="0"/>
              </a:spcAft>
              <a:buClr>
                <a:schemeClr val="dk1"/>
              </a:buClr>
              <a:buFont typeface="Arial"/>
              <a:buNone/>
            </a:pPr>
            <a:r>
              <a:t/>
            </a:r>
            <a:endParaRPr b="0" i="0" sz="2400" u="none">
              <a:solidFill>
                <a:schemeClr val="dk1"/>
              </a:solidFill>
              <a:latin typeface="Arial"/>
              <a:ea typeface="Arial"/>
              <a:cs typeface="Arial"/>
              <a:sym typeface="Arial"/>
            </a:endParaRPr>
          </a:p>
          <a:p>
            <a:pPr indent="-342900" lvl="0" marL="342900" marR="0" rtl="0" algn="l">
              <a:lnSpc>
                <a:spcPct val="100000"/>
              </a:lnSpc>
              <a:spcBef>
                <a:spcPts val="480"/>
              </a:spcBef>
              <a:spcAft>
                <a:spcPts val="0"/>
              </a:spcAft>
              <a:buClr>
                <a:schemeClr val="dk1"/>
              </a:buClr>
              <a:buFont typeface="Arial"/>
              <a:buNone/>
            </a:pPr>
            <a:r>
              <a:t/>
            </a:r>
            <a:endParaRPr b="0" i="0" sz="2400" u="none">
              <a:solidFill>
                <a:schemeClr val="dk1"/>
              </a:solidFill>
              <a:latin typeface="Arial"/>
              <a:ea typeface="Arial"/>
              <a:cs typeface="Arial"/>
              <a:sym typeface="Arial"/>
            </a:endParaRPr>
          </a:p>
          <a:p>
            <a:pPr indent="-342900" lvl="0" marL="342900" marR="0" rtl="0" algn="l">
              <a:lnSpc>
                <a:spcPct val="100000"/>
              </a:lnSpc>
              <a:spcBef>
                <a:spcPts val="480"/>
              </a:spcBef>
              <a:spcAft>
                <a:spcPts val="0"/>
              </a:spcAft>
              <a:buClr>
                <a:schemeClr val="dk1"/>
              </a:buClr>
              <a:buFont typeface="Arial"/>
              <a:buNone/>
            </a:pPr>
            <a:r>
              <a:t/>
            </a:r>
            <a:endParaRPr b="0" i="0" sz="2400" u="none">
              <a:solidFill>
                <a:schemeClr val="dk1"/>
              </a:solidFill>
              <a:latin typeface="Arial"/>
              <a:ea typeface="Arial"/>
              <a:cs typeface="Arial"/>
              <a:sym typeface="Arial"/>
            </a:endParaRPr>
          </a:p>
          <a:p>
            <a:pPr indent="-342900" lvl="0" marL="342900" marR="0" rtl="0" algn="l">
              <a:lnSpc>
                <a:spcPct val="100000"/>
              </a:lnSpc>
              <a:spcBef>
                <a:spcPts val="480"/>
              </a:spcBef>
              <a:spcAft>
                <a:spcPts val="0"/>
              </a:spcAft>
              <a:buClr>
                <a:schemeClr val="dk1"/>
              </a:buClr>
              <a:buFont typeface="Arial"/>
              <a:buNone/>
            </a:pPr>
            <a:r>
              <a:t/>
            </a:r>
            <a:endParaRPr b="0" i="0" sz="2400" u="none">
              <a:solidFill>
                <a:schemeClr val="dk1"/>
              </a:solidFill>
              <a:latin typeface="Arial"/>
              <a:ea typeface="Arial"/>
              <a:cs typeface="Arial"/>
              <a:sym typeface="Arial"/>
            </a:endParaRPr>
          </a:p>
          <a:p>
            <a:pPr indent="-342900" lvl="0" marL="342900" marR="0" rtl="0" algn="l">
              <a:lnSpc>
                <a:spcPct val="100000"/>
              </a:lnSpc>
              <a:spcBef>
                <a:spcPts val="480"/>
              </a:spcBef>
              <a:spcAft>
                <a:spcPts val="0"/>
              </a:spcAft>
              <a:buClr>
                <a:schemeClr val="dk1"/>
              </a:buClr>
              <a:buFont typeface="Arial"/>
              <a:buNone/>
            </a:pPr>
            <a:r>
              <a:t/>
            </a:r>
            <a:endParaRPr b="0" i="0" sz="2400" u="none">
              <a:solidFill>
                <a:schemeClr val="dk1"/>
              </a:solidFill>
              <a:latin typeface="Arial"/>
              <a:ea typeface="Arial"/>
              <a:cs typeface="Arial"/>
              <a:sym typeface="Arial"/>
            </a:endParaRPr>
          </a:p>
        </p:txBody>
      </p:sp>
      <p:sp>
        <p:nvSpPr>
          <p:cNvPr id="513" name="Shape 513"/>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7.6</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The Horse-Cart Problem</a:t>
            </a:r>
          </a:p>
        </p:txBody>
      </p:sp>
      <p:pic>
        <p:nvPicPr>
          <p:cNvPr id="514" name="Shape 514"/>
          <p:cNvPicPr preferRelativeResize="0"/>
          <p:nvPr/>
        </p:nvPicPr>
        <p:blipFill rotWithShape="1">
          <a:blip r:embed="rId3">
            <a:alphaModFix/>
          </a:blip>
          <a:srcRect b="0" l="0" r="0" t="0"/>
          <a:stretch/>
        </p:blipFill>
        <p:spPr>
          <a:xfrm>
            <a:off x="2743200" y="2744787"/>
            <a:ext cx="3657600" cy="1979612"/>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19" name="Shape 519"/>
        <p:cNvGrpSpPr/>
        <p:nvPr/>
      </p:nvGrpSpPr>
      <p:grpSpPr>
        <a:xfrm>
          <a:off x="0" y="0"/>
          <a:ext cx="0" cy="0"/>
          <a:chOff x="0" y="0"/>
          <a:chExt cx="0" cy="0"/>
        </a:xfrm>
      </p:grpSpPr>
      <p:sp>
        <p:nvSpPr>
          <p:cNvPr id="520" name="Shape 520"/>
          <p:cNvSpPr txBox="1"/>
          <p:nvPr>
            <p:ph idx="1" type="body"/>
          </p:nvPr>
        </p:nvSpPr>
        <p:spPr>
          <a:xfrm>
            <a:off x="228600" y="1196975"/>
            <a:ext cx="8382000" cy="4681537"/>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FF4637"/>
              </a:buClr>
              <a:buSzPct val="25000"/>
              <a:buFont typeface="Arial"/>
              <a:buNone/>
            </a:pPr>
            <a:r>
              <a:rPr b="1" i="0" lang="en-US" sz="2800" u="none">
                <a:solidFill>
                  <a:srgbClr val="FF4637"/>
                </a:solidFill>
                <a:latin typeface="Arial"/>
                <a:ea typeface="Arial"/>
                <a:cs typeface="Arial"/>
                <a:sym typeface="Arial"/>
              </a:rPr>
              <a:t>think!</a:t>
            </a:r>
          </a:p>
          <a:p>
            <a:pPr indent="-342900" lvl="0" marL="342900" marR="0" rtl="0" algn="l">
              <a:lnSpc>
                <a:spcPct val="100000"/>
              </a:lnSpc>
              <a:spcBef>
                <a:spcPts val="480"/>
              </a:spcBef>
              <a:spcAft>
                <a:spcPts val="0"/>
              </a:spcAft>
              <a:buClr>
                <a:schemeClr val="dk1"/>
              </a:buClr>
              <a:buSzPct val="25000"/>
              <a:buFont typeface="Arial"/>
              <a:buNone/>
            </a:pPr>
            <a:r>
              <a:rPr b="0" i="0" lang="en-US" sz="2400" u="none">
                <a:solidFill>
                  <a:schemeClr val="dk1"/>
                </a:solidFill>
                <a:latin typeface="Arial"/>
                <a:ea typeface="Arial"/>
                <a:cs typeface="Arial"/>
                <a:sym typeface="Arial"/>
              </a:rPr>
              <a:t>What is the net force that acts on the cart? On the horse? On the ground?</a:t>
            </a:r>
            <a:br>
              <a:rPr b="0" i="0" lang="en-US" sz="2400" u="none">
                <a:solidFill>
                  <a:schemeClr val="dk1"/>
                </a:solidFill>
                <a:latin typeface="Arial"/>
                <a:ea typeface="Arial"/>
                <a:cs typeface="Arial"/>
                <a:sym typeface="Arial"/>
              </a:rPr>
            </a:br>
          </a:p>
          <a:p>
            <a:pPr indent="-342900" lvl="0" marL="342900" marR="0" rtl="0" algn="l">
              <a:lnSpc>
                <a:spcPct val="100000"/>
              </a:lnSpc>
              <a:spcBef>
                <a:spcPts val="480"/>
              </a:spcBef>
              <a:spcAft>
                <a:spcPts val="0"/>
              </a:spcAft>
              <a:buClr>
                <a:schemeClr val="dk1"/>
              </a:buClr>
              <a:buFont typeface="Arial"/>
              <a:buNone/>
            </a:pPr>
            <a:r>
              <a:t/>
            </a:r>
            <a:endParaRPr b="0" i="0" sz="2400" u="none">
              <a:solidFill>
                <a:schemeClr val="dk1"/>
              </a:solidFill>
              <a:latin typeface="Arial"/>
              <a:ea typeface="Arial"/>
              <a:cs typeface="Arial"/>
              <a:sym typeface="Arial"/>
            </a:endParaRPr>
          </a:p>
          <a:p>
            <a:pPr indent="-342900" lvl="0" marL="342900" marR="0" rtl="0" algn="l">
              <a:lnSpc>
                <a:spcPct val="100000"/>
              </a:lnSpc>
              <a:spcBef>
                <a:spcPts val="480"/>
              </a:spcBef>
              <a:spcAft>
                <a:spcPts val="0"/>
              </a:spcAft>
              <a:buClr>
                <a:schemeClr val="dk1"/>
              </a:buClr>
              <a:buFont typeface="Arial"/>
              <a:buNone/>
            </a:pPr>
            <a:r>
              <a:t/>
            </a:r>
            <a:endParaRPr b="0" i="0" sz="2400" u="none">
              <a:solidFill>
                <a:schemeClr val="dk1"/>
              </a:solidFill>
              <a:latin typeface="Arial"/>
              <a:ea typeface="Arial"/>
              <a:cs typeface="Arial"/>
              <a:sym typeface="Arial"/>
            </a:endParaRPr>
          </a:p>
          <a:p>
            <a:pPr indent="-342900" lvl="0" marL="342900" marR="0" rtl="0" algn="l">
              <a:lnSpc>
                <a:spcPct val="100000"/>
              </a:lnSpc>
              <a:spcBef>
                <a:spcPts val="480"/>
              </a:spcBef>
              <a:spcAft>
                <a:spcPts val="0"/>
              </a:spcAft>
              <a:buClr>
                <a:schemeClr val="dk1"/>
              </a:buClr>
              <a:buFont typeface="Arial"/>
              <a:buNone/>
            </a:pPr>
            <a:r>
              <a:t/>
            </a:r>
            <a:endParaRPr b="0" i="0" sz="2400" u="none">
              <a:solidFill>
                <a:schemeClr val="dk1"/>
              </a:solidFill>
              <a:latin typeface="Arial"/>
              <a:ea typeface="Arial"/>
              <a:cs typeface="Arial"/>
              <a:sym typeface="Arial"/>
            </a:endParaRPr>
          </a:p>
          <a:p>
            <a:pPr indent="-342900" lvl="0" marL="342900" marR="0" rtl="0" algn="l">
              <a:lnSpc>
                <a:spcPct val="100000"/>
              </a:lnSpc>
              <a:spcBef>
                <a:spcPts val="480"/>
              </a:spcBef>
              <a:spcAft>
                <a:spcPts val="0"/>
              </a:spcAft>
              <a:buClr>
                <a:schemeClr val="dk1"/>
              </a:buClr>
              <a:buFont typeface="Arial"/>
              <a:buNone/>
            </a:pPr>
            <a:r>
              <a:t/>
            </a:r>
            <a:endParaRPr b="0" i="0" sz="2400" u="none">
              <a:solidFill>
                <a:schemeClr val="dk1"/>
              </a:solidFill>
              <a:latin typeface="Arial"/>
              <a:ea typeface="Arial"/>
              <a:cs typeface="Arial"/>
              <a:sym typeface="Arial"/>
            </a:endParaRPr>
          </a:p>
          <a:p>
            <a:pPr indent="-342900" lvl="0" marL="342900" marR="0" rtl="0" algn="l">
              <a:lnSpc>
                <a:spcPct val="100000"/>
              </a:lnSpc>
              <a:spcBef>
                <a:spcPts val="480"/>
              </a:spcBef>
              <a:spcAft>
                <a:spcPts val="0"/>
              </a:spcAft>
              <a:buClr>
                <a:schemeClr val="dk1"/>
              </a:buClr>
              <a:buFont typeface="Arial"/>
              <a:buNone/>
            </a:pPr>
            <a:r>
              <a:t/>
            </a:r>
            <a:endParaRPr b="0" i="1" sz="2400" u="none">
              <a:solidFill>
                <a:srgbClr val="00DA9A"/>
              </a:solidFill>
              <a:latin typeface="Arial"/>
              <a:ea typeface="Arial"/>
              <a:cs typeface="Arial"/>
              <a:sym typeface="Arial"/>
            </a:endParaRPr>
          </a:p>
          <a:p>
            <a:pPr indent="-342900" lvl="0" marL="342900" marR="0" rtl="0" algn="l">
              <a:lnSpc>
                <a:spcPct val="100000"/>
              </a:lnSpc>
              <a:spcBef>
                <a:spcPts val="480"/>
              </a:spcBef>
              <a:spcAft>
                <a:spcPts val="0"/>
              </a:spcAft>
              <a:buClr>
                <a:srgbClr val="00DA9A"/>
              </a:buClr>
              <a:buSzPct val="25000"/>
              <a:buFont typeface="Arial"/>
              <a:buNone/>
            </a:pPr>
            <a:r>
              <a:rPr b="0" i="1" lang="en-US" sz="2400" u="none">
                <a:solidFill>
                  <a:srgbClr val="00DA9A"/>
                </a:solidFill>
                <a:latin typeface="Arial"/>
                <a:ea typeface="Arial"/>
                <a:cs typeface="Arial"/>
                <a:sym typeface="Arial"/>
              </a:rPr>
              <a:t>Answer:</a:t>
            </a:r>
            <a:r>
              <a:rPr b="1" i="1" lang="en-US" sz="2400" u="none">
                <a:solidFill>
                  <a:srgbClr val="00DA9A"/>
                </a:solidFill>
                <a:latin typeface="Arial"/>
                <a:ea typeface="Arial"/>
                <a:cs typeface="Arial"/>
                <a:sym typeface="Arial"/>
              </a:rPr>
              <a:t> </a:t>
            </a:r>
            <a:r>
              <a:rPr b="0" i="0" lang="en-US" sz="2400" u="none">
                <a:solidFill>
                  <a:schemeClr val="dk1"/>
                </a:solidFill>
                <a:latin typeface="Arial"/>
                <a:ea typeface="Arial"/>
                <a:cs typeface="Arial"/>
                <a:sym typeface="Arial"/>
              </a:rPr>
              <a:t>The net force on the cart is P–f; on the horse, F–P; on the ground F–f. </a:t>
            </a:r>
          </a:p>
        </p:txBody>
      </p:sp>
      <p:sp>
        <p:nvSpPr>
          <p:cNvPr id="521" name="Shape 521"/>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7.6</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The Horse-Cart Problem</a:t>
            </a:r>
          </a:p>
        </p:txBody>
      </p:sp>
      <p:pic>
        <p:nvPicPr>
          <p:cNvPr id="522" name="Shape 522"/>
          <p:cNvPicPr preferRelativeResize="0"/>
          <p:nvPr/>
        </p:nvPicPr>
        <p:blipFill rotWithShape="1">
          <a:blip r:embed="rId3">
            <a:alphaModFix/>
          </a:blip>
          <a:srcRect b="0" l="0" r="0" t="0"/>
          <a:stretch/>
        </p:blipFill>
        <p:spPr>
          <a:xfrm>
            <a:off x="2743200" y="2744787"/>
            <a:ext cx="3657600" cy="1979612"/>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26" name="Shape 526"/>
        <p:cNvGrpSpPr/>
        <p:nvPr/>
      </p:nvGrpSpPr>
      <p:grpSpPr>
        <a:xfrm>
          <a:off x="0" y="0"/>
          <a:ext cx="0" cy="0"/>
          <a:chOff x="0" y="0"/>
          <a:chExt cx="0" cy="0"/>
        </a:xfrm>
      </p:grpSpPr>
      <p:pic>
        <p:nvPicPr>
          <p:cNvPr id="527" name="Shape 527"/>
          <p:cNvPicPr preferRelativeResize="0"/>
          <p:nvPr/>
        </p:nvPicPr>
        <p:blipFill rotWithShape="1">
          <a:blip r:embed="rId3">
            <a:alphaModFix/>
          </a:blip>
          <a:srcRect b="0" l="0" r="0" t="0"/>
          <a:stretch/>
        </p:blipFill>
        <p:spPr>
          <a:xfrm>
            <a:off x="0" y="544512"/>
            <a:ext cx="9140825" cy="5765800"/>
          </a:xfrm>
          <a:prstGeom prst="rect">
            <a:avLst/>
          </a:prstGeom>
          <a:noFill/>
          <a:ln>
            <a:noFill/>
          </a:ln>
        </p:spPr>
      </p:pic>
      <p:sp>
        <p:nvSpPr>
          <p:cNvPr id="528" name="Shape 528"/>
          <p:cNvSpPr txBox="1"/>
          <p:nvPr/>
        </p:nvSpPr>
        <p:spPr>
          <a:xfrm>
            <a:off x="1676400" y="3187700"/>
            <a:ext cx="6934200" cy="4572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How does a horse-cart system accelerate? </a:t>
            </a:r>
          </a:p>
        </p:txBody>
      </p:sp>
      <p:sp>
        <p:nvSpPr>
          <p:cNvPr id="529" name="Shape 529"/>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7.6</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The Horse-Cart Problem</a:t>
            </a: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33" name="Shape 533"/>
        <p:cNvGrpSpPr/>
        <p:nvPr/>
      </p:nvGrpSpPr>
      <p:grpSpPr>
        <a:xfrm>
          <a:off x="0" y="0"/>
          <a:ext cx="0" cy="0"/>
          <a:chOff x="0" y="0"/>
          <a:chExt cx="0" cy="0"/>
        </a:xfrm>
      </p:grpSpPr>
      <p:pic>
        <p:nvPicPr>
          <p:cNvPr id="534" name="Shape 534"/>
          <p:cNvPicPr preferRelativeResize="0"/>
          <p:nvPr/>
        </p:nvPicPr>
        <p:blipFill rotWithShape="1">
          <a:blip r:embed="rId3">
            <a:alphaModFix/>
          </a:blip>
          <a:srcRect b="0" l="0" r="0" t="0"/>
          <a:stretch/>
        </p:blipFill>
        <p:spPr>
          <a:xfrm>
            <a:off x="3175" y="533400"/>
            <a:ext cx="9140825" cy="5761037"/>
          </a:xfrm>
          <a:prstGeom prst="rect">
            <a:avLst/>
          </a:prstGeom>
          <a:noFill/>
          <a:ln>
            <a:noFill/>
          </a:ln>
        </p:spPr>
      </p:pic>
      <p:sp>
        <p:nvSpPr>
          <p:cNvPr id="535" name="Shape 535"/>
          <p:cNvSpPr txBox="1"/>
          <p:nvPr>
            <p:ph idx="1" type="body"/>
          </p:nvPr>
        </p:nvSpPr>
        <p:spPr>
          <a:xfrm>
            <a:off x="990600" y="2314575"/>
            <a:ext cx="6781800" cy="1800225"/>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000000"/>
              </a:buClr>
              <a:buSzPct val="25000"/>
              <a:buFont typeface="Arial"/>
              <a:buNone/>
            </a:pPr>
            <a:r>
              <a:rPr b="1" i="0" lang="en-US" sz="2800" u="none">
                <a:solidFill>
                  <a:srgbClr val="000000"/>
                </a:solidFill>
                <a:latin typeface="Arial"/>
                <a:ea typeface="Arial"/>
                <a:cs typeface="Arial"/>
                <a:sym typeface="Arial"/>
              </a:rPr>
              <a:t>For every interaction between things, there is always a pair of oppositely directed forces that are equal in strength.</a:t>
            </a:r>
            <a:r>
              <a:rPr b="1" i="0" lang="en-US" sz="2800" u="none">
                <a:solidFill>
                  <a:schemeClr val="dk1"/>
                </a:solidFill>
                <a:latin typeface="Arial"/>
                <a:ea typeface="Arial"/>
                <a:cs typeface="Arial"/>
                <a:sym typeface="Arial"/>
              </a:rPr>
              <a:t> </a:t>
            </a:r>
          </a:p>
        </p:txBody>
      </p:sp>
      <p:sp>
        <p:nvSpPr>
          <p:cNvPr id="536" name="Shape 536"/>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7.7</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Action Equals Reaction</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7" name="Shape 67"/>
        <p:cNvGrpSpPr/>
        <p:nvPr/>
      </p:nvGrpSpPr>
      <p:grpSpPr>
        <a:xfrm>
          <a:off x="0" y="0"/>
          <a:ext cx="0" cy="0"/>
          <a:chOff x="0" y="0"/>
          <a:chExt cx="0" cy="0"/>
        </a:xfrm>
      </p:grpSpPr>
      <p:sp>
        <p:nvSpPr>
          <p:cNvPr id="68" name="Shape 68"/>
          <p:cNvSpPr txBox="1"/>
          <p:nvPr>
            <p:ph idx="1" type="body"/>
          </p:nvPr>
        </p:nvSpPr>
        <p:spPr>
          <a:xfrm>
            <a:off x="228600" y="1196975"/>
            <a:ext cx="8382000" cy="1322387"/>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FF4637"/>
              </a:buClr>
              <a:buSzPct val="25000"/>
              <a:buFont typeface="Arial"/>
              <a:buNone/>
            </a:pPr>
            <a:r>
              <a:rPr b="1" i="0" lang="en-US" sz="2800" u="none" cap="none" strike="noStrike">
                <a:solidFill>
                  <a:srgbClr val="FF4637"/>
                </a:solidFill>
                <a:latin typeface="Arial"/>
                <a:ea typeface="Arial"/>
                <a:cs typeface="Arial"/>
                <a:sym typeface="Arial"/>
              </a:rPr>
              <a:t>think!</a:t>
            </a:r>
          </a:p>
          <a:p>
            <a:pPr indent="-342900" lvl="0" marL="342900" marR="0" rtl="0" algn="l">
              <a:lnSpc>
                <a:spcPct val="100000"/>
              </a:lnSpc>
              <a:spcBef>
                <a:spcPts val="480"/>
              </a:spcBef>
              <a:spcAft>
                <a:spcPts val="0"/>
              </a:spcAft>
              <a:buClr>
                <a:srgbClr val="000000"/>
              </a:buClr>
              <a:buSzPct val="25000"/>
              <a:buFont typeface="Arial"/>
              <a:buNone/>
            </a:pPr>
            <a:r>
              <a:rPr b="0" i="0" lang="en-US" sz="2400" u="none" cap="none" strike="noStrike">
                <a:solidFill>
                  <a:srgbClr val="000000"/>
                </a:solidFill>
                <a:latin typeface="Arial"/>
                <a:ea typeface="Arial"/>
                <a:cs typeface="Arial"/>
                <a:sym typeface="Arial"/>
              </a:rPr>
              <a:t>Does a stick of dynamite contain force? Explain.</a:t>
            </a:r>
            <a:br>
              <a:rPr b="0" i="0" lang="en-US" sz="2400" u="none" cap="none" strike="noStrike">
                <a:solidFill>
                  <a:srgbClr val="000000"/>
                </a:solidFill>
                <a:latin typeface="Arial"/>
                <a:ea typeface="Arial"/>
                <a:cs typeface="Arial"/>
                <a:sym typeface="Arial"/>
              </a:rPr>
            </a:br>
          </a:p>
        </p:txBody>
      </p:sp>
      <p:sp>
        <p:nvSpPr>
          <p:cNvPr id="69" name="Shape 69"/>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7.1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Forces and Interactions</a:t>
            </a: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41" name="Shape 541"/>
        <p:cNvGrpSpPr/>
        <p:nvPr/>
      </p:nvGrpSpPr>
      <p:grpSpPr>
        <a:xfrm>
          <a:off x="0" y="0"/>
          <a:ext cx="0" cy="0"/>
          <a:chOff x="0" y="0"/>
          <a:chExt cx="0" cy="0"/>
        </a:xfrm>
      </p:grpSpPr>
      <p:sp>
        <p:nvSpPr>
          <p:cNvPr id="542" name="Shape 542"/>
          <p:cNvSpPr txBox="1"/>
          <p:nvPr/>
        </p:nvSpPr>
        <p:spPr>
          <a:xfrm>
            <a:off x="227012" y="1196975"/>
            <a:ext cx="8307387" cy="4572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2400" u="none">
                <a:solidFill>
                  <a:schemeClr val="dk1"/>
                </a:solidFill>
                <a:latin typeface="Arial"/>
                <a:ea typeface="Arial"/>
                <a:cs typeface="Arial"/>
                <a:sym typeface="Arial"/>
              </a:rPr>
              <a:t>If you hit the wall, it will hit you equally hard.</a:t>
            </a:r>
          </a:p>
        </p:txBody>
      </p:sp>
      <p:sp>
        <p:nvSpPr>
          <p:cNvPr id="543" name="Shape 543"/>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7.7</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Action Equals Reaction</a:t>
            </a:r>
          </a:p>
        </p:txBody>
      </p:sp>
      <p:pic>
        <p:nvPicPr>
          <p:cNvPr id="544" name="Shape 544"/>
          <p:cNvPicPr preferRelativeResize="0"/>
          <p:nvPr/>
        </p:nvPicPr>
        <p:blipFill rotWithShape="1">
          <a:blip r:embed="rId3">
            <a:alphaModFix/>
          </a:blip>
          <a:srcRect b="0" l="0" r="0" t="0"/>
          <a:stretch/>
        </p:blipFill>
        <p:spPr>
          <a:xfrm>
            <a:off x="2681287" y="1905000"/>
            <a:ext cx="3783012" cy="4343400"/>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49" name="Shape 549"/>
        <p:cNvGrpSpPr/>
        <p:nvPr/>
      </p:nvGrpSpPr>
      <p:grpSpPr>
        <a:xfrm>
          <a:off x="0" y="0"/>
          <a:ext cx="0" cy="0"/>
          <a:chOff x="0" y="0"/>
          <a:chExt cx="0" cy="0"/>
        </a:xfrm>
      </p:grpSpPr>
      <p:sp>
        <p:nvSpPr>
          <p:cNvPr id="550" name="Shape 550"/>
          <p:cNvSpPr txBox="1"/>
          <p:nvPr/>
        </p:nvSpPr>
        <p:spPr>
          <a:xfrm>
            <a:off x="227012" y="1196975"/>
            <a:ext cx="7850187" cy="35242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If a sheet of paper is held in midair, the heavyweight champion of the world could not strike the paper with a force of 200 N (45 pounds).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paper is not capable of exerting a reaction force of 200 N, and you cannot have an action force without a reaction force.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If the paper is against the wall, then the wall will easily assist the paper in providing 200 N of reaction force, and more if needed!</a:t>
            </a:r>
          </a:p>
        </p:txBody>
      </p:sp>
      <p:sp>
        <p:nvSpPr>
          <p:cNvPr id="551" name="Shape 551"/>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7.7</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Action Equals Reaction</a:t>
            </a: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56" name="Shape 556"/>
        <p:cNvGrpSpPr/>
        <p:nvPr/>
      </p:nvGrpSpPr>
      <p:grpSpPr>
        <a:xfrm>
          <a:off x="0" y="0"/>
          <a:ext cx="0" cy="0"/>
          <a:chOff x="0" y="0"/>
          <a:chExt cx="0" cy="0"/>
        </a:xfrm>
      </p:grpSpPr>
      <p:sp>
        <p:nvSpPr>
          <p:cNvPr id="557" name="Shape 557"/>
          <p:cNvSpPr txBox="1"/>
          <p:nvPr/>
        </p:nvSpPr>
        <p:spPr>
          <a:xfrm>
            <a:off x="227012" y="1196975"/>
            <a:ext cx="7850187" cy="16256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If you push hard on the world, for example, the world pushes hard on you.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If you touch the world gently, the world will touch you gently in return.</a:t>
            </a:r>
          </a:p>
        </p:txBody>
      </p:sp>
      <p:sp>
        <p:nvSpPr>
          <p:cNvPr id="558" name="Shape 558"/>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7.7</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Action Equals Reaction</a:t>
            </a: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63" name="Shape 563"/>
        <p:cNvGrpSpPr/>
        <p:nvPr/>
      </p:nvGrpSpPr>
      <p:grpSpPr>
        <a:xfrm>
          <a:off x="0" y="0"/>
          <a:ext cx="0" cy="0"/>
          <a:chOff x="0" y="0"/>
          <a:chExt cx="0" cy="0"/>
        </a:xfrm>
      </p:grpSpPr>
      <p:sp>
        <p:nvSpPr>
          <p:cNvPr id="564" name="Shape 564"/>
          <p:cNvSpPr txBox="1"/>
          <p:nvPr/>
        </p:nvSpPr>
        <p:spPr>
          <a:xfrm>
            <a:off x="227012" y="1196975"/>
            <a:ext cx="8688387" cy="4572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You cannot touch without being touched—Newton’s third law. </a:t>
            </a:r>
          </a:p>
        </p:txBody>
      </p:sp>
      <p:sp>
        <p:nvSpPr>
          <p:cNvPr id="565" name="Shape 565"/>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7.7</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Action Equals Reaction</a:t>
            </a:r>
          </a:p>
        </p:txBody>
      </p:sp>
      <p:pic>
        <p:nvPicPr>
          <p:cNvPr id="566" name="Shape 566"/>
          <p:cNvPicPr preferRelativeResize="0"/>
          <p:nvPr/>
        </p:nvPicPr>
        <p:blipFill rotWithShape="1">
          <a:blip r:embed="rId3">
            <a:alphaModFix/>
          </a:blip>
          <a:srcRect b="0" l="0" r="0" t="0"/>
          <a:stretch/>
        </p:blipFill>
        <p:spPr>
          <a:xfrm>
            <a:off x="3033712" y="1981200"/>
            <a:ext cx="3078162" cy="4002087"/>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71" name="Shape 571"/>
        <p:cNvGrpSpPr/>
        <p:nvPr/>
      </p:nvGrpSpPr>
      <p:grpSpPr>
        <a:xfrm>
          <a:off x="0" y="0"/>
          <a:ext cx="0" cy="0"/>
          <a:chOff x="0" y="0"/>
          <a:chExt cx="0" cy="0"/>
        </a:xfrm>
      </p:grpSpPr>
      <p:pic>
        <p:nvPicPr>
          <p:cNvPr id="572" name="Shape 572"/>
          <p:cNvPicPr preferRelativeResize="0"/>
          <p:nvPr/>
        </p:nvPicPr>
        <p:blipFill rotWithShape="1">
          <a:blip r:embed="rId3">
            <a:alphaModFix/>
          </a:blip>
          <a:srcRect b="0" l="0" r="0" t="0"/>
          <a:stretch/>
        </p:blipFill>
        <p:spPr>
          <a:xfrm>
            <a:off x="0" y="544512"/>
            <a:ext cx="9140825" cy="5765800"/>
          </a:xfrm>
          <a:prstGeom prst="rect">
            <a:avLst/>
          </a:prstGeom>
          <a:noFill/>
          <a:ln>
            <a:noFill/>
          </a:ln>
        </p:spPr>
      </p:pic>
      <p:sp>
        <p:nvSpPr>
          <p:cNvPr id="573" name="Shape 573"/>
          <p:cNvSpPr txBox="1"/>
          <p:nvPr/>
        </p:nvSpPr>
        <p:spPr>
          <a:xfrm>
            <a:off x="1676400" y="3022600"/>
            <a:ext cx="6477000" cy="8223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What must occur in every interaction between things? </a:t>
            </a:r>
          </a:p>
        </p:txBody>
      </p:sp>
      <p:sp>
        <p:nvSpPr>
          <p:cNvPr id="574" name="Shape 574"/>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7.7</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Action Equals Reaction</a:t>
            </a: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79" name="Shape 579"/>
        <p:cNvGrpSpPr/>
        <p:nvPr/>
      </p:nvGrpSpPr>
      <p:grpSpPr>
        <a:xfrm>
          <a:off x="0" y="0"/>
          <a:ext cx="0" cy="0"/>
          <a:chOff x="0" y="0"/>
          <a:chExt cx="0" cy="0"/>
        </a:xfrm>
      </p:grpSpPr>
      <p:sp>
        <p:nvSpPr>
          <p:cNvPr id="580" name="Shape 580"/>
          <p:cNvSpPr txBox="1"/>
          <p:nvPr/>
        </p:nvSpPr>
        <p:spPr>
          <a:xfrm>
            <a:off x="227012" y="1196975"/>
            <a:ext cx="8535987" cy="2222500"/>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100000"/>
              <a:buFont typeface="Arial"/>
              <a:buAutoNum type="arabicPeriod"/>
            </a:pPr>
            <a:r>
              <a:rPr b="0" i="0" lang="en-US" sz="2000" u="none">
                <a:solidFill>
                  <a:srgbClr val="000000"/>
                </a:solidFill>
                <a:latin typeface="Arial"/>
                <a:ea typeface="Arial"/>
                <a:cs typeface="Arial"/>
                <a:sym typeface="Arial"/>
              </a:rPr>
              <a:t>A force interaction requires at least a(n)</a:t>
            </a:r>
          </a:p>
          <a:p>
            <a:pPr indent="-463550" lvl="1" marL="114935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single force.</a:t>
            </a:r>
          </a:p>
          <a:p>
            <a:pPr indent="-463550" lvl="1" marL="114935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pair of forces.</a:t>
            </a:r>
          </a:p>
          <a:p>
            <a:pPr indent="-463550" lvl="1" marL="114935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action force.</a:t>
            </a:r>
          </a:p>
          <a:p>
            <a:pPr indent="-463550" lvl="1" marL="114935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reaction force.</a:t>
            </a:r>
          </a:p>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581" name="Shape 581"/>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86" name="Shape 586"/>
        <p:cNvGrpSpPr/>
        <p:nvPr/>
      </p:nvGrpSpPr>
      <p:grpSpPr>
        <a:xfrm>
          <a:off x="0" y="0"/>
          <a:ext cx="0" cy="0"/>
          <a:chOff x="0" y="0"/>
          <a:chExt cx="0" cy="0"/>
        </a:xfrm>
      </p:grpSpPr>
      <p:sp>
        <p:nvSpPr>
          <p:cNvPr id="587" name="Shape 587"/>
          <p:cNvSpPr txBox="1"/>
          <p:nvPr/>
        </p:nvSpPr>
        <p:spPr>
          <a:xfrm>
            <a:off x="227012" y="1196975"/>
            <a:ext cx="8535987" cy="2587625"/>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100000"/>
              <a:buFont typeface="Arial"/>
              <a:buAutoNum type="arabicPeriod"/>
            </a:pPr>
            <a:r>
              <a:rPr b="0" i="0" lang="en-US" sz="2000" u="none">
                <a:solidFill>
                  <a:srgbClr val="000000"/>
                </a:solidFill>
                <a:latin typeface="Arial"/>
                <a:ea typeface="Arial"/>
                <a:cs typeface="Arial"/>
                <a:sym typeface="Arial"/>
              </a:rPr>
              <a:t>A force interaction requires at least a(n)</a:t>
            </a:r>
          </a:p>
          <a:p>
            <a:pPr indent="-463550" lvl="1" marL="114935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single force.</a:t>
            </a:r>
          </a:p>
          <a:p>
            <a:pPr indent="-463550" lvl="1" marL="114935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pair of forces.</a:t>
            </a:r>
          </a:p>
          <a:p>
            <a:pPr indent="-463550" lvl="1" marL="114935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action force.</a:t>
            </a:r>
          </a:p>
          <a:p>
            <a:pPr indent="-463550" lvl="1" marL="114935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reaction force.</a:t>
            </a:r>
          </a:p>
          <a:p>
            <a:pPr indent="-533400" lvl="0" marL="533400" marR="0" rtl="0" algn="l">
              <a:lnSpc>
                <a:spcPct val="100000"/>
              </a:lnSpc>
              <a:spcBef>
                <a:spcPts val="400"/>
              </a:spcBef>
              <a:spcAft>
                <a:spcPts val="0"/>
              </a:spcAft>
              <a:buClr>
                <a:schemeClr val="dk1"/>
              </a:buClr>
              <a:buFont typeface="Arial"/>
              <a:buNone/>
            </a:pPr>
            <a:r>
              <a:t/>
            </a:r>
            <a:endParaRPr b="0" i="0" sz="2000" u="none">
              <a:solidFill>
                <a:srgbClr val="000000"/>
              </a:solidFill>
              <a:latin typeface="Arial"/>
              <a:ea typeface="Arial"/>
              <a:cs typeface="Arial"/>
              <a:sym typeface="Arial"/>
            </a:endParaRPr>
          </a:p>
          <a:p>
            <a:pPr indent="-533400" lvl="0" marL="53340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Answer: B</a:t>
            </a:r>
          </a:p>
        </p:txBody>
      </p:sp>
      <p:sp>
        <p:nvSpPr>
          <p:cNvPr id="588" name="Shape 588"/>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93" name="Shape 593"/>
        <p:cNvGrpSpPr/>
        <p:nvPr/>
      </p:nvGrpSpPr>
      <p:grpSpPr>
        <a:xfrm>
          <a:off x="0" y="0"/>
          <a:ext cx="0" cy="0"/>
          <a:chOff x="0" y="0"/>
          <a:chExt cx="0" cy="0"/>
        </a:xfrm>
      </p:grpSpPr>
      <p:sp>
        <p:nvSpPr>
          <p:cNvPr id="594" name="Shape 594"/>
          <p:cNvSpPr txBox="1"/>
          <p:nvPr/>
        </p:nvSpPr>
        <p:spPr>
          <a:xfrm>
            <a:off x="227012" y="1196975"/>
            <a:ext cx="8688387" cy="2527300"/>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100000"/>
              <a:buFont typeface="Arial"/>
              <a:buAutoNum type="arabicPeriod" startAt="2"/>
            </a:pPr>
            <a:r>
              <a:rPr b="0" i="0" lang="en-US" sz="2000" u="none">
                <a:solidFill>
                  <a:srgbClr val="000000"/>
                </a:solidFill>
                <a:latin typeface="Arial"/>
                <a:ea typeface="Arial"/>
                <a:cs typeface="Arial"/>
                <a:sym typeface="Arial"/>
              </a:rPr>
              <a:t>Whenever one object exerts a force on a second object, the second object exerts a force on the first that is</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opposite in direction and equal in magnitude at the same time.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in the same direction and equal in magnitude a moment later.</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opposite in direction and greater in magnitude at the same time.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in the same direction and weaker in magnitude a moment later.</a:t>
            </a:r>
          </a:p>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595" name="Shape 595"/>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00" name="Shape 600"/>
        <p:cNvGrpSpPr/>
        <p:nvPr/>
      </p:nvGrpSpPr>
      <p:grpSpPr>
        <a:xfrm>
          <a:off x="0" y="0"/>
          <a:ext cx="0" cy="0"/>
          <a:chOff x="0" y="0"/>
          <a:chExt cx="0" cy="0"/>
        </a:xfrm>
      </p:grpSpPr>
      <p:sp>
        <p:nvSpPr>
          <p:cNvPr id="601" name="Shape 601"/>
          <p:cNvSpPr txBox="1"/>
          <p:nvPr/>
        </p:nvSpPr>
        <p:spPr>
          <a:xfrm>
            <a:off x="227012" y="1196975"/>
            <a:ext cx="8688387" cy="2892425"/>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100000"/>
              <a:buFont typeface="Arial"/>
              <a:buAutoNum type="arabicPeriod" startAt="2"/>
            </a:pPr>
            <a:r>
              <a:rPr b="0" i="0" lang="en-US" sz="2000" u="none">
                <a:solidFill>
                  <a:srgbClr val="000000"/>
                </a:solidFill>
                <a:latin typeface="Arial"/>
                <a:ea typeface="Arial"/>
                <a:cs typeface="Arial"/>
                <a:sym typeface="Arial"/>
              </a:rPr>
              <a:t>Whenever one object exerts a force on a second object, the second object exerts a force on the first that is</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opposite in direction and equal in magnitude at the same time.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in the same direction and equal in magnitude a moment later.</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opposite in direction and greater in magnitude at the same time.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in the same direction and weaker in magnitude a moment later.</a:t>
            </a:r>
          </a:p>
          <a:p>
            <a:pPr indent="-533400" lvl="0" marL="533400" marR="0" rtl="0" algn="l">
              <a:lnSpc>
                <a:spcPct val="100000"/>
              </a:lnSpc>
              <a:spcBef>
                <a:spcPts val="400"/>
              </a:spcBef>
              <a:spcAft>
                <a:spcPts val="0"/>
              </a:spcAft>
              <a:buClr>
                <a:schemeClr val="dk1"/>
              </a:buClr>
              <a:buFont typeface="Arial"/>
              <a:buNone/>
            </a:pPr>
            <a:r>
              <a:t/>
            </a:r>
            <a:endParaRPr b="0" i="0" sz="2000" u="none">
              <a:solidFill>
                <a:srgbClr val="000000"/>
              </a:solidFill>
              <a:latin typeface="Arial"/>
              <a:ea typeface="Arial"/>
              <a:cs typeface="Arial"/>
              <a:sym typeface="Arial"/>
            </a:endParaRPr>
          </a:p>
          <a:p>
            <a:pPr indent="-533400" lvl="0" marL="53340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Answer: A</a:t>
            </a:r>
          </a:p>
        </p:txBody>
      </p:sp>
      <p:sp>
        <p:nvSpPr>
          <p:cNvPr id="602" name="Shape 602"/>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07" name="Shape 607"/>
        <p:cNvGrpSpPr/>
        <p:nvPr/>
      </p:nvGrpSpPr>
      <p:grpSpPr>
        <a:xfrm>
          <a:off x="0" y="0"/>
          <a:ext cx="0" cy="0"/>
          <a:chOff x="0" y="0"/>
          <a:chExt cx="0" cy="0"/>
        </a:xfrm>
      </p:grpSpPr>
      <p:sp>
        <p:nvSpPr>
          <p:cNvPr id="608" name="Shape 608"/>
          <p:cNvSpPr txBox="1"/>
          <p:nvPr/>
        </p:nvSpPr>
        <p:spPr>
          <a:xfrm>
            <a:off x="228600" y="1219200"/>
            <a:ext cx="8610600" cy="2892425"/>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100000"/>
              <a:buFont typeface="Arial"/>
              <a:buAutoNum type="arabicPeriod" startAt="3"/>
            </a:pPr>
            <a:r>
              <a:rPr b="0" i="0" lang="en-US" sz="2000" u="none">
                <a:solidFill>
                  <a:srgbClr val="000000"/>
                </a:solidFill>
                <a:latin typeface="Arial"/>
                <a:ea typeface="Arial"/>
                <a:cs typeface="Arial"/>
                <a:sym typeface="Arial"/>
              </a:rPr>
              <a:t>The force that directly propels a motor scooter along a highway is that provided by the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engine.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fuel.</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tires.</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road.</a:t>
            </a:r>
          </a:p>
          <a:p>
            <a:pPr indent="-533400" lvl="0" marL="533400" marR="0" rtl="0" algn="l">
              <a:lnSpc>
                <a:spcPct val="100000"/>
              </a:lnSpc>
              <a:spcBef>
                <a:spcPts val="400"/>
              </a:spcBef>
              <a:spcAft>
                <a:spcPts val="0"/>
              </a:spcAft>
              <a:buClr>
                <a:schemeClr val="dk1"/>
              </a:buClr>
              <a:buFont typeface="Arial"/>
              <a:buNone/>
            </a:pPr>
            <a:r>
              <a:t/>
            </a:r>
            <a:endParaRPr b="0" i="0" sz="2000" u="non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000" u="none">
              <a:solidFill>
                <a:srgbClr val="000000"/>
              </a:solidFill>
              <a:latin typeface="Arial"/>
              <a:ea typeface="Arial"/>
              <a:cs typeface="Arial"/>
              <a:sym typeface="Arial"/>
            </a:endParaRPr>
          </a:p>
        </p:txBody>
      </p:sp>
      <p:sp>
        <p:nvSpPr>
          <p:cNvPr id="609" name="Shape 609"/>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74" name="Shape 74"/>
        <p:cNvGrpSpPr/>
        <p:nvPr/>
      </p:nvGrpSpPr>
      <p:grpSpPr>
        <a:xfrm>
          <a:off x="0" y="0"/>
          <a:ext cx="0" cy="0"/>
          <a:chOff x="0" y="0"/>
          <a:chExt cx="0" cy="0"/>
        </a:xfrm>
      </p:grpSpPr>
      <p:sp>
        <p:nvSpPr>
          <p:cNvPr id="75" name="Shape 75"/>
          <p:cNvSpPr txBox="1"/>
          <p:nvPr>
            <p:ph idx="1" type="body"/>
          </p:nvPr>
        </p:nvSpPr>
        <p:spPr>
          <a:xfrm>
            <a:off x="228600" y="1196975"/>
            <a:ext cx="8382000" cy="3586162"/>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FF4637"/>
              </a:buClr>
              <a:buSzPct val="25000"/>
              <a:buFont typeface="Arial"/>
              <a:buNone/>
            </a:pPr>
            <a:r>
              <a:rPr b="1" i="0" lang="en-US" sz="2800" u="none" cap="none" strike="noStrike">
                <a:solidFill>
                  <a:srgbClr val="FF4637"/>
                </a:solidFill>
                <a:latin typeface="Arial"/>
                <a:ea typeface="Arial"/>
                <a:cs typeface="Arial"/>
                <a:sym typeface="Arial"/>
              </a:rPr>
              <a:t>think!</a:t>
            </a:r>
          </a:p>
          <a:p>
            <a:pPr indent="-342900" lvl="0" marL="342900" marR="0" rtl="0" algn="l">
              <a:lnSpc>
                <a:spcPct val="100000"/>
              </a:lnSpc>
              <a:spcBef>
                <a:spcPts val="480"/>
              </a:spcBef>
              <a:spcAft>
                <a:spcPts val="0"/>
              </a:spcAft>
              <a:buClr>
                <a:srgbClr val="000000"/>
              </a:buClr>
              <a:buSzPct val="25000"/>
              <a:buFont typeface="Arial"/>
              <a:buNone/>
            </a:pPr>
            <a:r>
              <a:rPr b="0" i="0" lang="en-US" sz="2400" u="none" cap="none" strike="noStrike">
                <a:solidFill>
                  <a:srgbClr val="000000"/>
                </a:solidFill>
                <a:latin typeface="Arial"/>
                <a:ea typeface="Arial"/>
                <a:cs typeface="Arial"/>
                <a:sym typeface="Arial"/>
              </a:rPr>
              <a:t>Does a stick of dynamite contain force? Explain.</a:t>
            </a:r>
            <a:br>
              <a:rPr b="0" i="0" lang="en-US" sz="2400" u="none" cap="none" strike="noStrike">
                <a:solidFill>
                  <a:srgbClr val="000000"/>
                </a:solidFill>
                <a:latin typeface="Arial"/>
                <a:ea typeface="Arial"/>
                <a:cs typeface="Arial"/>
                <a:sym typeface="Arial"/>
              </a:rPr>
            </a:br>
          </a:p>
          <a:p>
            <a:pPr indent="-342900" lvl="0" marL="342900" marR="0" rtl="0" algn="l">
              <a:lnSpc>
                <a:spcPct val="100000"/>
              </a:lnSpc>
              <a:spcBef>
                <a:spcPts val="480"/>
              </a:spcBef>
              <a:spcAft>
                <a:spcPts val="0"/>
              </a:spcAft>
              <a:buClr>
                <a:srgbClr val="00DA9A"/>
              </a:buClr>
              <a:buSzPct val="25000"/>
              <a:buFont typeface="Arial"/>
              <a:buNone/>
            </a:pPr>
            <a:r>
              <a:rPr b="0" i="1" lang="en-US" sz="2400" u="none" cap="none" strike="noStrike">
                <a:solidFill>
                  <a:srgbClr val="00DA9A"/>
                </a:solidFill>
                <a:latin typeface="Arial"/>
                <a:ea typeface="Arial"/>
                <a:cs typeface="Arial"/>
                <a:sym typeface="Arial"/>
              </a:rPr>
              <a:t>Answer:</a:t>
            </a:r>
            <a:r>
              <a:rPr b="1" i="1" lang="en-US" sz="2400" u="none" cap="none" strike="noStrike">
                <a:solidFill>
                  <a:srgbClr val="00DA9A"/>
                </a:solidFill>
                <a:latin typeface="Arial"/>
                <a:ea typeface="Arial"/>
                <a:cs typeface="Arial"/>
                <a:sym typeface="Arial"/>
              </a:rPr>
              <a:t> </a:t>
            </a:r>
            <a:r>
              <a:rPr b="0" i="0" lang="en-US" sz="2400" u="none" cap="none" strike="noStrike">
                <a:solidFill>
                  <a:schemeClr val="dk1"/>
                </a:solidFill>
                <a:latin typeface="Arial"/>
                <a:ea typeface="Arial"/>
                <a:cs typeface="Arial"/>
                <a:sym typeface="Arial"/>
              </a:rPr>
              <a:t>No. Force is not something an object has, like mass. Force is an interaction between one object and another. An object may possess the capability of exerting a force on another object, but it cannot possess force as a thing in itself. Later we will see that something like a stick of dynamite possesses </a:t>
            </a:r>
            <a:r>
              <a:rPr b="0" i="1" lang="en-US" sz="2400" u="none" cap="none" strike="noStrike">
                <a:solidFill>
                  <a:schemeClr val="dk1"/>
                </a:solidFill>
                <a:latin typeface="Arial"/>
                <a:ea typeface="Arial"/>
                <a:cs typeface="Arial"/>
                <a:sym typeface="Arial"/>
              </a:rPr>
              <a:t>energy.</a:t>
            </a:r>
            <a:r>
              <a:rPr b="0" i="0" lang="en-US" sz="2400" u="none" cap="none" strike="noStrike">
                <a:solidFill>
                  <a:schemeClr val="dk1"/>
                </a:solidFill>
                <a:latin typeface="Arial"/>
                <a:ea typeface="Arial"/>
                <a:cs typeface="Arial"/>
                <a:sym typeface="Arial"/>
              </a:rPr>
              <a:t> </a:t>
            </a:r>
          </a:p>
        </p:txBody>
      </p:sp>
      <p:sp>
        <p:nvSpPr>
          <p:cNvPr id="76" name="Shape 76"/>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7.1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Forces and Interactions</a:t>
            </a: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14" name="Shape 614"/>
        <p:cNvGrpSpPr/>
        <p:nvPr/>
      </p:nvGrpSpPr>
      <p:grpSpPr>
        <a:xfrm>
          <a:off x="0" y="0"/>
          <a:ext cx="0" cy="0"/>
          <a:chOff x="0" y="0"/>
          <a:chExt cx="0" cy="0"/>
        </a:xfrm>
      </p:grpSpPr>
      <p:sp>
        <p:nvSpPr>
          <p:cNvPr id="615" name="Shape 615"/>
          <p:cNvSpPr txBox="1"/>
          <p:nvPr/>
        </p:nvSpPr>
        <p:spPr>
          <a:xfrm>
            <a:off x="228600" y="1219200"/>
            <a:ext cx="8610600" cy="2892425"/>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100000"/>
              <a:buFont typeface="Arial"/>
              <a:buAutoNum type="arabicPeriod" startAt="3"/>
            </a:pPr>
            <a:r>
              <a:rPr b="0" i="0" lang="en-US" sz="2000" u="none">
                <a:solidFill>
                  <a:srgbClr val="000000"/>
                </a:solidFill>
                <a:latin typeface="Arial"/>
                <a:ea typeface="Arial"/>
                <a:cs typeface="Arial"/>
                <a:sym typeface="Arial"/>
              </a:rPr>
              <a:t>The force that directly propels a motor scooter along a highway is that provided by the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engine.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fuel.</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tires.</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road.</a:t>
            </a:r>
          </a:p>
          <a:p>
            <a:pPr indent="-533400" lvl="0" marL="533400" marR="0" rtl="0" algn="l">
              <a:lnSpc>
                <a:spcPct val="100000"/>
              </a:lnSpc>
              <a:spcBef>
                <a:spcPts val="400"/>
              </a:spcBef>
              <a:spcAft>
                <a:spcPts val="0"/>
              </a:spcAft>
              <a:buClr>
                <a:schemeClr val="dk1"/>
              </a:buClr>
              <a:buFont typeface="Arial"/>
              <a:buNone/>
            </a:pPr>
            <a:r>
              <a:t/>
            </a:r>
            <a:endParaRPr b="0" i="0" sz="2000" u="none">
              <a:solidFill>
                <a:srgbClr val="000000"/>
              </a:solidFill>
              <a:latin typeface="Arial"/>
              <a:ea typeface="Arial"/>
              <a:cs typeface="Arial"/>
              <a:sym typeface="Arial"/>
            </a:endParaRPr>
          </a:p>
          <a:p>
            <a:pPr indent="-533400" lvl="0" marL="53340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Answer: D</a:t>
            </a:r>
          </a:p>
        </p:txBody>
      </p:sp>
      <p:sp>
        <p:nvSpPr>
          <p:cNvPr id="616" name="Shape 616"/>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21" name="Shape 621"/>
        <p:cNvGrpSpPr/>
        <p:nvPr/>
      </p:nvGrpSpPr>
      <p:grpSpPr>
        <a:xfrm>
          <a:off x="0" y="0"/>
          <a:ext cx="0" cy="0"/>
          <a:chOff x="0" y="0"/>
          <a:chExt cx="0" cy="0"/>
        </a:xfrm>
      </p:grpSpPr>
      <p:sp>
        <p:nvSpPr>
          <p:cNvPr id="622" name="Shape 622"/>
          <p:cNvSpPr txBox="1"/>
          <p:nvPr/>
        </p:nvSpPr>
        <p:spPr>
          <a:xfrm>
            <a:off x="228600" y="1219200"/>
            <a:ext cx="8610600" cy="2527300"/>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4"/>
            </a:pPr>
            <a:r>
              <a:rPr b="0" i="0" lang="en-US" sz="2000" u="none">
                <a:solidFill>
                  <a:srgbClr val="000000"/>
                </a:solidFill>
                <a:latin typeface="Arial"/>
                <a:ea typeface="Arial"/>
                <a:cs typeface="Arial"/>
                <a:sym typeface="Arial"/>
              </a:rPr>
              <a:t>When you jump vertically upward, strictly speaking, you cause Earth to</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move downward.</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also move upward with you.</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remain stationary.</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move sideways a bit.</a:t>
            </a:r>
          </a:p>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623" name="Shape 623"/>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28" name="Shape 628"/>
        <p:cNvGrpSpPr/>
        <p:nvPr/>
      </p:nvGrpSpPr>
      <p:grpSpPr>
        <a:xfrm>
          <a:off x="0" y="0"/>
          <a:ext cx="0" cy="0"/>
          <a:chOff x="0" y="0"/>
          <a:chExt cx="0" cy="0"/>
        </a:xfrm>
      </p:grpSpPr>
      <p:sp>
        <p:nvSpPr>
          <p:cNvPr id="629" name="Shape 629"/>
          <p:cNvSpPr txBox="1"/>
          <p:nvPr/>
        </p:nvSpPr>
        <p:spPr>
          <a:xfrm>
            <a:off x="228600" y="1219200"/>
            <a:ext cx="8610600" cy="2892425"/>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4"/>
            </a:pPr>
            <a:r>
              <a:rPr b="0" i="0" lang="en-US" sz="2000" u="none">
                <a:solidFill>
                  <a:srgbClr val="000000"/>
                </a:solidFill>
                <a:latin typeface="Arial"/>
                <a:ea typeface="Arial"/>
                <a:cs typeface="Arial"/>
                <a:sym typeface="Arial"/>
              </a:rPr>
              <a:t>When you jump vertically upward, strictly speaking, you cause Earth to</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move downward.</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also move upward with you.</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remain stationary.</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move sideways a bit.</a:t>
            </a:r>
          </a:p>
          <a:p>
            <a:pPr indent="-571500" lvl="0" marL="571500" marR="0" rtl="0" algn="l">
              <a:lnSpc>
                <a:spcPct val="100000"/>
              </a:lnSpc>
              <a:spcBef>
                <a:spcPts val="400"/>
              </a:spcBef>
              <a:spcAft>
                <a:spcPts val="0"/>
              </a:spcAft>
              <a:buClr>
                <a:schemeClr val="dk1"/>
              </a:buClr>
              <a:buFont typeface="Arial"/>
              <a:buNone/>
            </a:pPr>
            <a:r>
              <a:t/>
            </a:r>
            <a:endParaRPr b="0" i="0" sz="2000" u="none">
              <a:solidFill>
                <a:srgbClr val="000000"/>
              </a:solidFill>
              <a:latin typeface="Arial"/>
              <a:ea typeface="Arial"/>
              <a:cs typeface="Arial"/>
              <a:sym typeface="Arial"/>
            </a:endParaRPr>
          </a:p>
          <a:p>
            <a:pPr indent="-571500" lvl="0" marL="57150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Answer: A</a:t>
            </a:r>
          </a:p>
        </p:txBody>
      </p:sp>
      <p:sp>
        <p:nvSpPr>
          <p:cNvPr id="630" name="Shape 630"/>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35" name="Shape 635"/>
        <p:cNvGrpSpPr/>
        <p:nvPr/>
      </p:nvGrpSpPr>
      <p:grpSpPr>
        <a:xfrm>
          <a:off x="0" y="0"/>
          <a:ext cx="0" cy="0"/>
          <a:chOff x="0" y="0"/>
          <a:chExt cx="0" cy="0"/>
        </a:xfrm>
      </p:grpSpPr>
      <p:sp>
        <p:nvSpPr>
          <p:cNvPr id="636" name="Shape 636"/>
          <p:cNvSpPr txBox="1"/>
          <p:nvPr/>
        </p:nvSpPr>
        <p:spPr>
          <a:xfrm>
            <a:off x="228600" y="1219200"/>
            <a:ext cx="8305800" cy="2222500"/>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5"/>
            </a:pPr>
            <a:r>
              <a:rPr b="0" i="0" lang="en-US" sz="2000" u="none">
                <a:solidFill>
                  <a:srgbClr val="000000"/>
                </a:solidFill>
                <a:latin typeface="Arial"/>
                <a:ea typeface="Arial"/>
                <a:cs typeface="Arial"/>
                <a:sym typeface="Arial"/>
              </a:rPr>
              <a:t>A system undergoes acceleration only when acted on by a(n)</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net force.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pair of forces.</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action and reaction forces.</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internal interactions.</a:t>
            </a:r>
          </a:p>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637" name="Shape 637"/>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41" name="Shape 641"/>
        <p:cNvGrpSpPr/>
        <p:nvPr/>
      </p:nvGrpSpPr>
      <p:grpSpPr>
        <a:xfrm>
          <a:off x="0" y="0"/>
          <a:ext cx="0" cy="0"/>
          <a:chOff x="0" y="0"/>
          <a:chExt cx="0" cy="0"/>
        </a:xfrm>
      </p:grpSpPr>
      <p:sp>
        <p:nvSpPr>
          <p:cNvPr id="642" name="Shape 642"/>
          <p:cNvSpPr txBox="1"/>
          <p:nvPr/>
        </p:nvSpPr>
        <p:spPr>
          <a:xfrm>
            <a:off x="228600" y="1219200"/>
            <a:ext cx="8305800" cy="2587625"/>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5"/>
            </a:pPr>
            <a:r>
              <a:rPr b="0" i="0" lang="en-US" sz="2000" u="none">
                <a:solidFill>
                  <a:srgbClr val="000000"/>
                </a:solidFill>
                <a:latin typeface="Arial"/>
                <a:ea typeface="Arial"/>
                <a:cs typeface="Arial"/>
                <a:sym typeface="Arial"/>
              </a:rPr>
              <a:t>A system undergoes acceleration only when acted on by a(n)</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net force.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pair of forces.</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action and reaction forces.</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internal interactions.</a:t>
            </a:r>
          </a:p>
          <a:p>
            <a:pPr indent="-571500" lvl="0" marL="571500" marR="0" rtl="0" algn="l">
              <a:lnSpc>
                <a:spcPct val="100000"/>
              </a:lnSpc>
              <a:spcBef>
                <a:spcPts val="400"/>
              </a:spcBef>
              <a:spcAft>
                <a:spcPts val="0"/>
              </a:spcAft>
              <a:buClr>
                <a:schemeClr val="dk1"/>
              </a:buClr>
              <a:buFont typeface="Arial"/>
              <a:buNone/>
            </a:pPr>
            <a:r>
              <a:t/>
            </a:r>
            <a:endParaRPr b="0" i="0" sz="2000" u="none">
              <a:solidFill>
                <a:srgbClr val="000000"/>
              </a:solidFill>
              <a:latin typeface="Arial"/>
              <a:ea typeface="Arial"/>
              <a:cs typeface="Arial"/>
              <a:sym typeface="Arial"/>
            </a:endParaRPr>
          </a:p>
          <a:p>
            <a:pPr indent="-571500" lvl="0" marL="57150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Answer: A</a:t>
            </a:r>
          </a:p>
        </p:txBody>
      </p:sp>
      <p:sp>
        <p:nvSpPr>
          <p:cNvPr id="643" name="Shape 643"/>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48" name="Shape 648"/>
        <p:cNvGrpSpPr/>
        <p:nvPr/>
      </p:nvGrpSpPr>
      <p:grpSpPr>
        <a:xfrm>
          <a:off x="0" y="0"/>
          <a:ext cx="0" cy="0"/>
          <a:chOff x="0" y="0"/>
          <a:chExt cx="0" cy="0"/>
        </a:xfrm>
      </p:grpSpPr>
      <p:sp>
        <p:nvSpPr>
          <p:cNvPr id="649" name="Shape 649"/>
          <p:cNvSpPr txBox="1"/>
          <p:nvPr/>
        </p:nvSpPr>
        <p:spPr>
          <a:xfrm>
            <a:off x="228600" y="1219200"/>
            <a:ext cx="7924800" cy="2527300"/>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6"/>
            </a:pPr>
            <a:r>
              <a:rPr b="0" i="0" lang="en-US" sz="2000" u="none">
                <a:solidFill>
                  <a:srgbClr val="000000"/>
                </a:solidFill>
                <a:latin typeface="Arial"/>
                <a:ea typeface="Arial"/>
                <a:cs typeface="Arial"/>
                <a:sym typeface="Arial"/>
              </a:rPr>
              <a:t>If a net force acts on a horse while it is pulling a wagon, the horse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accelerates.</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is restrained.</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is pulled backward by an equal and opposite net force.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cannot move.</a:t>
            </a:r>
          </a:p>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650" name="Shape 650"/>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54" name="Shape 654"/>
        <p:cNvGrpSpPr/>
        <p:nvPr/>
      </p:nvGrpSpPr>
      <p:grpSpPr>
        <a:xfrm>
          <a:off x="0" y="0"/>
          <a:ext cx="0" cy="0"/>
          <a:chOff x="0" y="0"/>
          <a:chExt cx="0" cy="0"/>
        </a:xfrm>
      </p:grpSpPr>
      <p:sp>
        <p:nvSpPr>
          <p:cNvPr id="655" name="Shape 655"/>
          <p:cNvSpPr txBox="1"/>
          <p:nvPr/>
        </p:nvSpPr>
        <p:spPr>
          <a:xfrm>
            <a:off x="228600" y="1219200"/>
            <a:ext cx="7924800" cy="2892425"/>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6"/>
            </a:pPr>
            <a:r>
              <a:rPr b="0" i="0" lang="en-US" sz="2000" u="none">
                <a:solidFill>
                  <a:srgbClr val="000000"/>
                </a:solidFill>
                <a:latin typeface="Arial"/>
                <a:ea typeface="Arial"/>
                <a:cs typeface="Arial"/>
                <a:sym typeface="Arial"/>
              </a:rPr>
              <a:t>If a net force acts on a horse while it is pulling a wagon, the horse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accelerates.</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is restrained.</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is pulled backward by an equal and opposite net force.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cannot move.</a:t>
            </a:r>
          </a:p>
          <a:p>
            <a:pPr indent="-571500" lvl="0" marL="571500" marR="0" rtl="0" algn="l">
              <a:lnSpc>
                <a:spcPct val="100000"/>
              </a:lnSpc>
              <a:spcBef>
                <a:spcPts val="400"/>
              </a:spcBef>
              <a:spcAft>
                <a:spcPts val="0"/>
              </a:spcAft>
              <a:buClr>
                <a:schemeClr val="dk1"/>
              </a:buClr>
              <a:buFont typeface="Arial"/>
              <a:buNone/>
            </a:pPr>
            <a:r>
              <a:t/>
            </a:r>
            <a:endParaRPr b="0" i="0" sz="2000" u="none">
              <a:solidFill>
                <a:srgbClr val="000000"/>
              </a:solidFill>
              <a:latin typeface="Arial"/>
              <a:ea typeface="Arial"/>
              <a:cs typeface="Arial"/>
              <a:sym typeface="Arial"/>
            </a:endParaRPr>
          </a:p>
          <a:p>
            <a:pPr indent="-571500" lvl="0" marL="57150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Answer: A</a:t>
            </a:r>
          </a:p>
        </p:txBody>
      </p:sp>
      <p:sp>
        <p:nvSpPr>
          <p:cNvPr id="656" name="Shape 656"/>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61" name="Shape 661"/>
        <p:cNvGrpSpPr/>
        <p:nvPr/>
      </p:nvGrpSpPr>
      <p:grpSpPr>
        <a:xfrm>
          <a:off x="0" y="0"/>
          <a:ext cx="0" cy="0"/>
          <a:chOff x="0" y="0"/>
          <a:chExt cx="0" cy="0"/>
        </a:xfrm>
      </p:grpSpPr>
      <p:sp>
        <p:nvSpPr>
          <p:cNvPr id="662" name="Shape 662"/>
          <p:cNvSpPr txBox="1"/>
          <p:nvPr/>
        </p:nvSpPr>
        <p:spPr>
          <a:xfrm>
            <a:off x="228600" y="1219200"/>
            <a:ext cx="8610600" cy="2527300"/>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7"/>
            </a:pPr>
            <a:r>
              <a:rPr b="0" i="0" lang="en-US" sz="2000" u="none">
                <a:solidFill>
                  <a:srgbClr val="000000"/>
                </a:solidFill>
                <a:latin typeface="Arial"/>
                <a:ea typeface="Arial"/>
                <a:cs typeface="Arial"/>
                <a:sym typeface="Arial"/>
              </a:rPr>
              <a:t>At a pizza shop, the cook throws the pizza dough in the air. The amount of force the cook exerts on the dough depends on the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mass of the dough.</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strength of the cook.</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weight of the dough.</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height of the cook.</a:t>
            </a:r>
          </a:p>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663" name="Shape 663"/>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67" name="Shape 667"/>
        <p:cNvGrpSpPr/>
        <p:nvPr/>
      </p:nvGrpSpPr>
      <p:grpSpPr>
        <a:xfrm>
          <a:off x="0" y="0"/>
          <a:ext cx="0" cy="0"/>
          <a:chOff x="0" y="0"/>
          <a:chExt cx="0" cy="0"/>
        </a:xfrm>
      </p:grpSpPr>
      <p:sp>
        <p:nvSpPr>
          <p:cNvPr id="668" name="Shape 668"/>
          <p:cNvSpPr txBox="1"/>
          <p:nvPr/>
        </p:nvSpPr>
        <p:spPr>
          <a:xfrm>
            <a:off x="228600" y="1219200"/>
            <a:ext cx="8610600" cy="2892425"/>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7"/>
            </a:pPr>
            <a:r>
              <a:rPr b="0" i="0" lang="en-US" sz="2000" u="none">
                <a:solidFill>
                  <a:srgbClr val="000000"/>
                </a:solidFill>
                <a:latin typeface="Arial"/>
                <a:ea typeface="Arial"/>
                <a:cs typeface="Arial"/>
                <a:sym typeface="Arial"/>
              </a:rPr>
              <a:t>At a pizza shop, the cook throws the pizza dough in the air. The amount of force the cook exerts on the dough depends on the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mass of the dough.</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strength of the cook.</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weight of the dough.</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height of the cook.</a:t>
            </a:r>
          </a:p>
          <a:p>
            <a:pPr indent="-571500" lvl="0" marL="571500" marR="0" rtl="0" algn="l">
              <a:lnSpc>
                <a:spcPct val="100000"/>
              </a:lnSpc>
              <a:spcBef>
                <a:spcPts val="400"/>
              </a:spcBef>
              <a:spcAft>
                <a:spcPts val="0"/>
              </a:spcAft>
              <a:buClr>
                <a:schemeClr val="dk1"/>
              </a:buClr>
              <a:buFont typeface="Arial"/>
              <a:buNone/>
            </a:pPr>
            <a:r>
              <a:t/>
            </a:r>
            <a:endParaRPr b="0" i="0" sz="2000" u="none">
              <a:solidFill>
                <a:srgbClr val="000000"/>
              </a:solidFill>
              <a:latin typeface="Arial"/>
              <a:ea typeface="Arial"/>
              <a:cs typeface="Arial"/>
              <a:sym typeface="Arial"/>
            </a:endParaRPr>
          </a:p>
          <a:p>
            <a:pPr indent="-571500" lvl="0" marL="57150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Answer: A</a:t>
            </a:r>
          </a:p>
        </p:txBody>
      </p:sp>
      <p:sp>
        <p:nvSpPr>
          <p:cNvPr id="669" name="Shape 669"/>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1" name="Shape 81"/>
        <p:cNvGrpSpPr/>
        <p:nvPr/>
      </p:nvGrpSpPr>
      <p:grpSpPr>
        <a:xfrm>
          <a:off x="0" y="0"/>
          <a:ext cx="0" cy="0"/>
          <a:chOff x="0" y="0"/>
          <a:chExt cx="0" cy="0"/>
        </a:xfrm>
      </p:grpSpPr>
      <p:pic>
        <p:nvPicPr>
          <p:cNvPr id="82" name="Shape 82"/>
          <p:cNvPicPr preferRelativeResize="0"/>
          <p:nvPr/>
        </p:nvPicPr>
        <p:blipFill rotWithShape="1">
          <a:blip r:embed="rId3">
            <a:alphaModFix/>
          </a:blip>
          <a:srcRect b="0" l="0" r="0" t="0"/>
          <a:stretch/>
        </p:blipFill>
        <p:spPr>
          <a:xfrm>
            <a:off x="0" y="544512"/>
            <a:ext cx="9140825" cy="5765800"/>
          </a:xfrm>
          <a:prstGeom prst="rect">
            <a:avLst/>
          </a:prstGeom>
          <a:noFill/>
          <a:ln>
            <a:noFill/>
          </a:ln>
        </p:spPr>
      </p:pic>
      <p:sp>
        <p:nvSpPr>
          <p:cNvPr id="83" name="Shape 83"/>
          <p:cNvSpPr txBox="1"/>
          <p:nvPr/>
        </p:nvSpPr>
        <p:spPr>
          <a:xfrm>
            <a:off x="1676400" y="3200400"/>
            <a:ext cx="6934200" cy="4572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Why do forces always occur in pairs?</a:t>
            </a:r>
          </a:p>
        </p:txBody>
      </p:sp>
      <p:sp>
        <p:nvSpPr>
          <p:cNvPr id="84" name="Shape 84"/>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7.1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Forces and Interactions</a:t>
            </a:r>
          </a:p>
        </p:txBody>
      </p:sp>
    </p:spTree>
  </p:cSld>
  <p:clrMapOvr>
    <a:masterClrMapping/>
  </p:clrMapOvr>
</p:sld>
</file>

<file path=ppt/theme/theme1.xml><?xml version="1.0" encoding="utf-8"?>
<a:theme xmlns:a="http://schemas.openxmlformats.org/drawingml/2006/main" xmlns:r="http://schemas.openxmlformats.org/officeDocument/2006/relationships" name="Default Design">
  <a:themeElements>
    <a:clrScheme name="Default Design">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