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88" Type="http://schemas.openxmlformats.org/officeDocument/2006/relationships/slide" Target="slides/slide84.xml"/><Relationship Id="rId43" Type="http://schemas.openxmlformats.org/officeDocument/2006/relationships/slide" Target="slides/slide39.xml"/><Relationship Id="rId87" Type="http://schemas.openxmlformats.org/officeDocument/2006/relationships/slide" Target="slides/slide83.xml"/><Relationship Id="rId46" Type="http://schemas.openxmlformats.org/officeDocument/2006/relationships/slide" Target="slides/slide42.xml"/><Relationship Id="rId45" Type="http://schemas.openxmlformats.org/officeDocument/2006/relationships/slide" Target="slides/slide41.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Shape 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 name="Shape 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4" name="Shape 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5" name="Shape 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3" name="Shape 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1" name="Shape 1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 name="Shape 1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7" name="Shape 1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5" name="Shape 12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4" name="Shape 1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3" name="Shape 1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0" name="Shape 1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7" name="Shape 1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Shape 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 name="Shape 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5" name="Shape 16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4" name="Shape 17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1" name="Shape 1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9" name="Shape 1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6" name="Shape 1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3" name="Shape 2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1" name="Shape 21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1" name="Shape 23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Shape 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 name="Shape 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9" name="Shape 23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6" name="Shape 24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3" name="Shape 2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1" name="Shape 2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0" name="Shape 2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7" name="Shape 2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4" name="Shape 2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2" name="Shape 29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9" name="Shape 2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0" name="Shape 30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9" name="Shape 3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Shape 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 name="Shape 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7" name="Shape 3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4" name="Shape 32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2" name="Shape 33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9" name="Shape 33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6" name="Shape 34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4" name="Shape 35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2" name="Shape 3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0" name="Shape 3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8" name="Shape 3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4" name="Shape 3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5" name="Shape 3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Shape 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9" name="Shape 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3" name="Shape 3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1" name="Shape 4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7" name="Shape 4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8" name="Shape 40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3" name="Shape 4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4" name="Shape 42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2" name="Shape 43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0" name="Shape 44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8" name="Shape 4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5" name="Shape 45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3" name="Shape 46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Shape 5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 name="Shape 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 name="Shape 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Shape 4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0" name="Shape 4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8" name="Shape 4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4" name="Shape 4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5" name="Shape 4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1" name="Shape 4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2" name="Shape 49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Shape 49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9" name="Shape 4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0" name="Shape 50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Shape 5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6" name="Shape 5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7" name="Shape 5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Shape 5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3" name="Shape 5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4" name="Shape 5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Shape 5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1" name="Shape 5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2" name="Shape 5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8" name="Shape 5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9" name="Shape 5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5" name="Shape 5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6" name="Shape 5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 name="Shape 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42" name="Shape 5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9" name="Shape 5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Shape 5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6" name="Shape 5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7" name="Shape 5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3" name="Shape 5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4" name="Shape 56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Shape 56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0" name="Shape 5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1" name="Shape 57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Shape 5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7" name="Shape 5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8" name="Shape 5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4" name="Shape 5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5" name="Shape 5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Shape 59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1" name="Shape 5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2" name="Shape 59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9" name="Shape 5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Shape 6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5" name="Shape 6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6" name="Shape 6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2" name="Shape 6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8" name="Shape 6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Shape 62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24" name="Shape 6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5" name="Shape 62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Shape 6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1" name="Shape 6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Shape 63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37" name="Shape 6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8" name="Shape 63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Shape 6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4" name="Shape 6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7" name="Shape 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8" name="Shape 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5146675"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6</a:t>
            </a:r>
            <a:r>
              <a:rPr b="1" i="0" lang="en-US" sz="1800" u="none">
                <a:solidFill>
                  <a:srgbClr val="FFE633"/>
                </a:solidFill>
                <a:latin typeface="Arial"/>
                <a:ea typeface="Arial"/>
                <a:cs typeface="Arial"/>
                <a:sym typeface="Arial"/>
              </a:rPr>
              <a:t> </a:t>
            </a:r>
            <a:r>
              <a:rPr b="1" i="0" lang="en-US" sz="1400" u="none">
                <a:solidFill>
                  <a:schemeClr val="hlink"/>
                </a:solidFill>
                <a:latin typeface="Arial"/>
                <a:ea typeface="Arial"/>
                <a:cs typeface="Arial"/>
                <a:sym typeface="Arial"/>
              </a:rPr>
              <a:t>Newton’s Second Law of Motion–Force and Acceleration</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5.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pic>
        <p:nvPicPr>
          <p:cNvPr id="23" name="Shape 23"/>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4" name="Shape 24"/>
          <p:cNvSpPr txBox="1"/>
          <p:nvPr>
            <p:ph idx="1" type="body"/>
          </p:nvPr>
        </p:nvSpPr>
        <p:spPr>
          <a:xfrm>
            <a:off x="3886200" y="2774950"/>
            <a:ext cx="3200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400" u="none" cap="none" strike="noStrike">
                <a:solidFill>
                  <a:schemeClr val="hlink"/>
                </a:solidFill>
                <a:latin typeface="Arial"/>
                <a:ea typeface="Arial"/>
                <a:cs typeface="Arial"/>
                <a:sym typeface="Arial"/>
              </a:rPr>
              <a:t>An object accelerates when a net force acts on it.</a:t>
            </a:r>
          </a:p>
        </p:txBody>
      </p:sp>
      <p:pic>
        <p:nvPicPr>
          <p:cNvPr id="25" name="Shape 25"/>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26" name="Shape 26"/>
          <p:cNvPicPr preferRelativeResize="0"/>
          <p:nvPr/>
        </p:nvPicPr>
        <p:blipFill rotWithShape="1">
          <a:blip r:embed="rId5">
            <a:alphaModFix/>
          </a:blip>
          <a:srcRect b="0" l="0" r="0" t="0"/>
          <a:stretch/>
        </p:blipFill>
        <p:spPr>
          <a:xfrm>
            <a:off x="152400" y="2962275"/>
            <a:ext cx="1600200" cy="923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nvSpPr>
        <p:spPr>
          <a:xfrm>
            <a:off x="227012" y="1196975"/>
            <a:ext cx="8307387" cy="3743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same force applied to twice as much mass results in only half the acceleration.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acceleration is </a:t>
            </a:r>
            <a:r>
              <a:rPr b="0" i="1" lang="en-US" sz="2400" u="none">
                <a:solidFill>
                  <a:srgbClr val="000000"/>
                </a:solidFill>
                <a:latin typeface="Arial"/>
                <a:ea typeface="Arial"/>
                <a:cs typeface="Arial"/>
                <a:sym typeface="Arial"/>
              </a:rPr>
              <a:t>inversely proportional </a:t>
            </a:r>
            <a:r>
              <a:rPr b="0" i="0" lang="en-US" sz="2400" u="none">
                <a:solidFill>
                  <a:srgbClr val="000000"/>
                </a:solidFill>
                <a:latin typeface="Arial"/>
                <a:ea typeface="Arial"/>
                <a:cs typeface="Arial"/>
                <a:sym typeface="Arial"/>
              </a:rPr>
              <a:t>to the mass. </a:t>
            </a:r>
          </a:p>
          <a:p>
            <a:pPr indent="0" lvl="0" marL="0" marR="0" rtl="0" algn="l">
              <a:lnSpc>
                <a:spcPct val="100000"/>
              </a:lnSpc>
              <a:spcBef>
                <a:spcPts val="480"/>
              </a:spcBef>
              <a:spcAft>
                <a:spcPts val="0"/>
              </a:spcAft>
              <a:buClr>
                <a:schemeClr val="dk1"/>
              </a:buClr>
              <a:buFont typeface="Arial"/>
              <a:buNone/>
            </a:pPr>
            <a:r>
              <a:t/>
            </a:r>
            <a:endParaRPr b="1"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1"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1"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Inversely </a:t>
            </a:r>
            <a:r>
              <a:rPr b="0" i="0" lang="en-US" sz="2400" u="none">
                <a:solidFill>
                  <a:srgbClr val="000000"/>
                </a:solidFill>
                <a:latin typeface="Arial"/>
                <a:ea typeface="Arial"/>
                <a:cs typeface="Arial"/>
                <a:sym typeface="Arial"/>
              </a:rPr>
              <a:t>means that the two values change in opposite directions. As the denominator increases, the whole quantity decreases by the same factor.</a:t>
            </a:r>
          </a:p>
        </p:txBody>
      </p:sp>
      <p:sp>
        <p:nvSpPr>
          <p:cNvPr id="88" name="Shape 8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 Resists Acceleration</a:t>
            </a:r>
          </a:p>
        </p:txBody>
      </p:sp>
      <p:pic>
        <p:nvPicPr>
          <p:cNvPr id="89" name="Shape 89"/>
          <p:cNvPicPr preferRelativeResize="0"/>
          <p:nvPr/>
        </p:nvPicPr>
        <p:blipFill rotWithShape="1">
          <a:blip r:embed="rId3">
            <a:alphaModFix/>
          </a:blip>
          <a:srcRect b="0" l="0" r="0" t="0"/>
          <a:stretch/>
        </p:blipFill>
        <p:spPr>
          <a:xfrm>
            <a:off x="2209800" y="2578100"/>
            <a:ext cx="3810000" cy="106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4" name="Shape 94"/>
        <p:cNvGrpSpPr/>
        <p:nvPr/>
      </p:nvGrpSpPr>
      <p:grpSpPr>
        <a:xfrm>
          <a:off x="0" y="0"/>
          <a:ext cx="0" cy="0"/>
          <a:chOff x="0" y="0"/>
          <a:chExt cx="0" cy="0"/>
        </a:xfrm>
      </p:grpSpPr>
      <p:sp>
        <p:nvSpPr>
          <p:cNvPr id="95" name="Shape 95"/>
          <p:cNvSpPr txBox="1"/>
          <p:nvPr/>
        </p:nvSpPr>
        <p:spPr>
          <a:xfrm>
            <a:off x="227012" y="1196975"/>
            <a:ext cx="8307387" cy="946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The acceleration produced depends on the mass that is pushed.</a:t>
            </a:r>
          </a:p>
        </p:txBody>
      </p:sp>
      <p:sp>
        <p:nvSpPr>
          <p:cNvPr id="96" name="Shape 9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 Resists Acceleration</a:t>
            </a:r>
          </a:p>
        </p:txBody>
      </p:sp>
      <p:pic>
        <p:nvPicPr>
          <p:cNvPr id="97" name="Shape 97"/>
          <p:cNvPicPr preferRelativeResize="0"/>
          <p:nvPr/>
        </p:nvPicPr>
        <p:blipFill rotWithShape="1">
          <a:blip r:embed="rId3">
            <a:alphaModFix/>
          </a:blip>
          <a:srcRect b="0" l="0" r="0" t="0"/>
          <a:stretch/>
        </p:blipFill>
        <p:spPr>
          <a:xfrm>
            <a:off x="1600200" y="2514600"/>
            <a:ext cx="5943600" cy="340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2"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04" name="Shape 104"/>
          <p:cNvSpPr txBox="1"/>
          <p:nvPr/>
        </p:nvSpPr>
        <p:spPr>
          <a:xfrm>
            <a:off x="1676400" y="3009900"/>
            <a:ext cx="5410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an increase in mass affect acceleration? </a:t>
            </a:r>
          </a:p>
        </p:txBody>
      </p:sp>
      <p:sp>
        <p:nvSpPr>
          <p:cNvPr id="105" name="Shape 10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 Resists Acceleration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12" name="Shape 112"/>
          <p:cNvSpPr txBox="1"/>
          <p:nvPr>
            <p:ph idx="1" type="body"/>
          </p:nvPr>
        </p:nvSpPr>
        <p:spPr>
          <a:xfrm>
            <a:off x="990600" y="1643062"/>
            <a:ext cx="6781800" cy="30813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Newton’s second law states that the acceleration produced by a net force on an object is directly proportional to the magnitude of the net force, is in the same direction as the net force, and is inversely proportional to the mass of the object.</a:t>
            </a:r>
            <a:r>
              <a:rPr b="0" i="0" lang="en-US" sz="2800" u="none" cap="none" strike="noStrike">
                <a:solidFill>
                  <a:schemeClr val="dk1"/>
                </a:solidFill>
                <a:latin typeface="Arial"/>
                <a:ea typeface="Arial"/>
                <a:cs typeface="Arial"/>
                <a:sym typeface="Arial"/>
              </a:rPr>
              <a:t> </a:t>
            </a:r>
          </a:p>
        </p:txBody>
      </p:sp>
      <p:sp>
        <p:nvSpPr>
          <p:cNvPr id="113" name="Shape 11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8" name="Shape 118"/>
        <p:cNvGrpSpPr/>
        <p:nvPr/>
      </p:nvGrpSpPr>
      <p:grpSpPr>
        <a:xfrm>
          <a:off x="0" y="0"/>
          <a:ext cx="0" cy="0"/>
          <a:chOff x="0" y="0"/>
          <a:chExt cx="0" cy="0"/>
        </a:xfrm>
      </p:grpSpPr>
      <p:sp>
        <p:nvSpPr>
          <p:cNvPr id="119" name="Shape 119"/>
          <p:cNvSpPr txBox="1"/>
          <p:nvPr/>
        </p:nvSpPr>
        <p:spPr>
          <a:xfrm>
            <a:off x="227012" y="1196975"/>
            <a:ext cx="83073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Newton’s second law </a:t>
            </a:r>
            <a:r>
              <a:rPr b="0" i="0" lang="en-US" sz="2400" u="none">
                <a:solidFill>
                  <a:srgbClr val="000000"/>
                </a:solidFill>
                <a:latin typeface="Arial"/>
                <a:ea typeface="Arial"/>
                <a:cs typeface="Arial"/>
                <a:sym typeface="Arial"/>
              </a:rPr>
              <a:t>describes the relationship among an object's mass, an object's acceleration, and the net force on an object.</a:t>
            </a:r>
          </a:p>
        </p:txBody>
      </p:sp>
      <p:sp>
        <p:nvSpPr>
          <p:cNvPr id="120" name="Shape 12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pic>
        <p:nvPicPr>
          <p:cNvPr id="121" name="Shape 121"/>
          <p:cNvPicPr preferRelativeResize="0"/>
          <p:nvPr/>
        </p:nvPicPr>
        <p:blipFill rotWithShape="1">
          <a:blip r:embed="rId3">
            <a:alphaModFix/>
          </a:blip>
          <a:srcRect b="0" l="0" r="0" t="0"/>
          <a:stretch/>
        </p:blipFill>
        <p:spPr>
          <a:xfrm>
            <a:off x="1485900" y="2979737"/>
            <a:ext cx="6172200" cy="14398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6" name="Shape 126"/>
        <p:cNvGrpSpPr/>
        <p:nvPr/>
      </p:nvGrpSpPr>
      <p:grpSpPr>
        <a:xfrm>
          <a:off x="0" y="0"/>
          <a:ext cx="0" cy="0"/>
          <a:chOff x="0" y="0"/>
          <a:chExt cx="0" cy="0"/>
        </a:xfrm>
      </p:grpSpPr>
      <p:sp>
        <p:nvSpPr>
          <p:cNvPr id="127" name="Shape 127"/>
          <p:cNvSpPr txBox="1"/>
          <p:nvPr/>
        </p:nvSpPr>
        <p:spPr>
          <a:xfrm>
            <a:off x="227012" y="1196975"/>
            <a:ext cx="7697787" cy="367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By using consistent units, such as newtons (</a:t>
            </a:r>
            <a:r>
              <a:rPr b="0" i="1" lang="en-US" sz="2400" u="none">
                <a:solidFill>
                  <a:srgbClr val="000000"/>
                </a:solidFill>
                <a:latin typeface="Arial"/>
                <a:ea typeface="Arial"/>
                <a:cs typeface="Arial"/>
                <a:sym typeface="Arial"/>
              </a:rPr>
              <a:t>N</a:t>
            </a:r>
            <a:r>
              <a:rPr b="0" i="0" lang="en-US" sz="2400" u="none">
                <a:solidFill>
                  <a:srgbClr val="000000"/>
                </a:solidFill>
                <a:latin typeface="Arial"/>
                <a:ea typeface="Arial"/>
                <a:cs typeface="Arial"/>
                <a:sym typeface="Arial"/>
              </a:rPr>
              <a:t>) for force, kilograms (</a:t>
            </a:r>
            <a:r>
              <a:rPr b="0" i="1" lang="en-US" sz="2400" u="none">
                <a:solidFill>
                  <a:srgbClr val="000000"/>
                </a:solidFill>
                <a:latin typeface="Arial"/>
                <a:ea typeface="Arial"/>
                <a:cs typeface="Arial"/>
                <a:sym typeface="Arial"/>
              </a:rPr>
              <a:t>kg</a:t>
            </a:r>
            <a:r>
              <a:rPr b="0" i="0" lang="en-US" sz="2400" u="none">
                <a:solidFill>
                  <a:srgbClr val="000000"/>
                </a:solidFill>
                <a:latin typeface="Arial"/>
                <a:ea typeface="Arial"/>
                <a:cs typeface="Arial"/>
                <a:sym typeface="Arial"/>
              </a:rPr>
              <a:t>) for mass, and meters per second squared (</a:t>
            </a:r>
            <a:r>
              <a:rPr b="0" i="1" lang="en-US" sz="2400" u="none">
                <a:solidFill>
                  <a:srgbClr val="000000"/>
                </a:solidFill>
                <a:latin typeface="Arial"/>
                <a:ea typeface="Arial"/>
                <a:cs typeface="Arial"/>
                <a:sym typeface="Arial"/>
              </a:rPr>
              <a:t>m</a:t>
            </a:r>
            <a:r>
              <a:rPr b="0" i="0" lang="en-US" sz="2400" u="none">
                <a:solidFill>
                  <a:srgbClr val="000000"/>
                </a:solidFill>
                <a:latin typeface="Arial"/>
                <a:ea typeface="Arial"/>
                <a:cs typeface="Arial"/>
                <a:sym typeface="Arial"/>
              </a:rPr>
              <a:t>/</a:t>
            </a:r>
            <a:r>
              <a:rPr b="0" i="1" lang="en-US" sz="2400" u="none">
                <a:solidFill>
                  <a:srgbClr val="000000"/>
                </a:solidFill>
                <a:latin typeface="Arial"/>
                <a:ea typeface="Arial"/>
                <a:cs typeface="Arial"/>
                <a:sym typeface="Arial"/>
              </a:rPr>
              <a:t>s</a:t>
            </a:r>
            <a:r>
              <a:rPr b="0" baseline="30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 for acceleration, we get the exact equation:</a:t>
            </a:r>
          </a:p>
          <a:p>
            <a:pPr indent="0" lvl="0" marL="0" marR="0" rtl="0" algn="l">
              <a:lnSpc>
                <a:spcPct val="100000"/>
              </a:lnSpc>
              <a:spcBef>
                <a:spcPts val="480"/>
              </a:spcBef>
              <a:spcAft>
                <a:spcPts val="0"/>
              </a:spcAft>
              <a:buClr>
                <a:srgbClr val="000000"/>
              </a:buClr>
              <a:buSzPct val="25000"/>
              <a:buFont typeface="Arial"/>
              <a:buNone/>
            </a:pPr>
            <a:br>
              <a:rPr b="0" i="0" lang="en-US" sz="2400" u="none">
                <a:solidFill>
                  <a:srgbClr val="000000"/>
                </a:solidFill>
                <a:latin typeface="Arial"/>
                <a:ea typeface="Arial"/>
                <a:cs typeface="Arial"/>
                <a:sym typeface="Arial"/>
              </a:rPr>
            </a:b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t>
            </a:r>
            <a:r>
              <a:rPr b="0" i="1" lang="en-US" sz="2400" u="none">
                <a:solidFill>
                  <a:srgbClr val="000000"/>
                </a:solidFill>
                <a:latin typeface="Arial"/>
                <a:ea typeface="Arial"/>
                <a:cs typeface="Arial"/>
                <a:sym typeface="Arial"/>
              </a:rPr>
              <a:t>a </a:t>
            </a:r>
            <a:r>
              <a:rPr b="0" i="0" lang="en-US" sz="2400" u="none">
                <a:solidFill>
                  <a:srgbClr val="000000"/>
                </a:solidFill>
                <a:latin typeface="Arial"/>
                <a:ea typeface="Arial"/>
                <a:cs typeface="Arial"/>
                <a:sym typeface="Arial"/>
              </a:rPr>
              <a:t>is acceleration, </a:t>
            </a:r>
            <a:r>
              <a:rPr b="0" i="1" lang="en-US" sz="2400" u="none">
                <a:solidFill>
                  <a:srgbClr val="000000"/>
                </a:solidFill>
                <a:latin typeface="Arial"/>
                <a:ea typeface="Arial"/>
                <a:cs typeface="Arial"/>
                <a:sym typeface="Arial"/>
              </a:rPr>
              <a:t>F </a:t>
            </a:r>
            <a:r>
              <a:rPr b="0" i="0" lang="en-US" sz="2400" u="none">
                <a:solidFill>
                  <a:srgbClr val="000000"/>
                </a:solidFill>
                <a:latin typeface="Arial"/>
                <a:ea typeface="Arial"/>
                <a:cs typeface="Arial"/>
                <a:sym typeface="Arial"/>
              </a:rPr>
              <a:t>is net force, and </a:t>
            </a:r>
            <a:r>
              <a:rPr b="0" i="1" lang="en-US" sz="2400" u="none">
                <a:solidFill>
                  <a:srgbClr val="000000"/>
                </a:solidFill>
                <a:latin typeface="Arial"/>
                <a:ea typeface="Arial"/>
                <a:cs typeface="Arial"/>
                <a:sym typeface="Arial"/>
              </a:rPr>
              <a:t>m </a:t>
            </a:r>
            <a:r>
              <a:rPr b="0" i="0" lang="en-US" sz="2400" u="none">
                <a:solidFill>
                  <a:srgbClr val="000000"/>
                </a:solidFill>
                <a:latin typeface="Arial"/>
                <a:ea typeface="Arial"/>
                <a:cs typeface="Arial"/>
                <a:sym typeface="Arial"/>
              </a:rPr>
              <a:t>is mass,</a:t>
            </a:r>
          </a:p>
        </p:txBody>
      </p:sp>
      <p:sp>
        <p:nvSpPr>
          <p:cNvPr id="128" name="Shape 12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pic>
        <p:nvPicPr>
          <p:cNvPr id="129" name="Shape 129"/>
          <p:cNvPicPr preferRelativeResize="0"/>
          <p:nvPr/>
        </p:nvPicPr>
        <p:blipFill rotWithShape="1">
          <a:blip r:embed="rId3">
            <a:alphaModFix/>
          </a:blip>
          <a:srcRect b="0" l="0" r="0" t="0"/>
          <a:stretch/>
        </p:blipFill>
        <p:spPr>
          <a:xfrm>
            <a:off x="1905000" y="3149600"/>
            <a:ext cx="3810000" cy="889000"/>
          </a:xfrm>
          <a:prstGeom prst="rect">
            <a:avLst/>
          </a:prstGeom>
          <a:noFill/>
          <a:ln>
            <a:noFill/>
          </a:ln>
        </p:spPr>
      </p:pic>
      <p:pic>
        <p:nvPicPr>
          <p:cNvPr id="130" name="Shape 130"/>
          <p:cNvPicPr preferRelativeResize="0"/>
          <p:nvPr/>
        </p:nvPicPr>
        <p:blipFill rotWithShape="1">
          <a:blip r:embed="rId4">
            <a:alphaModFix/>
          </a:blip>
          <a:srcRect b="0" l="0" r="0" t="0"/>
          <a:stretch/>
        </p:blipFill>
        <p:spPr>
          <a:xfrm>
            <a:off x="3276600" y="5105400"/>
            <a:ext cx="990600" cy="86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nvSpPr>
        <p:spPr>
          <a:xfrm>
            <a:off x="227012" y="1196975"/>
            <a:ext cx="53355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acceleration is equal to the net force divided by the mass.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the net force acting on an object doubles, its acceleration is doubled.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the mass is doubled, then acceleration will be halved.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both the net force and the mass are doubled, the acceleration will be unchanged.</a:t>
            </a:r>
          </a:p>
        </p:txBody>
      </p:sp>
      <p:sp>
        <p:nvSpPr>
          <p:cNvPr id="137" name="Shape 13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pic>
        <p:nvPicPr>
          <p:cNvPr id="138" name="Shape 138"/>
          <p:cNvPicPr preferRelativeResize="0"/>
          <p:nvPr/>
        </p:nvPicPr>
        <p:blipFill rotWithShape="1">
          <a:blip r:embed="rId3">
            <a:alphaModFix/>
          </a:blip>
          <a:srcRect b="0" l="0" r="0" t="0"/>
          <a:stretch/>
        </p:blipFill>
        <p:spPr>
          <a:xfrm>
            <a:off x="6324600" y="982662"/>
            <a:ext cx="2152650" cy="2135187"/>
          </a:xfrm>
          <a:prstGeom prst="rect">
            <a:avLst/>
          </a:prstGeom>
          <a:noFill/>
          <a:ln>
            <a:noFill/>
          </a:ln>
        </p:spPr>
      </p:pic>
      <p:pic>
        <p:nvPicPr>
          <p:cNvPr id="139" name="Shape 139"/>
          <p:cNvPicPr preferRelativeResize="0"/>
          <p:nvPr/>
        </p:nvPicPr>
        <p:blipFill rotWithShape="1">
          <a:blip r:embed="rId4">
            <a:alphaModFix/>
          </a:blip>
          <a:srcRect b="0" l="0" r="0" t="0"/>
          <a:stretch/>
        </p:blipFill>
        <p:spPr>
          <a:xfrm>
            <a:off x="6324600" y="3497262"/>
            <a:ext cx="2038350" cy="21415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ph idx="1" type="body"/>
          </p:nvPr>
        </p:nvSpPr>
        <p:spPr>
          <a:xfrm>
            <a:off x="228600" y="1196975"/>
            <a:ext cx="85344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If a car can accelerate at 2 m/s</a:t>
            </a:r>
            <a:r>
              <a:rPr b="0" baseline="30000" i="0" lang="en-US" sz="2400" u="none" cap="none" strike="noStrike">
                <a:solidFill>
                  <a:srgbClr val="000000"/>
                </a:solidFill>
                <a:latin typeface="Arial"/>
                <a:ea typeface="Arial"/>
                <a:cs typeface="Arial"/>
                <a:sym typeface="Arial"/>
              </a:rPr>
              <a:t>2</a:t>
            </a:r>
            <a:r>
              <a:rPr b="0" i="0" lang="en-US" sz="2400" u="none" cap="none" strike="noStrike">
                <a:solidFill>
                  <a:srgbClr val="000000"/>
                </a:solidFill>
                <a:latin typeface="Arial"/>
                <a:ea typeface="Arial"/>
                <a:cs typeface="Arial"/>
                <a:sym typeface="Arial"/>
              </a:rPr>
              <a:t>, what acceleration can it attain if it is towing another car of equal mass?</a:t>
            </a:r>
          </a:p>
        </p:txBody>
      </p:sp>
      <p:sp>
        <p:nvSpPr>
          <p:cNvPr id="146" name="Shape 14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1" name="Shape 151"/>
        <p:cNvGrpSpPr/>
        <p:nvPr/>
      </p:nvGrpSpPr>
      <p:grpSpPr>
        <a:xfrm>
          <a:off x="0" y="0"/>
          <a:ext cx="0" cy="0"/>
          <a:chOff x="0" y="0"/>
          <a:chExt cx="0" cy="0"/>
        </a:xfrm>
      </p:grpSpPr>
      <p:sp>
        <p:nvSpPr>
          <p:cNvPr id="152" name="Shape 152"/>
          <p:cNvSpPr txBox="1"/>
          <p:nvPr>
            <p:ph idx="1" type="body"/>
          </p:nvPr>
        </p:nvSpPr>
        <p:spPr>
          <a:xfrm>
            <a:off x="228600" y="1196975"/>
            <a:ext cx="8382000" cy="25527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a car can accelerate at 2 m/s</a:t>
            </a:r>
            <a:r>
              <a:rPr b="0" baseline="30000" i="0" lang="en-US" sz="2400" u="none" cap="none" strike="noStrike">
                <a:solidFill>
                  <a:schemeClr val="dk1"/>
                </a:solidFill>
                <a:latin typeface="Arial"/>
                <a:ea typeface="Arial"/>
                <a:cs typeface="Arial"/>
                <a:sym typeface="Arial"/>
              </a:rPr>
              <a:t>2</a:t>
            </a:r>
            <a:r>
              <a:rPr b="0" i="0" lang="en-US" sz="2400" u="none" cap="none" strike="noStrike">
                <a:solidFill>
                  <a:schemeClr val="dk1"/>
                </a:solidFill>
                <a:latin typeface="Arial"/>
                <a:ea typeface="Arial"/>
                <a:cs typeface="Arial"/>
                <a:sym typeface="Arial"/>
              </a:rPr>
              <a:t>, what acceleration can it attain if it is towing another car of equal mass?  </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56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The same force on twice the mass produces half the acceleration, or 1 m/s</a:t>
            </a:r>
            <a:r>
              <a:rPr b="0" baseline="30000" i="0" lang="en-US" sz="2400" u="none" cap="none" strike="noStrike">
                <a:solidFill>
                  <a:schemeClr val="dk1"/>
                </a:solidFill>
                <a:latin typeface="Arial"/>
                <a:ea typeface="Arial"/>
                <a:cs typeface="Arial"/>
                <a:sym typeface="Arial"/>
              </a:rPr>
              <a:t>2</a:t>
            </a:r>
            <a:r>
              <a:rPr b="0" i="0" lang="en-US" sz="2400" u="none" cap="none" strike="noStrike">
                <a:solidFill>
                  <a:schemeClr val="dk1"/>
                </a:solidFill>
                <a:latin typeface="Arial"/>
                <a:ea typeface="Arial"/>
                <a:cs typeface="Arial"/>
                <a:sym typeface="Arial"/>
              </a:rPr>
              <a:t>.</a:t>
            </a:r>
            <a:r>
              <a:rPr b="0" i="0" lang="en-US" sz="28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 </a:t>
            </a:r>
          </a:p>
        </p:txBody>
      </p:sp>
      <p:sp>
        <p:nvSpPr>
          <p:cNvPr id="153" name="Shape 15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sp>
        <p:nvSpPr>
          <p:cNvPr id="159" name="Shape 159"/>
          <p:cNvSpPr txBox="1"/>
          <p:nvPr>
            <p:ph idx="1" type="body"/>
          </p:nvPr>
        </p:nvSpPr>
        <p:spPr>
          <a:xfrm>
            <a:off x="228600" y="1196975"/>
            <a:ext cx="85344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car has a mass of 1000 kg. What is the acceleration produced by a force of 2000 N?</a:t>
            </a:r>
          </a:p>
        </p:txBody>
      </p:sp>
      <p:sp>
        <p:nvSpPr>
          <p:cNvPr id="160" name="Shape 16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pic>
        <p:nvPicPr>
          <p:cNvPr id="161" name="Shape 161"/>
          <p:cNvPicPr preferRelativeResize="0"/>
          <p:nvPr/>
        </p:nvPicPr>
        <p:blipFill rotWithShape="1">
          <a:blip r:embed="rId3">
            <a:alphaModFix/>
          </a:blip>
          <a:srcRect b="0" l="0" r="0" t="0"/>
          <a:stretch/>
        </p:blipFill>
        <p:spPr>
          <a:xfrm>
            <a:off x="1828800" y="2667000"/>
            <a:ext cx="5484812" cy="2473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idx="1" type="body"/>
          </p:nvPr>
        </p:nvSpPr>
        <p:spPr>
          <a:xfrm>
            <a:off x="227012" y="609600"/>
            <a:ext cx="4953000" cy="29400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Recall the definition of acceleration:</a:t>
            </a:r>
          </a:p>
          <a:p>
            <a:pPr indent="-342900" lvl="0" marL="342900" marR="0" rtl="0" algn="l">
              <a:lnSpc>
                <a:spcPct val="100000"/>
              </a:lnSpc>
              <a:spcBef>
                <a:spcPts val="480"/>
              </a:spcBef>
              <a:spcAft>
                <a:spcPts val="0"/>
              </a:spcAft>
              <a:buClr>
                <a:schemeClr val="dk1"/>
              </a:buClr>
              <a:buFont typeface="Arial"/>
              <a:buNone/>
            </a:pPr>
            <a:r>
              <a:t/>
            </a:r>
            <a:endParaRPr b="1" i="0" sz="2400" u="none" cap="none" strike="noStrike">
              <a:solidFill>
                <a:srgbClr val="262626"/>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1" i="0" sz="2400" u="none" cap="none" strike="noStrike">
              <a:solidFill>
                <a:srgbClr val="262626"/>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1" i="0" sz="2400" u="none" cap="none" strike="noStrike">
              <a:solidFill>
                <a:srgbClr val="262626"/>
              </a:solidFill>
              <a:latin typeface="Arial"/>
              <a:ea typeface="Arial"/>
              <a:cs typeface="Arial"/>
              <a:sym typeface="Arial"/>
            </a:endParaRPr>
          </a:p>
          <a:p>
            <a:pPr indent="-342900" lvl="0" marL="342900" marR="0" rtl="0" algn="l">
              <a:lnSpc>
                <a:spcPct val="100000"/>
              </a:lnSpc>
              <a:spcBef>
                <a:spcPts val="48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The </a:t>
            </a:r>
            <a:r>
              <a:rPr b="1" i="1" lang="en-US" sz="2400" u="none" cap="none" strike="noStrike">
                <a:solidFill>
                  <a:srgbClr val="262626"/>
                </a:solidFill>
                <a:latin typeface="Arial"/>
                <a:ea typeface="Arial"/>
                <a:cs typeface="Arial"/>
                <a:sym typeface="Arial"/>
              </a:rPr>
              <a:t>cause </a:t>
            </a:r>
            <a:r>
              <a:rPr b="1" i="0" lang="en-US" sz="2400" u="none" cap="none" strike="noStrike">
                <a:solidFill>
                  <a:srgbClr val="262626"/>
                </a:solidFill>
                <a:latin typeface="Arial"/>
                <a:ea typeface="Arial"/>
                <a:cs typeface="Arial"/>
                <a:sym typeface="Arial"/>
              </a:rPr>
              <a:t>of acceleration is </a:t>
            </a:r>
            <a:r>
              <a:rPr b="1" i="1" lang="en-US" sz="2400" u="none" cap="none" strike="noStrike">
                <a:solidFill>
                  <a:srgbClr val="262626"/>
                </a:solidFill>
                <a:latin typeface="Arial"/>
                <a:ea typeface="Arial"/>
                <a:cs typeface="Arial"/>
                <a:sym typeface="Arial"/>
              </a:rPr>
              <a:t>force</a:t>
            </a:r>
            <a:r>
              <a:rPr b="1" i="0" lang="en-US" sz="2400" u="none" cap="none" strike="noStrike">
                <a:solidFill>
                  <a:srgbClr val="262626"/>
                </a:solidFill>
                <a:latin typeface="Arial"/>
                <a:ea typeface="Arial"/>
                <a:cs typeface="Arial"/>
                <a:sym typeface="Arial"/>
              </a:rPr>
              <a:t>.</a:t>
            </a:r>
          </a:p>
        </p:txBody>
      </p:sp>
      <p:pic>
        <p:nvPicPr>
          <p:cNvPr id="32" name="Shape 32"/>
          <p:cNvPicPr preferRelativeResize="0"/>
          <p:nvPr/>
        </p:nvPicPr>
        <p:blipFill rotWithShape="1">
          <a:blip r:embed="rId3">
            <a:alphaModFix/>
          </a:blip>
          <a:srcRect b="0" l="0" r="0" t="0"/>
          <a:stretch/>
        </p:blipFill>
        <p:spPr>
          <a:xfrm>
            <a:off x="330200" y="1752600"/>
            <a:ext cx="3962400" cy="660400"/>
          </a:xfrm>
          <a:prstGeom prst="rect">
            <a:avLst/>
          </a:prstGeom>
          <a:noFill/>
          <a:ln>
            <a:noFill/>
          </a:ln>
        </p:spPr>
      </p:pic>
      <p:pic>
        <p:nvPicPr>
          <p:cNvPr id="33" name="Shape 33"/>
          <p:cNvPicPr preferRelativeResize="0"/>
          <p:nvPr/>
        </p:nvPicPr>
        <p:blipFill rotWithShape="1">
          <a:blip r:embed="rId4">
            <a:alphaModFix/>
          </a:blip>
          <a:srcRect b="0" l="0" r="0" t="0"/>
          <a:stretch/>
        </p:blipFill>
        <p:spPr>
          <a:xfrm>
            <a:off x="4994275" y="685800"/>
            <a:ext cx="3871912" cy="5489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6" name="Shape 166"/>
        <p:cNvGrpSpPr/>
        <p:nvPr/>
      </p:nvGrpSpPr>
      <p:grpSpPr>
        <a:xfrm>
          <a:off x="0" y="0"/>
          <a:ext cx="0" cy="0"/>
          <a:chOff x="0" y="0"/>
          <a:chExt cx="0" cy="0"/>
        </a:xfrm>
      </p:grpSpPr>
      <p:sp>
        <p:nvSpPr>
          <p:cNvPr id="167" name="Shape 167"/>
          <p:cNvSpPr txBox="1"/>
          <p:nvPr>
            <p:ph idx="1" type="body"/>
          </p:nvPr>
        </p:nvSpPr>
        <p:spPr>
          <a:xfrm>
            <a:off x="228600" y="1196975"/>
            <a:ext cx="85344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car has a mass of 1000 kg. What is the acceleration produced by a force of 2000 N?</a:t>
            </a:r>
          </a:p>
        </p:txBody>
      </p:sp>
      <p:sp>
        <p:nvSpPr>
          <p:cNvPr id="168" name="Shape 16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pic>
        <p:nvPicPr>
          <p:cNvPr id="169" name="Shape 169"/>
          <p:cNvPicPr preferRelativeResize="0"/>
          <p:nvPr/>
        </p:nvPicPr>
        <p:blipFill rotWithShape="1">
          <a:blip r:embed="rId3">
            <a:alphaModFix/>
          </a:blip>
          <a:srcRect b="0" l="0" r="0" t="0"/>
          <a:stretch/>
        </p:blipFill>
        <p:spPr>
          <a:xfrm>
            <a:off x="914400" y="5319712"/>
            <a:ext cx="7313612" cy="852487"/>
          </a:xfrm>
          <a:prstGeom prst="rect">
            <a:avLst/>
          </a:prstGeom>
          <a:noFill/>
          <a:ln>
            <a:noFill/>
          </a:ln>
        </p:spPr>
      </p:pic>
      <p:pic>
        <p:nvPicPr>
          <p:cNvPr id="170" name="Shape 170"/>
          <p:cNvPicPr preferRelativeResize="0"/>
          <p:nvPr/>
        </p:nvPicPr>
        <p:blipFill rotWithShape="1">
          <a:blip r:embed="rId4">
            <a:alphaModFix/>
          </a:blip>
          <a:srcRect b="0" l="0" r="0" t="0"/>
          <a:stretch/>
        </p:blipFill>
        <p:spPr>
          <a:xfrm>
            <a:off x="1828800" y="2667000"/>
            <a:ext cx="5484812" cy="2473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5" name="Shape 175"/>
        <p:cNvGrpSpPr/>
        <p:nvPr/>
      </p:nvGrpSpPr>
      <p:grpSpPr>
        <a:xfrm>
          <a:off x="0" y="0"/>
          <a:ext cx="0" cy="0"/>
          <a:chOff x="0" y="0"/>
          <a:chExt cx="0" cy="0"/>
        </a:xfrm>
      </p:grpSpPr>
      <p:sp>
        <p:nvSpPr>
          <p:cNvPr id="176" name="Shape 176"/>
          <p:cNvSpPr txBox="1"/>
          <p:nvPr>
            <p:ph idx="1" type="body"/>
          </p:nvPr>
        </p:nvSpPr>
        <p:spPr>
          <a:xfrm>
            <a:off x="228600" y="1219200"/>
            <a:ext cx="8534400" cy="9572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If the force is 4000 N, what is the acceleration?</a:t>
            </a:r>
          </a:p>
        </p:txBody>
      </p:sp>
      <p:sp>
        <p:nvSpPr>
          <p:cNvPr id="177" name="Shape 17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2" name="Shape 182"/>
        <p:cNvGrpSpPr/>
        <p:nvPr/>
      </p:nvGrpSpPr>
      <p:grpSpPr>
        <a:xfrm>
          <a:off x="0" y="0"/>
          <a:ext cx="0" cy="0"/>
          <a:chOff x="0" y="0"/>
          <a:chExt cx="0" cy="0"/>
        </a:xfrm>
      </p:grpSpPr>
      <p:sp>
        <p:nvSpPr>
          <p:cNvPr id="183" name="Shape 183"/>
          <p:cNvSpPr txBox="1"/>
          <p:nvPr>
            <p:ph idx="1" type="body"/>
          </p:nvPr>
        </p:nvSpPr>
        <p:spPr>
          <a:xfrm>
            <a:off x="228600" y="1196975"/>
            <a:ext cx="8534400" cy="30749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If the force is 4000 N, what is the acceleration?</a:t>
            </a:r>
            <a:r>
              <a:rPr b="0" i="0" lang="en-US" sz="2400" u="none" cap="none" strike="noStrike">
                <a:solidFill>
                  <a:schemeClr val="dk1"/>
                </a:solidFill>
                <a:latin typeface="Arial"/>
                <a:ea typeface="Arial"/>
                <a:cs typeface="Arial"/>
                <a:sym typeface="Arial"/>
              </a:rPr>
              <a:t> </a:t>
            </a:r>
          </a:p>
          <a:p>
            <a:pPr indent="-342900" lvl="0" marL="342900" marR="0" rtl="0" algn="l">
              <a:lnSpc>
                <a:spcPct val="100000"/>
              </a:lnSpc>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Doubling the force on the same mass simply doubles the acceleration.</a:t>
            </a:r>
          </a:p>
        </p:txBody>
      </p:sp>
      <p:sp>
        <p:nvSpPr>
          <p:cNvPr id="184" name="Shape 18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pic>
        <p:nvPicPr>
          <p:cNvPr id="185" name="Shape 185"/>
          <p:cNvPicPr preferRelativeResize="0"/>
          <p:nvPr/>
        </p:nvPicPr>
        <p:blipFill rotWithShape="1">
          <a:blip r:embed="rId3">
            <a:alphaModFix/>
          </a:blip>
          <a:srcRect b="0" l="0" r="0" t="0"/>
          <a:stretch/>
        </p:blipFill>
        <p:spPr>
          <a:xfrm>
            <a:off x="458787" y="2362200"/>
            <a:ext cx="8226425" cy="93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0" name="Shape 190"/>
        <p:cNvGrpSpPr/>
        <p:nvPr/>
      </p:nvGrpSpPr>
      <p:grpSpPr>
        <a:xfrm>
          <a:off x="0" y="0"/>
          <a:ext cx="0" cy="0"/>
          <a:chOff x="0" y="0"/>
          <a:chExt cx="0" cy="0"/>
        </a:xfrm>
      </p:grpSpPr>
      <p:sp>
        <p:nvSpPr>
          <p:cNvPr id="191" name="Shape 191"/>
          <p:cNvSpPr txBox="1"/>
          <p:nvPr>
            <p:ph idx="1" type="body"/>
          </p:nvPr>
        </p:nvSpPr>
        <p:spPr>
          <a:xfrm>
            <a:off x="228600" y="1196975"/>
            <a:ext cx="85344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How much force, or thrust, must a 30,000-kg jet plane develop to achieve an acceleration of 1.5 m/s</a:t>
            </a:r>
            <a:r>
              <a:rPr b="1" baseline="30000" i="0" lang="en-US" sz="2400" u="none" cap="none" strike="noStrike">
                <a:solidFill>
                  <a:srgbClr val="000000"/>
                </a:solidFill>
                <a:latin typeface="Arial"/>
                <a:ea typeface="Arial"/>
                <a:cs typeface="Arial"/>
                <a:sym typeface="Arial"/>
              </a:rPr>
              <a:t>2</a:t>
            </a:r>
            <a:r>
              <a:rPr b="1" i="0" lang="en-US" sz="2400" u="none" cap="none" strike="noStrike">
                <a:solidFill>
                  <a:srgbClr val="000000"/>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 </a:t>
            </a:r>
          </a:p>
        </p:txBody>
      </p:sp>
      <p:sp>
        <p:nvSpPr>
          <p:cNvPr id="192" name="Shape 19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7" name="Shape 197"/>
        <p:cNvGrpSpPr/>
        <p:nvPr/>
      </p:nvGrpSpPr>
      <p:grpSpPr>
        <a:xfrm>
          <a:off x="0" y="0"/>
          <a:ext cx="0" cy="0"/>
          <a:chOff x="0" y="0"/>
          <a:chExt cx="0" cy="0"/>
        </a:xfrm>
      </p:grpSpPr>
      <p:sp>
        <p:nvSpPr>
          <p:cNvPr id="198" name="Shape 198"/>
          <p:cNvSpPr txBox="1"/>
          <p:nvPr>
            <p:ph idx="1" type="body"/>
          </p:nvPr>
        </p:nvSpPr>
        <p:spPr>
          <a:xfrm>
            <a:off x="228600" y="1196975"/>
            <a:ext cx="8534400" cy="43894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How much force, or thrust, must a 30,000-kg jet plane develop to achieve an acceleration of 1.5 m/s</a:t>
            </a:r>
            <a:r>
              <a:rPr b="1" baseline="30000" i="0" lang="en-US" sz="2400" u="none" cap="none" strike="noStrike">
                <a:solidFill>
                  <a:srgbClr val="000000"/>
                </a:solidFill>
                <a:latin typeface="Arial"/>
                <a:ea typeface="Arial"/>
                <a:cs typeface="Arial"/>
                <a:sym typeface="Arial"/>
              </a:rPr>
              <a:t>2</a:t>
            </a:r>
            <a:r>
              <a:rPr b="1" i="0" lang="en-US" sz="2400" u="none" cap="none" strike="noStrike">
                <a:solidFill>
                  <a:srgbClr val="000000"/>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 </a:t>
            </a:r>
          </a:p>
          <a:p>
            <a:pPr indent="-342900" lvl="0" marL="342900" marR="0" rtl="0" algn="l">
              <a:lnSpc>
                <a:spcPct val="100000"/>
              </a:lnSpc>
              <a:spcBef>
                <a:spcPts val="48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Arrange Newton’s second law to read:</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force = mass × acceleration</a:t>
            </a:r>
          </a:p>
          <a:p>
            <a:pPr indent="-342900" lvl="0" marL="342900" marR="0" rtl="0" algn="l">
              <a:lnSpc>
                <a:spcPct val="100000"/>
              </a:lnSpc>
              <a:spcBef>
                <a:spcPts val="480"/>
              </a:spcBef>
              <a:spcAft>
                <a:spcPts val="0"/>
              </a:spcAft>
              <a:buClr>
                <a:srgbClr val="000000"/>
              </a:buClr>
              <a:buSzPct val="25000"/>
              <a:buFont typeface="Arial"/>
              <a:buNone/>
            </a:pPr>
            <a:r>
              <a:rPr b="0" i="1" lang="en-US" sz="2400" u="none" cap="none" strike="noStrike">
                <a:solidFill>
                  <a:srgbClr val="000000"/>
                </a:solidFill>
                <a:latin typeface="Arial"/>
                <a:ea typeface="Arial"/>
                <a:cs typeface="Arial"/>
                <a:sym typeface="Arial"/>
              </a:rPr>
              <a:t>		F </a:t>
            </a:r>
            <a:r>
              <a:rPr b="0" i="0" lang="en-US" sz="2400" u="none" cap="none" strike="noStrike">
                <a:solidFill>
                  <a:srgbClr val="000000"/>
                </a:solidFill>
                <a:latin typeface="Arial"/>
                <a:ea typeface="Arial"/>
                <a:cs typeface="Arial"/>
                <a:sym typeface="Arial"/>
              </a:rPr>
              <a:t>= </a:t>
            </a:r>
            <a:r>
              <a:rPr b="0" i="1" lang="en-US" sz="2400" u="none" cap="none" strike="noStrike">
                <a:solidFill>
                  <a:srgbClr val="000000"/>
                </a:solidFill>
                <a:latin typeface="Arial"/>
                <a:ea typeface="Arial"/>
                <a:cs typeface="Arial"/>
                <a:sym typeface="Arial"/>
              </a:rPr>
              <a:t>ma</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 (30,000 kg)(1.5 m/s</a:t>
            </a:r>
            <a:r>
              <a:rPr b="0" baseline="30000" i="0" lang="en-US" sz="2400" u="none" cap="none" strike="noStrike">
                <a:solidFill>
                  <a:srgbClr val="000000"/>
                </a:solidFill>
                <a:latin typeface="Arial"/>
                <a:ea typeface="Arial"/>
                <a:cs typeface="Arial"/>
                <a:sym typeface="Arial"/>
              </a:rPr>
              <a:t>2</a:t>
            </a:r>
            <a:r>
              <a:rPr b="0" i="0" lang="en-US" sz="2400" u="none" cap="none" strike="noStrike">
                <a:solidFill>
                  <a:srgbClr val="000000"/>
                </a:solidFill>
                <a:latin typeface="Arial"/>
                <a:ea typeface="Arial"/>
                <a:cs typeface="Arial"/>
                <a:sym typeface="Arial"/>
              </a:rPr>
              <a:t>)</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 45,000 kg•m/s</a:t>
            </a:r>
            <a:r>
              <a:rPr b="0" baseline="30000" i="0" lang="en-US" sz="2400" u="none" cap="none" strike="noStrike">
                <a:solidFill>
                  <a:srgbClr val="000000"/>
                </a:solidFill>
                <a:latin typeface="Arial"/>
                <a:ea typeface="Arial"/>
                <a:cs typeface="Arial"/>
                <a:sym typeface="Arial"/>
              </a:rPr>
              <a:t>2</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 45,000 N</a:t>
            </a:r>
          </a:p>
        </p:txBody>
      </p:sp>
      <p:sp>
        <p:nvSpPr>
          <p:cNvPr id="199" name="Shape 19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4"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06" name="Shape 206"/>
          <p:cNvSpPr txBox="1"/>
          <p:nvPr/>
        </p:nvSpPr>
        <p:spPr>
          <a:xfrm>
            <a:off x="1676400" y="2667000"/>
            <a:ext cx="5410200"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relationship among an object’s mass, an object’s acceleration, and the net force on an object? </a:t>
            </a:r>
          </a:p>
        </p:txBody>
      </p:sp>
      <p:sp>
        <p:nvSpPr>
          <p:cNvPr id="207" name="Shape 20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Newton’s Second Law</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2"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14" name="Shape 214"/>
          <p:cNvSpPr txBox="1"/>
          <p:nvPr>
            <p:ph idx="1" type="body"/>
          </p:nvPr>
        </p:nvSpPr>
        <p:spPr>
          <a:xfrm>
            <a:off x="990600" y="2314575"/>
            <a:ext cx="6781800" cy="18002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The force of friction between the surfaces depends on the kinds of material in contact and how much the surfaces are pressed together.</a:t>
            </a:r>
            <a:r>
              <a:rPr b="1" i="0" lang="en-US" sz="2800" u="none" cap="none" strike="noStrike">
                <a:solidFill>
                  <a:schemeClr val="dk1"/>
                </a:solidFill>
                <a:latin typeface="Arial"/>
                <a:ea typeface="Arial"/>
                <a:cs typeface="Arial"/>
                <a:sym typeface="Arial"/>
              </a:rPr>
              <a:t> </a:t>
            </a:r>
          </a:p>
        </p:txBody>
      </p:sp>
      <p:sp>
        <p:nvSpPr>
          <p:cNvPr id="215" name="Shape 21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nvSpPr>
        <p:spPr>
          <a:xfrm>
            <a:off x="227012" y="1196975"/>
            <a:ext cx="83073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Friction is a force and affects motion: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Friction acts on materials that are in contact with each other.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always acts in a direction to oppose relative motion.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two solid objects come into contact, the friction is mainly due to irregularities in the two surfaces. </a:t>
            </a:r>
          </a:p>
        </p:txBody>
      </p:sp>
      <p:sp>
        <p:nvSpPr>
          <p:cNvPr id="221" name="Shape 22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nvSpPr>
        <p:spPr>
          <a:xfrm>
            <a:off x="227012" y="1196975"/>
            <a:ext cx="83073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Rubber against concrete produces more friction than steel against steel, so concrete road dividers have replaced steel rails.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friction produced by a tire rubbing against the concrete is more effective in slowing the car than the friction produced by a steel car body sliding against a steel rail. </a:t>
            </a:r>
          </a:p>
        </p:txBody>
      </p:sp>
      <p:sp>
        <p:nvSpPr>
          <p:cNvPr id="227" name="Shape 22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2" name="Shape 232"/>
        <p:cNvGrpSpPr/>
        <p:nvPr/>
      </p:nvGrpSpPr>
      <p:grpSpPr>
        <a:xfrm>
          <a:off x="0" y="0"/>
          <a:ext cx="0" cy="0"/>
          <a:chOff x="0" y="0"/>
          <a:chExt cx="0" cy="0"/>
        </a:xfrm>
      </p:grpSpPr>
      <p:sp>
        <p:nvSpPr>
          <p:cNvPr id="233" name="Shape 233"/>
          <p:cNvSpPr txBox="1"/>
          <p:nvPr/>
        </p:nvSpPr>
        <p:spPr>
          <a:xfrm>
            <a:off x="227012" y="1196975"/>
            <a:ext cx="3963987" cy="4181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concrete road divider has a better design than a steel road divider for slowing an out-of-control, sideswiping car.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concrete divider is wider at the bottom to ensure that the tire will make contact with the divider before the steel car body does.</a:t>
            </a:r>
          </a:p>
        </p:txBody>
      </p:sp>
      <p:sp>
        <p:nvSpPr>
          <p:cNvPr id="234" name="Shape 23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pic>
        <p:nvPicPr>
          <p:cNvPr id="235" name="Shape 235"/>
          <p:cNvPicPr preferRelativeResize="0"/>
          <p:nvPr/>
        </p:nvPicPr>
        <p:blipFill rotWithShape="1">
          <a:blip r:embed="rId3">
            <a:alphaModFix/>
          </a:blip>
          <a:srcRect b="0" l="0" r="0" t="0"/>
          <a:stretch/>
        </p:blipFill>
        <p:spPr>
          <a:xfrm>
            <a:off x="4572000" y="1676400"/>
            <a:ext cx="4305300" cy="351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 name="Shape 37"/>
        <p:cNvGrpSpPr/>
        <p:nvPr/>
      </p:nvGrpSpPr>
      <p:grpSpPr>
        <a:xfrm>
          <a:off x="0" y="0"/>
          <a:ext cx="0" cy="0"/>
          <a:chOff x="0" y="0"/>
          <a:chExt cx="0" cy="0"/>
        </a:xfrm>
      </p:grpSpPr>
      <p:pic>
        <p:nvPicPr>
          <p:cNvPr id="38" name="Shape 3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9" name="Shape 39"/>
          <p:cNvSpPr txBox="1"/>
          <p:nvPr>
            <p:ph idx="1" type="body"/>
          </p:nvPr>
        </p:nvSpPr>
        <p:spPr>
          <a:xfrm>
            <a:off x="990600" y="2743200"/>
            <a:ext cx="6629400" cy="9461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Unbalanced forces acting on an object cause the object to accelerate. </a:t>
            </a:r>
          </a:p>
        </p:txBody>
      </p:sp>
      <p:sp>
        <p:nvSpPr>
          <p:cNvPr id="40" name="Shape 4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 Causes Acceleration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0" name="Shape 240"/>
        <p:cNvGrpSpPr/>
        <p:nvPr/>
      </p:nvGrpSpPr>
      <p:grpSpPr>
        <a:xfrm>
          <a:off x="0" y="0"/>
          <a:ext cx="0" cy="0"/>
          <a:chOff x="0" y="0"/>
          <a:chExt cx="0" cy="0"/>
        </a:xfrm>
      </p:grpSpPr>
      <p:sp>
        <p:nvSpPr>
          <p:cNvPr id="241" name="Shape 241"/>
          <p:cNvSpPr txBox="1"/>
          <p:nvPr/>
        </p:nvSpPr>
        <p:spPr>
          <a:xfrm>
            <a:off x="227012" y="1196975"/>
            <a:ext cx="83073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Both liquids and gases are called </a:t>
            </a:r>
            <a:r>
              <a:rPr b="1" i="0" lang="en-US" sz="2400" u="none">
                <a:solidFill>
                  <a:srgbClr val="000000"/>
                </a:solidFill>
                <a:latin typeface="Arial"/>
                <a:ea typeface="Arial"/>
                <a:cs typeface="Arial"/>
                <a:sym typeface="Arial"/>
              </a:rPr>
              <a:t>fluids </a:t>
            </a:r>
            <a:r>
              <a:rPr b="0" i="0" lang="en-US" sz="2400" u="none">
                <a:solidFill>
                  <a:srgbClr val="000000"/>
                </a:solidFill>
                <a:latin typeface="Arial"/>
                <a:ea typeface="Arial"/>
                <a:cs typeface="Arial"/>
                <a:sym typeface="Arial"/>
              </a:rPr>
              <a:t>because they flow.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Fluid friction occurs as an object pushes aside the fluid it is moving through.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friction of liquids is appreciable, even at low speeds. </a:t>
            </a:r>
          </a:p>
          <a:p>
            <a:pPr indent="-288925" lvl="1" marL="746125" marR="0" rtl="0" algn="l">
              <a:lnSpc>
                <a:spcPct val="100000"/>
              </a:lnSpc>
              <a:spcBef>
                <a:spcPts val="480"/>
              </a:spcBef>
              <a:spcAft>
                <a:spcPts val="0"/>
              </a:spcAft>
              <a:buClr>
                <a:srgbClr val="000000"/>
              </a:buClr>
              <a:buSzPct val="100000"/>
              <a:buFont typeface="Arial"/>
              <a:buChar char="•"/>
            </a:pPr>
            <a:r>
              <a:rPr b="1" i="0" lang="en-US" sz="2400" u="none" cap="none" strike="noStrike">
                <a:solidFill>
                  <a:srgbClr val="000000"/>
                </a:solidFill>
                <a:latin typeface="Arial"/>
                <a:ea typeface="Arial"/>
                <a:cs typeface="Arial"/>
                <a:sym typeface="Arial"/>
              </a:rPr>
              <a:t>Air resistance </a:t>
            </a:r>
            <a:r>
              <a:rPr b="0" i="0" lang="en-US" sz="2400" u="none" cap="none" strike="noStrike">
                <a:solidFill>
                  <a:srgbClr val="000000"/>
                </a:solidFill>
                <a:latin typeface="Arial"/>
                <a:ea typeface="Arial"/>
                <a:cs typeface="Arial"/>
                <a:sym typeface="Arial"/>
              </a:rPr>
              <a:t>is the friction acting on something moving through air. </a:t>
            </a:r>
          </a:p>
        </p:txBody>
      </p:sp>
      <p:sp>
        <p:nvSpPr>
          <p:cNvPr id="242" name="Shape 24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7" name="Shape 247"/>
        <p:cNvGrpSpPr/>
        <p:nvPr/>
      </p:nvGrpSpPr>
      <p:grpSpPr>
        <a:xfrm>
          <a:off x="0" y="0"/>
          <a:ext cx="0" cy="0"/>
          <a:chOff x="0" y="0"/>
          <a:chExt cx="0" cy="0"/>
        </a:xfrm>
      </p:grpSpPr>
      <p:sp>
        <p:nvSpPr>
          <p:cNvPr id="248" name="Shape 248"/>
          <p:cNvSpPr txBox="1"/>
          <p:nvPr/>
        </p:nvSpPr>
        <p:spPr>
          <a:xfrm>
            <a:off x="227012" y="1196975"/>
            <a:ext cx="83073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friction is present, an object may move with a constant velocity even when an outside force is applied to it. In such a case, the friction force just balances the applied force. The net force is zero, so there is no acceleration.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diagram showing all the forces acting on an object is called a </a:t>
            </a:r>
            <a:r>
              <a:rPr b="1" i="0" lang="en-US" sz="2400" u="none">
                <a:solidFill>
                  <a:srgbClr val="000000"/>
                </a:solidFill>
                <a:latin typeface="Arial"/>
                <a:ea typeface="Arial"/>
                <a:cs typeface="Arial"/>
                <a:sym typeface="Arial"/>
              </a:rPr>
              <a:t>free-body diagram.</a:t>
            </a:r>
          </a:p>
        </p:txBody>
      </p:sp>
      <p:sp>
        <p:nvSpPr>
          <p:cNvPr id="249" name="Shape 24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4" name="Shape 254"/>
        <p:cNvGrpSpPr/>
        <p:nvPr/>
      </p:nvGrpSpPr>
      <p:grpSpPr>
        <a:xfrm>
          <a:off x="0" y="0"/>
          <a:ext cx="0" cy="0"/>
          <a:chOff x="0" y="0"/>
          <a:chExt cx="0" cy="0"/>
        </a:xfrm>
      </p:grpSpPr>
      <p:sp>
        <p:nvSpPr>
          <p:cNvPr id="255" name="Shape 255"/>
          <p:cNvSpPr txBox="1"/>
          <p:nvPr/>
        </p:nvSpPr>
        <p:spPr>
          <a:xfrm>
            <a:off x="227012" y="1196975"/>
            <a:ext cx="87645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direction of the force of friction always opposes the direction of motion. </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 </a:t>
            </a:r>
            <a:r>
              <a:rPr b="0" i="0" lang="en-US" sz="2400" u="none">
                <a:solidFill>
                  <a:srgbClr val="000000"/>
                </a:solidFill>
                <a:latin typeface="Arial"/>
                <a:ea typeface="Arial"/>
                <a:cs typeface="Arial"/>
                <a:sym typeface="Arial"/>
              </a:rPr>
              <a:t>Push the crate to the right and friction acts toward the left.</a:t>
            </a:r>
          </a:p>
        </p:txBody>
      </p:sp>
      <p:sp>
        <p:nvSpPr>
          <p:cNvPr id="256" name="Shape 25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pic>
        <p:nvPicPr>
          <p:cNvPr id="257" name="Shape 257"/>
          <p:cNvPicPr preferRelativeResize="0"/>
          <p:nvPr/>
        </p:nvPicPr>
        <p:blipFill rotWithShape="1">
          <a:blip r:embed="rId3">
            <a:alphaModFix/>
          </a:blip>
          <a:srcRect b="0" l="0" r="0" t="0"/>
          <a:stretch/>
        </p:blipFill>
        <p:spPr>
          <a:xfrm>
            <a:off x="757237" y="3200400"/>
            <a:ext cx="4019550" cy="2974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2" name="Shape 262"/>
        <p:cNvGrpSpPr/>
        <p:nvPr/>
      </p:nvGrpSpPr>
      <p:grpSpPr>
        <a:xfrm>
          <a:off x="0" y="0"/>
          <a:ext cx="0" cy="0"/>
          <a:chOff x="0" y="0"/>
          <a:chExt cx="0" cy="0"/>
        </a:xfrm>
      </p:grpSpPr>
      <p:sp>
        <p:nvSpPr>
          <p:cNvPr id="263" name="Shape 263"/>
          <p:cNvSpPr txBox="1"/>
          <p:nvPr/>
        </p:nvSpPr>
        <p:spPr>
          <a:xfrm>
            <a:off x="227012" y="1196975"/>
            <a:ext cx="8764587" cy="1698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direction of the force of friction always opposes the direction of motion. </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 </a:t>
            </a:r>
            <a:r>
              <a:rPr b="0" i="0" lang="en-US" sz="2400" u="none">
                <a:solidFill>
                  <a:srgbClr val="000000"/>
                </a:solidFill>
                <a:latin typeface="Arial"/>
                <a:ea typeface="Arial"/>
                <a:cs typeface="Arial"/>
                <a:sym typeface="Arial"/>
              </a:rPr>
              <a:t>Push the crate to the right and friction acts toward the left.</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b. </a:t>
            </a:r>
            <a:r>
              <a:rPr b="0" i="0" lang="en-US" sz="2400" u="none">
                <a:solidFill>
                  <a:srgbClr val="000000"/>
                </a:solidFill>
                <a:latin typeface="Arial"/>
                <a:ea typeface="Arial"/>
                <a:cs typeface="Arial"/>
                <a:sym typeface="Arial"/>
              </a:rPr>
              <a:t>The sack falls downward and air friction acts upward.</a:t>
            </a:r>
          </a:p>
        </p:txBody>
      </p:sp>
      <p:sp>
        <p:nvSpPr>
          <p:cNvPr id="264" name="Shape 26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pic>
        <p:nvPicPr>
          <p:cNvPr id="265" name="Shape 265"/>
          <p:cNvPicPr preferRelativeResize="0"/>
          <p:nvPr/>
        </p:nvPicPr>
        <p:blipFill rotWithShape="1">
          <a:blip r:embed="rId3">
            <a:alphaModFix/>
          </a:blip>
          <a:srcRect b="0" l="0" r="0" t="0"/>
          <a:stretch/>
        </p:blipFill>
        <p:spPr>
          <a:xfrm>
            <a:off x="762000" y="3200400"/>
            <a:ext cx="4019550" cy="2974975"/>
          </a:xfrm>
          <a:prstGeom prst="rect">
            <a:avLst/>
          </a:prstGeom>
          <a:noFill/>
          <a:ln>
            <a:noFill/>
          </a:ln>
        </p:spPr>
      </p:pic>
      <p:pic>
        <p:nvPicPr>
          <p:cNvPr id="266" name="Shape 266"/>
          <p:cNvPicPr preferRelativeResize="0"/>
          <p:nvPr/>
        </p:nvPicPr>
        <p:blipFill rotWithShape="1">
          <a:blip r:embed="rId4">
            <a:alphaModFix/>
          </a:blip>
          <a:srcRect b="0" l="0" r="0" t="0"/>
          <a:stretch/>
        </p:blipFill>
        <p:spPr>
          <a:xfrm>
            <a:off x="5715000" y="3124200"/>
            <a:ext cx="2043112" cy="3076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1" name="Shape 271"/>
        <p:cNvGrpSpPr/>
        <p:nvPr/>
      </p:nvGrpSpPr>
      <p:grpSpPr>
        <a:xfrm>
          <a:off x="0" y="0"/>
          <a:ext cx="0" cy="0"/>
          <a:chOff x="0" y="0"/>
          <a:chExt cx="0" cy="0"/>
        </a:xfrm>
      </p:grpSpPr>
      <p:sp>
        <p:nvSpPr>
          <p:cNvPr id="272" name="Shape 272"/>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Two forces act on a book resting on a table: its weight and the support force from the table. Does a force of friction act as well? </a:t>
            </a:r>
          </a:p>
        </p:txBody>
      </p:sp>
      <p:sp>
        <p:nvSpPr>
          <p:cNvPr id="273" name="Shape 27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8" name="Shape 278"/>
        <p:cNvGrpSpPr/>
        <p:nvPr/>
      </p:nvGrpSpPr>
      <p:grpSpPr>
        <a:xfrm>
          <a:off x="0" y="0"/>
          <a:ext cx="0" cy="0"/>
          <a:chOff x="0" y="0"/>
          <a:chExt cx="0" cy="0"/>
        </a:xfrm>
      </p:grpSpPr>
      <p:sp>
        <p:nvSpPr>
          <p:cNvPr id="279" name="Shape 279"/>
          <p:cNvSpPr txBox="1"/>
          <p:nvPr>
            <p:ph idx="1" type="body"/>
          </p:nvPr>
        </p:nvSpPr>
        <p:spPr>
          <a:xfrm>
            <a:off x="228600" y="1196975"/>
            <a:ext cx="8382000" cy="32210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Two forces act on a book resting on a table: its weight and the support force from the table. Does a force of friction act as well? </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No, not unless the book tends to slide or does slide across the table. Friction forces occur only when an object tends to slide or is sliding. </a:t>
            </a:r>
          </a:p>
        </p:txBody>
      </p:sp>
      <p:sp>
        <p:nvSpPr>
          <p:cNvPr id="280" name="Shape 28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5"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87" name="Shape 287"/>
          <p:cNvSpPr txBox="1"/>
          <p:nvPr/>
        </p:nvSpPr>
        <p:spPr>
          <a:xfrm>
            <a:off x="1676400" y="2987675"/>
            <a:ext cx="5410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factors affect the force of friction between surfaces? </a:t>
            </a:r>
          </a:p>
        </p:txBody>
      </p:sp>
      <p:sp>
        <p:nvSpPr>
          <p:cNvPr id="288" name="Shape 28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Friction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3" name="Shape 293"/>
        <p:cNvGrpSpPr/>
        <p:nvPr/>
      </p:nvGrpSpPr>
      <p:grpSpPr>
        <a:xfrm>
          <a:off x="0" y="0"/>
          <a:ext cx="0" cy="0"/>
          <a:chOff x="0" y="0"/>
          <a:chExt cx="0" cy="0"/>
        </a:xfrm>
      </p:grpSpPr>
      <p:pic>
        <p:nvPicPr>
          <p:cNvPr id="294" name="Shape 29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95" name="Shape 295"/>
          <p:cNvSpPr txBox="1"/>
          <p:nvPr>
            <p:ph idx="1" type="body"/>
          </p:nvPr>
        </p:nvSpPr>
        <p:spPr>
          <a:xfrm>
            <a:off x="990600" y="2514600"/>
            <a:ext cx="67818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For a constant force, an increase in the area of contact will result in a decrease in the pressure. </a:t>
            </a:r>
          </a:p>
        </p:txBody>
      </p:sp>
      <p:sp>
        <p:nvSpPr>
          <p:cNvPr id="296" name="Shape 29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1" name="Shape 301"/>
        <p:cNvGrpSpPr/>
        <p:nvPr/>
      </p:nvGrpSpPr>
      <p:grpSpPr>
        <a:xfrm>
          <a:off x="0" y="0"/>
          <a:ext cx="0" cy="0"/>
          <a:chOff x="0" y="0"/>
          <a:chExt cx="0" cy="0"/>
        </a:xfrm>
      </p:grpSpPr>
      <p:sp>
        <p:nvSpPr>
          <p:cNvPr id="302" name="Shape 302"/>
          <p:cNvSpPr txBox="1"/>
          <p:nvPr/>
        </p:nvSpPr>
        <p:spPr>
          <a:xfrm>
            <a:off x="227012" y="1196975"/>
            <a:ext cx="8535987" cy="4619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amount of force </a:t>
            </a:r>
            <a:r>
              <a:rPr b="0" i="1" lang="en-US" sz="2400" u="none">
                <a:solidFill>
                  <a:srgbClr val="000000"/>
                </a:solidFill>
                <a:latin typeface="Arial"/>
                <a:ea typeface="Arial"/>
                <a:cs typeface="Arial"/>
                <a:sym typeface="Arial"/>
              </a:rPr>
              <a:t>per unit of area </a:t>
            </a:r>
            <a:r>
              <a:rPr b="0" i="0" lang="en-US" sz="2400" u="none">
                <a:solidFill>
                  <a:srgbClr val="000000"/>
                </a:solidFill>
                <a:latin typeface="Arial"/>
                <a:ea typeface="Arial"/>
                <a:cs typeface="Arial"/>
                <a:sym typeface="Arial"/>
              </a:rPr>
              <a:t>is called </a:t>
            </a:r>
            <a:r>
              <a:rPr b="1" i="0" lang="en-US" sz="2400" u="none">
                <a:solidFill>
                  <a:srgbClr val="000000"/>
                </a:solidFill>
                <a:latin typeface="Arial"/>
                <a:ea typeface="Arial"/>
                <a:cs typeface="Arial"/>
                <a:sym typeface="Arial"/>
              </a:rPr>
              <a:t>pressure.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force is perpendicular to the surface area,</a:t>
            </a:r>
          </a:p>
          <a:p>
            <a:pPr indent="0" lvl="0" marL="0" marR="0" rtl="0" algn="l">
              <a:lnSpc>
                <a:spcPct val="100000"/>
              </a:lnSpc>
              <a:spcBef>
                <a:spcPts val="480"/>
              </a:spcBef>
              <a:spcAft>
                <a:spcPts val="0"/>
              </a:spcAft>
              <a:buClr>
                <a:srgbClr val="000000"/>
              </a:buClr>
              <a:buSzPct val="25000"/>
              <a:buFont typeface="Arial"/>
              <a:buNone/>
            </a:pP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 </a:t>
            </a: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0" i="1"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0" i="1"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P </a:t>
            </a:r>
            <a:r>
              <a:rPr b="0" i="0" lang="en-US" sz="2400" u="none">
                <a:solidFill>
                  <a:srgbClr val="000000"/>
                </a:solidFill>
                <a:latin typeface="Arial"/>
                <a:ea typeface="Arial"/>
                <a:cs typeface="Arial"/>
                <a:sym typeface="Arial"/>
              </a:rPr>
              <a:t>is the pressure and </a:t>
            </a:r>
            <a:r>
              <a:rPr b="0" i="1" lang="en-US" sz="2400" u="none">
                <a:solidFill>
                  <a:srgbClr val="000000"/>
                </a:solidFill>
                <a:latin typeface="Arial"/>
                <a:ea typeface="Arial"/>
                <a:cs typeface="Arial"/>
                <a:sym typeface="Arial"/>
              </a:rPr>
              <a:t>A </a:t>
            </a:r>
            <a:r>
              <a:rPr b="0" i="0" lang="en-US" sz="2400" u="none">
                <a:solidFill>
                  <a:srgbClr val="000000"/>
                </a:solidFill>
                <a:latin typeface="Arial"/>
                <a:ea typeface="Arial"/>
                <a:cs typeface="Arial"/>
                <a:sym typeface="Arial"/>
              </a:rPr>
              <a:t>is the area over which the force acts.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Pressure is measured in newtons per square meter, or </a:t>
            </a:r>
            <a:r>
              <a:rPr b="1" i="0" lang="en-US" sz="2400" u="none">
                <a:solidFill>
                  <a:srgbClr val="000000"/>
                </a:solidFill>
                <a:latin typeface="Arial"/>
                <a:ea typeface="Arial"/>
                <a:cs typeface="Arial"/>
                <a:sym typeface="Arial"/>
              </a:rPr>
              <a:t>pascals </a:t>
            </a:r>
            <a:r>
              <a:rPr b="0" i="0" lang="en-US" sz="2400" u="none">
                <a:solidFill>
                  <a:srgbClr val="000000"/>
                </a:solidFill>
                <a:latin typeface="Arial"/>
                <a:ea typeface="Arial"/>
                <a:cs typeface="Arial"/>
                <a:sym typeface="Arial"/>
              </a:rPr>
              <a:t>(Pa). One newton per square meter is equal to one pascal.</a:t>
            </a:r>
          </a:p>
        </p:txBody>
      </p:sp>
      <p:sp>
        <p:nvSpPr>
          <p:cNvPr id="303" name="Shape 30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pic>
        <p:nvPicPr>
          <p:cNvPr id="304" name="Shape 304"/>
          <p:cNvPicPr preferRelativeResize="0"/>
          <p:nvPr/>
        </p:nvPicPr>
        <p:blipFill rotWithShape="1">
          <a:blip r:embed="rId3">
            <a:alphaModFix/>
          </a:blip>
          <a:srcRect b="0" l="0" r="0" t="0"/>
          <a:stretch/>
        </p:blipFill>
        <p:spPr>
          <a:xfrm>
            <a:off x="990600" y="2133600"/>
            <a:ext cx="3733800" cy="704850"/>
          </a:xfrm>
          <a:prstGeom prst="rect">
            <a:avLst/>
          </a:prstGeom>
          <a:noFill/>
          <a:ln>
            <a:noFill/>
          </a:ln>
        </p:spPr>
      </p:pic>
      <p:pic>
        <p:nvPicPr>
          <p:cNvPr id="305" name="Shape 305"/>
          <p:cNvPicPr preferRelativeResize="0"/>
          <p:nvPr/>
        </p:nvPicPr>
        <p:blipFill rotWithShape="1">
          <a:blip r:embed="rId4">
            <a:alphaModFix/>
          </a:blip>
          <a:srcRect b="0" l="0" r="0" t="0"/>
          <a:stretch/>
        </p:blipFill>
        <p:spPr>
          <a:xfrm>
            <a:off x="3276600" y="2982912"/>
            <a:ext cx="1466850" cy="12080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0" name="Shape 310"/>
        <p:cNvGrpSpPr/>
        <p:nvPr/>
      </p:nvGrpSpPr>
      <p:grpSpPr>
        <a:xfrm>
          <a:off x="0" y="0"/>
          <a:ext cx="0" cy="0"/>
          <a:chOff x="0" y="0"/>
          <a:chExt cx="0" cy="0"/>
        </a:xfrm>
      </p:grpSpPr>
      <p:sp>
        <p:nvSpPr>
          <p:cNvPr id="311" name="Shape 311"/>
          <p:cNvSpPr txBox="1"/>
          <p:nvPr/>
        </p:nvSpPr>
        <p:spPr>
          <a:xfrm>
            <a:off x="227012" y="1196975"/>
            <a:ext cx="83073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of the book on the table is the same.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upright book exerts the same force, but greater pressure, against the supporting surface. </a:t>
            </a:r>
          </a:p>
        </p:txBody>
      </p:sp>
      <p:sp>
        <p:nvSpPr>
          <p:cNvPr id="312" name="Shape 31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pic>
        <p:nvPicPr>
          <p:cNvPr id="313" name="Shape 313"/>
          <p:cNvPicPr preferRelativeResize="0"/>
          <p:nvPr/>
        </p:nvPicPr>
        <p:blipFill rotWithShape="1">
          <a:blip r:embed="rId3">
            <a:alphaModFix/>
          </a:blip>
          <a:srcRect b="0" l="0" r="0" t="0"/>
          <a:stretch/>
        </p:blipFill>
        <p:spPr>
          <a:xfrm>
            <a:off x="2552700" y="2574925"/>
            <a:ext cx="4038600" cy="3635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 name="Shape 44"/>
        <p:cNvGrpSpPr/>
        <p:nvPr/>
      </p:nvGrpSpPr>
      <p:grpSpPr>
        <a:xfrm>
          <a:off x="0" y="0"/>
          <a:ext cx="0" cy="0"/>
          <a:chOff x="0" y="0"/>
          <a:chExt cx="0" cy="0"/>
        </a:xfrm>
      </p:grpSpPr>
      <p:sp>
        <p:nvSpPr>
          <p:cNvPr id="45" name="Shape 45"/>
          <p:cNvSpPr txBox="1"/>
          <p:nvPr/>
        </p:nvSpPr>
        <p:spPr>
          <a:xfrm>
            <a:off x="227012" y="1196975"/>
            <a:ext cx="76215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hockey puck is at rest, the net force on it (gravity and the support force) is balanced, so the puck is in equilibrium.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Hit the puck (that is, apply an unbalanced force to it) and the puck experiences a change in motion—it accelerates.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Apply another force by striking the puck again, and the puck’s motion changes again.</a:t>
            </a:r>
          </a:p>
        </p:txBody>
      </p:sp>
      <p:sp>
        <p:nvSpPr>
          <p:cNvPr id="46" name="Shape 4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 Causes Acceleration</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8" name="Shape 318"/>
        <p:cNvGrpSpPr/>
        <p:nvPr/>
      </p:nvGrpSpPr>
      <p:grpSpPr>
        <a:xfrm>
          <a:off x="0" y="0"/>
          <a:ext cx="0" cy="0"/>
          <a:chOff x="0" y="0"/>
          <a:chExt cx="0" cy="0"/>
        </a:xfrm>
      </p:grpSpPr>
      <p:sp>
        <p:nvSpPr>
          <p:cNvPr id="319" name="Shape 319"/>
          <p:cNvSpPr txBox="1"/>
          <p:nvPr/>
        </p:nvSpPr>
        <p:spPr>
          <a:xfrm>
            <a:off x="227012" y="1196975"/>
            <a:ext cx="83073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exert more pressure against the ground when you stand on one foot than when you stand on both feet due to the decreased area of contact.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smaller the area supporting a given force, the greater the pressure on that surface.</a:t>
            </a:r>
          </a:p>
        </p:txBody>
      </p:sp>
      <p:sp>
        <p:nvSpPr>
          <p:cNvPr id="320" name="Shape 32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5" name="Shape 325"/>
        <p:cNvGrpSpPr/>
        <p:nvPr/>
      </p:nvGrpSpPr>
      <p:grpSpPr>
        <a:xfrm>
          <a:off x="0" y="0"/>
          <a:ext cx="0" cy="0"/>
          <a:chOff x="0" y="0"/>
          <a:chExt cx="0" cy="0"/>
        </a:xfrm>
      </p:grpSpPr>
      <p:sp>
        <p:nvSpPr>
          <p:cNvPr id="326" name="Shape 326"/>
          <p:cNvSpPr txBox="1"/>
          <p:nvPr/>
        </p:nvSpPr>
        <p:spPr>
          <a:xfrm>
            <a:off x="227012" y="1196975"/>
            <a:ext cx="8307387" cy="8953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driving force per nail is not enough to puncture the skin. </a:t>
            </a:r>
          </a:p>
          <a:p>
            <a:pPr indent="0" lvl="0" marL="0" marR="0" rtl="0" algn="l">
              <a:lnSpc>
                <a:spcPct val="100000"/>
              </a:lnSpc>
              <a:spcBef>
                <a:spcPts val="480"/>
              </a:spcBef>
              <a:spcAft>
                <a:spcPts val="0"/>
              </a:spcAft>
              <a:buClr>
                <a:srgbClr val="000000"/>
              </a:buClr>
              <a:buSzPct val="25000"/>
              <a:buFont typeface="Arial"/>
              <a:buNone/>
            </a:pPr>
            <a:r>
              <a:rPr b="1" i="1" lang="en-US" sz="2400" u="none">
                <a:solidFill>
                  <a:srgbClr val="000000"/>
                </a:solidFill>
                <a:latin typeface="Arial"/>
                <a:ea typeface="Arial"/>
                <a:cs typeface="Arial"/>
                <a:sym typeface="Arial"/>
              </a:rPr>
              <a:t>CAUTION: Do not attempt this on your own!</a:t>
            </a:r>
            <a:r>
              <a:rPr b="0" i="0" lang="en-US" sz="2400" u="none">
                <a:solidFill>
                  <a:srgbClr val="000000"/>
                </a:solidFill>
                <a:latin typeface="Arial"/>
                <a:ea typeface="Arial"/>
                <a:cs typeface="Arial"/>
                <a:sym typeface="Arial"/>
              </a:rPr>
              <a:t> </a:t>
            </a:r>
          </a:p>
        </p:txBody>
      </p:sp>
      <p:sp>
        <p:nvSpPr>
          <p:cNvPr id="327" name="Shape 32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pic>
        <p:nvPicPr>
          <p:cNvPr id="328" name="Shape 328"/>
          <p:cNvPicPr preferRelativeResize="0"/>
          <p:nvPr/>
        </p:nvPicPr>
        <p:blipFill rotWithShape="1">
          <a:blip r:embed="rId3">
            <a:alphaModFix/>
          </a:blip>
          <a:srcRect b="0" l="0" r="0" t="0"/>
          <a:stretch/>
        </p:blipFill>
        <p:spPr>
          <a:xfrm>
            <a:off x="1030287" y="2301875"/>
            <a:ext cx="7083425" cy="38750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3" name="Shape 333"/>
        <p:cNvGrpSpPr/>
        <p:nvPr/>
      </p:nvGrpSpPr>
      <p:grpSpPr>
        <a:xfrm>
          <a:off x="0" y="0"/>
          <a:ext cx="0" cy="0"/>
          <a:chOff x="0" y="0"/>
          <a:chExt cx="0" cy="0"/>
        </a:xfrm>
      </p:grpSpPr>
      <p:sp>
        <p:nvSpPr>
          <p:cNvPr id="334" name="Shape 334"/>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In attempting to do the bed-of-nails demonstration, would it be wise to begin with a few nails and work upward to more nails?</a:t>
            </a:r>
          </a:p>
        </p:txBody>
      </p:sp>
      <p:sp>
        <p:nvSpPr>
          <p:cNvPr id="335" name="Shape 33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0" name="Shape 340"/>
        <p:cNvGrpSpPr/>
        <p:nvPr/>
      </p:nvGrpSpPr>
      <p:grpSpPr>
        <a:xfrm>
          <a:off x="0" y="0"/>
          <a:ext cx="0" cy="0"/>
          <a:chOff x="0" y="0"/>
          <a:chExt cx="0" cy="0"/>
        </a:xfrm>
      </p:grpSpPr>
      <p:sp>
        <p:nvSpPr>
          <p:cNvPr id="341" name="Shape 341"/>
          <p:cNvSpPr txBox="1"/>
          <p:nvPr>
            <p:ph idx="1" type="body"/>
          </p:nvPr>
        </p:nvSpPr>
        <p:spPr>
          <a:xfrm>
            <a:off x="228600" y="1196975"/>
            <a:ext cx="8382000" cy="32940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In attempting to do the bed-of-nails demonstration, would it be wise to begin with a few nails and work upward to more nails?</a:t>
            </a:r>
          </a:p>
          <a:p>
            <a:pPr indent="-342900" lvl="0" marL="342900" marR="0" rtl="0" algn="l">
              <a:lnSpc>
                <a:spcPct val="100000"/>
              </a:lnSpc>
              <a:spcBef>
                <a:spcPts val="480"/>
              </a:spcBef>
              <a:spcAft>
                <a:spcPts val="0"/>
              </a:spcAft>
              <a:buClr>
                <a:schemeClr val="dk1"/>
              </a:buClr>
              <a:buFont typeface="Arial"/>
              <a:buNone/>
            </a:pPr>
            <a:r>
              <a:t/>
            </a:r>
            <a:endParaRPr b="0" i="1" sz="2400" u="none" cap="none" strike="noStrik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No, no, no! There would be one less physics teacher if the demonstration were performed with fewer nails. The resulting greater pressure would cause harm.</a:t>
            </a:r>
            <a:r>
              <a:rPr b="0" i="0" lang="en-US" sz="2400" u="none" cap="none" strike="noStrike">
                <a:solidFill>
                  <a:schemeClr val="dk1"/>
                </a:solidFill>
                <a:latin typeface="Arial"/>
                <a:ea typeface="Arial"/>
                <a:cs typeface="Arial"/>
                <a:sym typeface="Arial"/>
              </a:rPr>
              <a:t> </a:t>
            </a:r>
          </a:p>
        </p:txBody>
      </p:sp>
      <p:sp>
        <p:nvSpPr>
          <p:cNvPr id="342" name="Shape 34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7"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49" name="Shape 349"/>
          <p:cNvSpPr txBox="1"/>
          <p:nvPr/>
        </p:nvSpPr>
        <p:spPr>
          <a:xfrm>
            <a:off x="1676400" y="2987675"/>
            <a:ext cx="6172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the area of contact affect the pressure a force exerts on an object? </a:t>
            </a:r>
          </a:p>
        </p:txBody>
      </p:sp>
      <p:sp>
        <p:nvSpPr>
          <p:cNvPr id="350" name="Shape 35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Applying Force-Pressure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5" name="Shape 355"/>
        <p:cNvGrpSpPr/>
        <p:nvPr/>
      </p:nvGrpSpPr>
      <p:grpSpPr>
        <a:xfrm>
          <a:off x="0" y="0"/>
          <a:ext cx="0" cy="0"/>
          <a:chOff x="0" y="0"/>
          <a:chExt cx="0" cy="0"/>
        </a:xfrm>
      </p:grpSpPr>
      <p:pic>
        <p:nvPicPr>
          <p:cNvPr id="356" name="Shape 35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57" name="Shape 357"/>
          <p:cNvSpPr txBox="1"/>
          <p:nvPr>
            <p:ph idx="1" type="body"/>
          </p:nvPr>
        </p:nvSpPr>
        <p:spPr>
          <a:xfrm>
            <a:off x="990600" y="2116137"/>
            <a:ext cx="6781800" cy="22272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All freely falling objects fall with the same acceleration because the net force on an object is only its weight, and the ratio of weight to mass is the same for all objects.</a:t>
            </a:r>
          </a:p>
        </p:txBody>
      </p:sp>
      <p:sp>
        <p:nvSpPr>
          <p:cNvPr id="358" name="Shape 35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3" name="Shape 363"/>
        <p:cNvGrpSpPr/>
        <p:nvPr/>
      </p:nvGrpSpPr>
      <p:grpSpPr>
        <a:xfrm>
          <a:off x="0" y="0"/>
          <a:ext cx="0" cy="0"/>
          <a:chOff x="0" y="0"/>
          <a:chExt cx="0" cy="0"/>
        </a:xfrm>
      </p:grpSpPr>
      <p:sp>
        <p:nvSpPr>
          <p:cNvPr id="364" name="Shape 364"/>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 showed that falling objects accelerate equally, regardless of their masses.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This is </a:t>
            </a:r>
            <a:r>
              <a:rPr b="0" i="1" lang="en-US" sz="2400" u="none" cap="none" strike="noStrike">
                <a:solidFill>
                  <a:srgbClr val="000000"/>
                </a:solidFill>
                <a:latin typeface="Arial"/>
                <a:ea typeface="Arial"/>
                <a:cs typeface="Arial"/>
                <a:sym typeface="Arial"/>
              </a:rPr>
              <a:t>strictly </a:t>
            </a:r>
            <a:r>
              <a:rPr b="0" i="0" lang="en-US" sz="2400" u="none" cap="none" strike="noStrike">
                <a:solidFill>
                  <a:srgbClr val="000000"/>
                </a:solidFill>
                <a:latin typeface="Arial"/>
                <a:ea typeface="Arial"/>
                <a:cs typeface="Arial"/>
                <a:sym typeface="Arial"/>
              </a:rPr>
              <a:t>true if air resistance is negligible, that is, if the objects are in free fall.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is </a:t>
            </a:r>
            <a:r>
              <a:rPr b="0" i="1" lang="en-US" sz="2400" u="none" cap="none" strike="noStrike">
                <a:solidFill>
                  <a:srgbClr val="000000"/>
                </a:solidFill>
                <a:latin typeface="Arial"/>
                <a:ea typeface="Arial"/>
                <a:cs typeface="Arial"/>
                <a:sym typeface="Arial"/>
              </a:rPr>
              <a:t>approximately </a:t>
            </a:r>
            <a:r>
              <a:rPr b="0" i="0" lang="en-US" sz="2400" u="none" cap="none" strike="noStrike">
                <a:solidFill>
                  <a:srgbClr val="000000"/>
                </a:solidFill>
                <a:latin typeface="Arial"/>
                <a:ea typeface="Arial"/>
                <a:cs typeface="Arial"/>
                <a:sym typeface="Arial"/>
              </a:rPr>
              <a:t>true when air resistance is very small compared with the mass of the falling object. </a:t>
            </a:r>
          </a:p>
        </p:txBody>
      </p:sp>
      <p:sp>
        <p:nvSpPr>
          <p:cNvPr id="365" name="Shape 36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pic>
        <p:nvPicPr>
          <p:cNvPr id="366" name="Shape 366"/>
          <p:cNvPicPr preferRelativeResize="0"/>
          <p:nvPr/>
        </p:nvPicPr>
        <p:blipFill rotWithShape="1">
          <a:blip r:embed="rId3">
            <a:alphaModFix/>
          </a:blip>
          <a:srcRect b="0" l="0" r="0" t="0"/>
          <a:stretch/>
        </p:blipFill>
        <p:spPr>
          <a:xfrm>
            <a:off x="6172200" y="3810000"/>
            <a:ext cx="2647950" cy="2311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1" name="Shape 371"/>
        <p:cNvGrpSpPr/>
        <p:nvPr/>
      </p:nvGrpSpPr>
      <p:grpSpPr>
        <a:xfrm>
          <a:off x="0" y="0"/>
          <a:ext cx="0" cy="0"/>
          <a:chOff x="0" y="0"/>
          <a:chExt cx="0" cy="0"/>
        </a:xfrm>
      </p:grpSpPr>
      <p:sp>
        <p:nvSpPr>
          <p:cNvPr id="372" name="Shape 372"/>
          <p:cNvSpPr txBox="1"/>
          <p:nvPr/>
        </p:nvSpPr>
        <p:spPr>
          <a:xfrm>
            <a:off x="227012" y="1196975"/>
            <a:ext cx="3811587" cy="4546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Galileo’s famous demonstration, a 10-kg cannonball and a 1-kg stone strike the ground at practically the same time.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experiment demolished the Aristotelian idea that an object that weighs ten times as much as another should fall ten times faster than the lighter object. </a:t>
            </a:r>
          </a:p>
        </p:txBody>
      </p:sp>
      <p:sp>
        <p:nvSpPr>
          <p:cNvPr id="373" name="Shape 37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pic>
        <p:nvPicPr>
          <p:cNvPr id="374" name="Shape 374"/>
          <p:cNvPicPr preferRelativeResize="0"/>
          <p:nvPr/>
        </p:nvPicPr>
        <p:blipFill rotWithShape="1">
          <a:blip r:embed="rId3">
            <a:alphaModFix/>
          </a:blip>
          <a:srcRect b="0" l="0" r="0" t="0"/>
          <a:stretch/>
        </p:blipFill>
        <p:spPr>
          <a:xfrm>
            <a:off x="4627562" y="762000"/>
            <a:ext cx="4291012" cy="5410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9" name="Shape 379"/>
        <p:cNvGrpSpPr/>
        <p:nvPr/>
      </p:nvGrpSpPr>
      <p:grpSpPr>
        <a:xfrm>
          <a:off x="0" y="0"/>
          <a:ext cx="0" cy="0"/>
          <a:chOff x="0" y="0"/>
          <a:chExt cx="0" cy="0"/>
        </a:xfrm>
      </p:grpSpPr>
      <p:sp>
        <p:nvSpPr>
          <p:cNvPr id="380" name="Shape 380"/>
          <p:cNvSpPr txBox="1"/>
          <p:nvPr/>
        </p:nvSpPr>
        <p:spPr>
          <a:xfrm>
            <a:off x="227012" y="1196975"/>
            <a:ext cx="8307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Recall that mass (a quantity of matter) and weight (the force due to gravity) are proportional.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10-kg cannonball experiences 10 times as much gravitational force (weight) as a 1-kg stone.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Newton’s second law tells us to consider the mass as well.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Ten times as much force acting on ten times as much mass produces the same acceleration.</a:t>
            </a:r>
          </a:p>
        </p:txBody>
      </p:sp>
      <p:sp>
        <p:nvSpPr>
          <p:cNvPr id="381" name="Shape 38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6" name="Shape 386"/>
        <p:cNvGrpSpPr/>
        <p:nvPr/>
      </p:nvGrpSpPr>
      <p:grpSpPr>
        <a:xfrm>
          <a:off x="0" y="0"/>
          <a:ext cx="0" cy="0"/>
          <a:chOff x="0" y="0"/>
          <a:chExt cx="0" cy="0"/>
        </a:xfrm>
      </p:grpSpPr>
      <p:sp>
        <p:nvSpPr>
          <p:cNvPr id="387" name="Shape 387"/>
          <p:cNvSpPr txBox="1"/>
          <p:nvPr/>
        </p:nvSpPr>
        <p:spPr>
          <a:xfrm>
            <a:off x="227012" y="1196975"/>
            <a:ext cx="8307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F </a:t>
            </a:r>
            <a:r>
              <a:rPr b="0" i="0" lang="en-US" sz="2400" u="none">
                <a:solidFill>
                  <a:srgbClr val="000000"/>
                </a:solidFill>
                <a:latin typeface="Arial"/>
                <a:ea typeface="Arial"/>
                <a:cs typeface="Arial"/>
                <a:sym typeface="Arial"/>
              </a:rPr>
              <a:t>stands for the force (weight) acting on the cannonball, and </a:t>
            </a:r>
            <a:r>
              <a:rPr b="0" i="1" lang="en-US" sz="2400" u="none">
                <a:solidFill>
                  <a:srgbClr val="000000"/>
                </a:solidFill>
                <a:latin typeface="Arial"/>
                <a:ea typeface="Arial"/>
                <a:cs typeface="Arial"/>
                <a:sym typeface="Arial"/>
              </a:rPr>
              <a:t>m </a:t>
            </a:r>
            <a:r>
              <a:rPr b="0" i="0" lang="en-US" sz="2400" u="none">
                <a:solidFill>
                  <a:srgbClr val="000000"/>
                </a:solidFill>
                <a:latin typeface="Arial"/>
                <a:ea typeface="Arial"/>
                <a:cs typeface="Arial"/>
                <a:sym typeface="Arial"/>
              </a:rPr>
              <a:t>stands for the correspondingly large mass of the cannonball. The small </a:t>
            </a:r>
            <a:r>
              <a:rPr b="0" i="1" lang="en-US" sz="2400" u="none">
                <a:solidFill>
                  <a:srgbClr val="000000"/>
                </a:solidFill>
                <a:latin typeface="Arial"/>
                <a:ea typeface="Arial"/>
                <a:cs typeface="Arial"/>
                <a:sym typeface="Arial"/>
              </a:rPr>
              <a:t>F </a:t>
            </a:r>
            <a:r>
              <a:rPr b="0" i="0" lang="en-US" sz="2400" u="none">
                <a:solidFill>
                  <a:srgbClr val="000000"/>
                </a:solidFill>
                <a:latin typeface="Arial"/>
                <a:ea typeface="Arial"/>
                <a:cs typeface="Arial"/>
                <a:sym typeface="Arial"/>
              </a:rPr>
              <a:t>and </a:t>
            </a:r>
            <a:r>
              <a:rPr b="0" i="1" lang="en-US" sz="2400" u="none">
                <a:solidFill>
                  <a:srgbClr val="000000"/>
                </a:solidFill>
                <a:latin typeface="Arial"/>
                <a:ea typeface="Arial"/>
                <a:cs typeface="Arial"/>
                <a:sym typeface="Arial"/>
              </a:rPr>
              <a:t>m </a:t>
            </a:r>
            <a:r>
              <a:rPr b="0" i="0" lang="en-US" sz="2400" u="none">
                <a:solidFill>
                  <a:srgbClr val="000000"/>
                </a:solidFill>
                <a:latin typeface="Arial"/>
                <a:ea typeface="Arial"/>
                <a:cs typeface="Arial"/>
                <a:sym typeface="Arial"/>
              </a:rPr>
              <a:t>stand for the weight and mass of the stone.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a:t>
            </a:r>
            <a:r>
              <a:rPr b="0" i="1" lang="en-US" sz="2400" u="none" cap="none" strike="noStrike">
                <a:solidFill>
                  <a:srgbClr val="000000"/>
                </a:solidFill>
                <a:latin typeface="Arial"/>
                <a:ea typeface="Arial"/>
                <a:cs typeface="Arial"/>
                <a:sym typeface="Arial"/>
              </a:rPr>
              <a:t>ratio </a:t>
            </a:r>
            <a:r>
              <a:rPr b="0" i="0" lang="en-US" sz="2400" u="none" cap="none" strike="noStrike">
                <a:solidFill>
                  <a:srgbClr val="000000"/>
                </a:solidFill>
                <a:latin typeface="Arial"/>
                <a:ea typeface="Arial"/>
                <a:cs typeface="Arial"/>
                <a:sym typeface="Arial"/>
              </a:rPr>
              <a:t>of weight to mass is the same for these or any objects.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All freely falling objects undergo the same acceleration at the same place on Earth. </a:t>
            </a:r>
          </a:p>
        </p:txBody>
      </p:sp>
      <p:sp>
        <p:nvSpPr>
          <p:cNvPr id="388" name="Shape 38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pic>
        <p:nvPicPr>
          <p:cNvPr id="389" name="Shape 389"/>
          <p:cNvPicPr preferRelativeResize="0"/>
          <p:nvPr/>
        </p:nvPicPr>
        <p:blipFill rotWithShape="1">
          <a:blip r:embed="rId3">
            <a:alphaModFix/>
          </a:blip>
          <a:srcRect b="0" l="0" r="0" t="0"/>
          <a:stretch/>
        </p:blipFill>
        <p:spPr>
          <a:xfrm>
            <a:off x="3333750" y="4419600"/>
            <a:ext cx="2476500" cy="17224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nvSpPr>
        <p:spPr>
          <a:xfrm>
            <a:off x="227012" y="1196975"/>
            <a:ext cx="8307387" cy="4181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Recall from the previous chapter that the combination of forces acting on an object is the </a:t>
            </a:r>
            <a:r>
              <a:rPr b="0" i="1" lang="en-US" sz="2400" u="none">
                <a:solidFill>
                  <a:srgbClr val="000000"/>
                </a:solidFill>
                <a:latin typeface="Arial"/>
                <a:ea typeface="Arial"/>
                <a:cs typeface="Arial"/>
                <a:sym typeface="Arial"/>
              </a:rPr>
              <a:t>net force</a:t>
            </a:r>
            <a:r>
              <a:rPr b="0" i="0" lang="en-US" sz="2400" u="none">
                <a:solidFill>
                  <a:srgbClr val="000000"/>
                </a:solidFill>
                <a:latin typeface="Arial"/>
                <a:ea typeface="Arial"/>
                <a:cs typeface="Arial"/>
                <a:sym typeface="Arial"/>
              </a:rPr>
              <a: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Acceleration depends on the </a:t>
            </a:r>
            <a:r>
              <a:rPr b="0" i="1" lang="en-US" sz="2400" u="none" cap="none" strike="noStrike">
                <a:solidFill>
                  <a:srgbClr val="000000"/>
                </a:solidFill>
                <a:latin typeface="Arial"/>
                <a:ea typeface="Arial"/>
                <a:cs typeface="Arial"/>
                <a:sym typeface="Arial"/>
              </a:rPr>
              <a:t>net force</a:t>
            </a:r>
            <a:r>
              <a:rPr b="0" i="0" lang="en-US" sz="2400" u="none" cap="none" strike="noStrike">
                <a:solidFill>
                  <a:srgbClr val="000000"/>
                </a:solidFill>
                <a:latin typeface="Arial"/>
                <a:ea typeface="Arial"/>
                <a:cs typeface="Arial"/>
                <a:sym typeface="Arial"/>
              </a:rPr>
              <a: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To increase the acceleration of an object, you must increase the net force acting on it.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An object’s acceleration is directly proportional to the net force acting on it:</a:t>
            </a:r>
          </a:p>
          <a:p>
            <a:pPr indent="0" lvl="0" marL="0" marR="0" rtl="0" algn="ctr">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acceleration ~ net force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(The symbol ~ stands for “is directly proportional to.”)</a:t>
            </a:r>
          </a:p>
        </p:txBody>
      </p:sp>
      <p:sp>
        <p:nvSpPr>
          <p:cNvPr id="52" name="Shape 5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 Causes Acceleration</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4" name="Shape 394"/>
        <p:cNvGrpSpPr/>
        <p:nvPr/>
      </p:nvGrpSpPr>
      <p:grpSpPr>
        <a:xfrm>
          <a:off x="0" y="0"/>
          <a:ext cx="0" cy="0"/>
          <a:chOff x="0" y="0"/>
          <a:chExt cx="0" cy="0"/>
        </a:xfrm>
      </p:grpSpPr>
      <p:sp>
        <p:nvSpPr>
          <p:cNvPr id="395" name="Shape 395"/>
          <p:cNvSpPr txBox="1"/>
          <p:nvPr/>
        </p:nvSpPr>
        <p:spPr>
          <a:xfrm>
            <a:off x="227012" y="1196975"/>
            <a:ext cx="37353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The ratio of weight (</a:t>
            </a:r>
            <a:r>
              <a:rPr b="0" i="1" lang="en-US" sz="2400" u="none">
                <a:solidFill>
                  <a:schemeClr val="dk1"/>
                </a:solidFill>
                <a:latin typeface="Arial"/>
                <a:ea typeface="Arial"/>
                <a:cs typeface="Arial"/>
                <a:sym typeface="Arial"/>
              </a:rPr>
              <a:t>F</a:t>
            </a:r>
            <a:r>
              <a:rPr b="0" i="0" lang="en-US" sz="2400" u="none">
                <a:solidFill>
                  <a:schemeClr val="dk1"/>
                </a:solidFill>
                <a:latin typeface="Arial"/>
                <a:ea typeface="Arial"/>
                <a:cs typeface="Arial"/>
                <a:sym typeface="Arial"/>
              </a:rPr>
              <a:t>) to mass (</a:t>
            </a:r>
            <a:r>
              <a:rPr b="0" i="1" lang="en-US" sz="2400" u="none">
                <a:solidFill>
                  <a:schemeClr val="dk1"/>
                </a:solidFill>
                <a:latin typeface="Arial"/>
                <a:ea typeface="Arial"/>
                <a:cs typeface="Arial"/>
                <a:sym typeface="Arial"/>
              </a:rPr>
              <a:t>m</a:t>
            </a:r>
            <a:r>
              <a:rPr b="0" i="0" lang="en-US" sz="2400" u="none">
                <a:solidFill>
                  <a:schemeClr val="dk1"/>
                </a:solidFill>
                <a:latin typeface="Arial"/>
                <a:ea typeface="Arial"/>
                <a:cs typeface="Arial"/>
                <a:sym typeface="Arial"/>
              </a:rPr>
              <a:t>) is the same for the 10-kg cannonball and the 1-kg stone.</a:t>
            </a:r>
          </a:p>
        </p:txBody>
      </p:sp>
      <p:sp>
        <p:nvSpPr>
          <p:cNvPr id="396" name="Shape 39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pic>
        <p:nvPicPr>
          <p:cNvPr id="397" name="Shape 397"/>
          <p:cNvPicPr preferRelativeResize="0"/>
          <p:nvPr/>
        </p:nvPicPr>
        <p:blipFill rotWithShape="1">
          <a:blip r:embed="rId3">
            <a:alphaModFix/>
          </a:blip>
          <a:srcRect b="0" l="0" r="0" t="0"/>
          <a:stretch/>
        </p:blipFill>
        <p:spPr>
          <a:xfrm>
            <a:off x="4419600" y="762000"/>
            <a:ext cx="4279900" cy="5372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2" name="Shape 402"/>
        <p:cNvGrpSpPr/>
        <p:nvPr/>
      </p:nvGrpSpPr>
      <p:grpSpPr>
        <a:xfrm>
          <a:off x="0" y="0"/>
          <a:ext cx="0" cy="0"/>
          <a:chOff x="0" y="0"/>
          <a:chExt cx="0" cy="0"/>
        </a:xfrm>
      </p:grpSpPr>
      <p:sp>
        <p:nvSpPr>
          <p:cNvPr id="403" name="Shape 40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pic>
        <p:nvPicPr>
          <p:cNvPr id="404" name="Shape 404"/>
          <p:cNvPicPr preferRelativeResize="0"/>
          <p:nvPr/>
        </p:nvPicPr>
        <p:blipFill rotWithShape="1">
          <a:blip r:embed="rId3">
            <a:alphaModFix/>
          </a:blip>
          <a:srcRect b="0" l="0" r="0" t="0"/>
          <a:stretch/>
        </p:blipFill>
        <p:spPr>
          <a:xfrm>
            <a:off x="2500312" y="1219200"/>
            <a:ext cx="4141787" cy="502761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9" name="Shape 409"/>
        <p:cNvGrpSpPr/>
        <p:nvPr/>
      </p:nvGrpSpPr>
      <p:grpSpPr>
        <a:xfrm>
          <a:off x="0" y="0"/>
          <a:ext cx="0" cy="0"/>
          <a:chOff x="0" y="0"/>
          <a:chExt cx="0" cy="0"/>
        </a:xfrm>
      </p:grpSpPr>
      <p:sp>
        <p:nvSpPr>
          <p:cNvPr id="410" name="Shape 410"/>
          <p:cNvSpPr txBox="1"/>
          <p:nvPr/>
        </p:nvSpPr>
        <p:spPr>
          <a:xfrm>
            <a:off x="227012" y="1196975"/>
            <a:ext cx="8612187" cy="3451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weight of a 1-kg stone is 10 N at Earth’s surface. Using Newton’s second law, the acceleration of the stone is</a:t>
            </a: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weight of a 10-kg cannonball is 100 N at Earth’s surface and the acceleration of the cannonball is</a:t>
            </a:r>
          </a:p>
        </p:txBody>
      </p:sp>
      <p:sp>
        <p:nvSpPr>
          <p:cNvPr id="411" name="Shape 41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pic>
        <p:nvPicPr>
          <p:cNvPr id="412" name="Shape 412"/>
          <p:cNvPicPr preferRelativeResize="0"/>
          <p:nvPr/>
        </p:nvPicPr>
        <p:blipFill rotWithShape="1">
          <a:blip r:embed="rId3">
            <a:alphaModFix/>
          </a:blip>
          <a:srcRect b="0" l="0" r="0" t="0"/>
          <a:stretch/>
        </p:blipFill>
        <p:spPr>
          <a:xfrm>
            <a:off x="458787" y="2473325"/>
            <a:ext cx="8226425" cy="879475"/>
          </a:xfrm>
          <a:prstGeom prst="rect">
            <a:avLst/>
          </a:prstGeom>
          <a:noFill/>
          <a:ln>
            <a:noFill/>
          </a:ln>
        </p:spPr>
      </p:pic>
      <p:pic>
        <p:nvPicPr>
          <p:cNvPr id="413" name="Shape 413"/>
          <p:cNvPicPr preferRelativeResize="0"/>
          <p:nvPr/>
        </p:nvPicPr>
        <p:blipFill rotWithShape="1">
          <a:blip r:embed="rId4">
            <a:alphaModFix/>
          </a:blip>
          <a:srcRect b="0" l="0" r="0" t="0"/>
          <a:stretch/>
        </p:blipFill>
        <p:spPr>
          <a:xfrm>
            <a:off x="458787" y="4953000"/>
            <a:ext cx="8226425" cy="8556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7" name="Shape 417"/>
        <p:cNvGrpSpPr/>
        <p:nvPr/>
      </p:nvGrpSpPr>
      <p:grpSpPr>
        <a:xfrm>
          <a:off x="0" y="0"/>
          <a:ext cx="0" cy="0"/>
          <a:chOff x="0" y="0"/>
          <a:chExt cx="0" cy="0"/>
        </a:xfrm>
      </p:grpSpPr>
      <p:pic>
        <p:nvPicPr>
          <p:cNvPr id="418" name="Shape 41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19" name="Shape 419"/>
          <p:cNvSpPr txBox="1"/>
          <p:nvPr/>
        </p:nvSpPr>
        <p:spPr>
          <a:xfrm>
            <a:off x="1676400" y="2987675"/>
            <a:ext cx="6172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do all freely falling objects fall with the same acceleration? </a:t>
            </a:r>
          </a:p>
        </p:txBody>
      </p:sp>
      <p:sp>
        <p:nvSpPr>
          <p:cNvPr id="420" name="Shape 42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Free Fall Explained</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5" name="Shape 425"/>
        <p:cNvGrpSpPr/>
        <p:nvPr/>
      </p:nvGrpSpPr>
      <p:grpSpPr>
        <a:xfrm>
          <a:off x="0" y="0"/>
          <a:ext cx="0" cy="0"/>
          <a:chOff x="0" y="0"/>
          <a:chExt cx="0" cy="0"/>
        </a:xfrm>
      </p:grpSpPr>
      <p:pic>
        <p:nvPicPr>
          <p:cNvPr id="426" name="Shape 42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27" name="Shape 427"/>
          <p:cNvSpPr txBox="1"/>
          <p:nvPr>
            <p:ph idx="1" type="body"/>
          </p:nvPr>
        </p:nvSpPr>
        <p:spPr>
          <a:xfrm>
            <a:off x="990600" y="2513012"/>
            <a:ext cx="67818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The air resistance force an object experiences depends on the object’s speed and area. </a:t>
            </a:r>
          </a:p>
        </p:txBody>
      </p:sp>
      <p:sp>
        <p:nvSpPr>
          <p:cNvPr id="428" name="Shape 42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3" name="Shape 433"/>
        <p:cNvGrpSpPr/>
        <p:nvPr/>
      </p:nvGrpSpPr>
      <p:grpSpPr>
        <a:xfrm>
          <a:off x="0" y="0"/>
          <a:ext cx="0" cy="0"/>
          <a:chOff x="0" y="0"/>
          <a:chExt cx="0" cy="0"/>
        </a:xfrm>
      </p:grpSpPr>
      <p:sp>
        <p:nvSpPr>
          <p:cNvPr id="434" name="Shape 434"/>
          <p:cNvSpPr txBox="1"/>
          <p:nvPr/>
        </p:nvSpPr>
        <p:spPr>
          <a:xfrm>
            <a:off x="227012" y="1196975"/>
            <a:ext cx="8307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feather and a coin fall with equal accelerations in a vacuum, but very unequally in the presence of air.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falling in air, the coin falls quickly while the feather flutters to the ground.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due to air resistance diminishes the net force acting on the falling objects.</a:t>
            </a:r>
          </a:p>
        </p:txBody>
      </p:sp>
      <p:sp>
        <p:nvSpPr>
          <p:cNvPr id="435" name="Shape 43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pic>
        <p:nvPicPr>
          <p:cNvPr id="436" name="Shape 436"/>
          <p:cNvPicPr preferRelativeResize="0"/>
          <p:nvPr/>
        </p:nvPicPr>
        <p:blipFill rotWithShape="1">
          <a:blip r:embed="rId3">
            <a:alphaModFix/>
          </a:blip>
          <a:srcRect b="0" l="0" r="0" t="0"/>
          <a:stretch/>
        </p:blipFill>
        <p:spPr>
          <a:xfrm>
            <a:off x="6324600" y="4048125"/>
            <a:ext cx="2562225" cy="21240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1" name="Shape 441"/>
        <p:cNvGrpSpPr/>
        <p:nvPr/>
      </p:nvGrpSpPr>
      <p:grpSpPr>
        <a:xfrm>
          <a:off x="0" y="0"/>
          <a:ext cx="0" cy="0"/>
          <a:chOff x="0" y="0"/>
          <a:chExt cx="0" cy="0"/>
        </a:xfrm>
      </p:grpSpPr>
      <p:sp>
        <p:nvSpPr>
          <p:cNvPr id="442" name="Shape 442"/>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Speed and Area</a:t>
            </a:r>
          </a:p>
        </p:txBody>
      </p:sp>
      <p:sp>
        <p:nvSpPr>
          <p:cNvPr id="443" name="Shape 443"/>
          <p:cNvSpPr txBox="1"/>
          <p:nvPr/>
        </p:nvSpPr>
        <p:spPr>
          <a:xfrm>
            <a:off x="227012" y="1766887"/>
            <a:ext cx="77739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experience the force due to air resistance when you stick your hand out of the window of a moving car.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the car moves faster, the force on your hand increases.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instead of just your hand, you hold your physics book out the window with the large side facing forward, the air resistance force is much larger than on your hand at the same speed. </a:t>
            </a:r>
          </a:p>
        </p:txBody>
      </p:sp>
      <p:sp>
        <p:nvSpPr>
          <p:cNvPr id="444" name="Shape 44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9" name="Shape 449"/>
        <p:cNvGrpSpPr/>
        <p:nvPr/>
      </p:nvGrpSpPr>
      <p:grpSpPr>
        <a:xfrm>
          <a:off x="0" y="0"/>
          <a:ext cx="0" cy="0"/>
          <a:chOff x="0" y="0"/>
          <a:chExt cx="0" cy="0"/>
        </a:xfrm>
      </p:grpSpPr>
      <p:sp>
        <p:nvSpPr>
          <p:cNvPr id="450" name="Shape 450"/>
          <p:cNvSpPr txBox="1"/>
          <p:nvPr/>
        </p:nvSpPr>
        <p:spPr>
          <a:xfrm>
            <a:off x="227012" y="1196975"/>
            <a:ext cx="8307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Air resistance force ~ speed × frontal area</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expression shows that the air resistance force is directly proportional to the speed and frontal area of an object.</a:t>
            </a:r>
          </a:p>
        </p:txBody>
      </p:sp>
      <p:sp>
        <p:nvSpPr>
          <p:cNvPr id="451" name="Shape 45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6" name="Shape 456"/>
        <p:cNvGrpSpPr/>
        <p:nvPr/>
      </p:nvGrpSpPr>
      <p:grpSpPr>
        <a:xfrm>
          <a:off x="0" y="0"/>
          <a:ext cx="0" cy="0"/>
          <a:chOff x="0" y="0"/>
          <a:chExt cx="0" cy="0"/>
        </a:xfrm>
      </p:grpSpPr>
      <p:sp>
        <p:nvSpPr>
          <p:cNvPr id="457" name="Shape 457"/>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Terminal Speed</a:t>
            </a:r>
          </a:p>
        </p:txBody>
      </p:sp>
      <p:sp>
        <p:nvSpPr>
          <p:cNvPr id="458" name="Shape 458"/>
          <p:cNvSpPr txBox="1"/>
          <p:nvPr/>
        </p:nvSpPr>
        <p:spPr>
          <a:xfrm>
            <a:off x="227012" y="1766887"/>
            <a:ext cx="77739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Terminal speed </a:t>
            </a:r>
            <a:r>
              <a:rPr b="0" i="0" lang="en-US" sz="2400" u="none">
                <a:solidFill>
                  <a:srgbClr val="000000"/>
                </a:solidFill>
                <a:latin typeface="Arial"/>
                <a:ea typeface="Arial"/>
                <a:cs typeface="Arial"/>
                <a:sym typeface="Arial"/>
              </a:rPr>
              <a:t>is</a:t>
            </a:r>
            <a:r>
              <a:rPr b="1" i="0" lang="en-US" sz="2400" u="none">
                <a:solidFill>
                  <a:srgbClr val="000000"/>
                </a:solidFill>
                <a:latin typeface="Arial"/>
                <a:ea typeface="Arial"/>
                <a:cs typeface="Arial"/>
                <a:sym typeface="Arial"/>
              </a:rPr>
              <a:t> </a:t>
            </a:r>
            <a:r>
              <a:rPr b="0" i="0" lang="en-US" sz="2400" u="none">
                <a:solidFill>
                  <a:srgbClr val="000000"/>
                </a:solidFill>
                <a:latin typeface="Arial"/>
                <a:ea typeface="Arial"/>
                <a:cs typeface="Arial"/>
                <a:sym typeface="Arial"/>
              </a:rPr>
              <a:t>the speed at which the acceleration of a falling object is zero because friction balances the weight. </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Terminal velocity </a:t>
            </a:r>
            <a:r>
              <a:rPr b="0" i="0" lang="en-US" sz="2400" u="none">
                <a:solidFill>
                  <a:srgbClr val="000000"/>
                </a:solidFill>
                <a:latin typeface="Arial"/>
                <a:ea typeface="Arial"/>
                <a:cs typeface="Arial"/>
                <a:sym typeface="Arial"/>
              </a:rPr>
              <a:t>is terminal speed together with the direction of motion.</a:t>
            </a:r>
          </a:p>
        </p:txBody>
      </p:sp>
      <p:sp>
        <p:nvSpPr>
          <p:cNvPr id="459" name="Shape 45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4" name="Shape 464"/>
        <p:cNvGrpSpPr/>
        <p:nvPr/>
      </p:nvGrpSpPr>
      <p:grpSpPr>
        <a:xfrm>
          <a:off x="0" y="0"/>
          <a:ext cx="0" cy="0"/>
          <a:chOff x="0" y="0"/>
          <a:chExt cx="0" cy="0"/>
        </a:xfrm>
      </p:grpSpPr>
      <p:sp>
        <p:nvSpPr>
          <p:cNvPr id="465" name="Shape 46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pic>
        <p:nvPicPr>
          <p:cNvPr id="466" name="Shape 466"/>
          <p:cNvPicPr preferRelativeResize="0"/>
          <p:nvPr/>
        </p:nvPicPr>
        <p:blipFill rotWithShape="1">
          <a:blip r:embed="rId3">
            <a:alphaModFix/>
          </a:blip>
          <a:srcRect b="0" l="0" r="0" t="0"/>
          <a:stretch/>
        </p:blipFill>
        <p:spPr>
          <a:xfrm>
            <a:off x="3057525" y="1295400"/>
            <a:ext cx="3028950" cy="480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 name="Shape 57"/>
        <p:cNvGrpSpPr/>
        <p:nvPr/>
      </p:nvGrpSpPr>
      <p:grpSpPr>
        <a:xfrm>
          <a:off x="0" y="0"/>
          <a:ext cx="0" cy="0"/>
          <a:chOff x="0" y="0"/>
          <a:chExt cx="0" cy="0"/>
        </a:xfrm>
      </p:grpSpPr>
      <p:sp>
        <p:nvSpPr>
          <p:cNvPr id="58" name="Shape 58"/>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Kick a football and it neither remains at rest nor moves in a straight line.</a:t>
            </a:r>
          </a:p>
        </p:txBody>
      </p:sp>
      <p:sp>
        <p:nvSpPr>
          <p:cNvPr id="59" name="Shape 5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 Causes Acceleration</a:t>
            </a:r>
          </a:p>
        </p:txBody>
      </p:sp>
      <p:pic>
        <p:nvPicPr>
          <p:cNvPr id="60" name="Shape 60"/>
          <p:cNvPicPr preferRelativeResize="0"/>
          <p:nvPr/>
        </p:nvPicPr>
        <p:blipFill rotWithShape="1">
          <a:blip r:embed="rId3">
            <a:alphaModFix/>
          </a:blip>
          <a:srcRect b="0" l="0" r="0" t="0"/>
          <a:stretch/>
        </p:blipFill>
        <p:spPr>
          <a:xfrm>
            <a:off x="1828800" y="2209800"/>
            <a:ext cx="5486400" cy="38608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1" name="Shape 471"/>
        <p:cNvGrpSpPr/>
        <p:nvPr/>
      </p:nvGrpSpPr>
      <p:grpSpPr>
        <a:xfrm>
          <a:off x="0" y="0"/>
          <a:ext cx="0" cy="0"/>
          <a:chOff x="0" y="0"/>
          <a:chExt cx="0" cy="0"/>
        </a:xfrm>
      </p:grpSpPr>
      <p:sp>
        <p:nvSpPr>
          <p:cNvPr id="472" name="Shape 472"/>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Sky divers reach terminal speed when air resistance equals weight.</a:t>
            </a:r>
          </a:p>
        </p:txBody>
      </p:sp>
      <p:sp>
        <p:nvSpPr>
          <p:cNvPr id="473" name="Shape 47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pic>
        <p:nvPicPr>
          <p:cNvPr id="474" name="Shape 474"/>
          <p:cNvPicPr preferRelativeResize="0"/>
          <p:nvPr/>
        </p:nvPicPr>
        <p:blipFill rotWithShape="1">
          <a:blip r:embed="rId3">
            <a:alphaModFix/>
          </a:blip>
          <a:srcRect b="0" l="0" r="0" t="0"/>
          <a:stretch/>
        </p:blipFill>
        <p:spPr>
          <a:xfrm>
            <a:off x="954087" y="2090737"/>
            <a:ext cx="7235825" cy="408146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9" name="Shape 479"/>
        <p:cNvGrpSpPr/>
        <p:nvPr/>
      </p:nvGrpSpPr>
      <p:grpSpPr>
        <a:xfrm>
          <a:off x="0" y="0"/>
          <a:ext cx="0" cy="0"/>
          <a:chOff x="0" y="0"/>
          <a:chExt cx="0" cy="0"/>
        </a:xfrm>
      </p:grpSpPr>
      <p:sp>
        <p:nvSpPr>
          <p:cNvPr id="480" name="Shape 480"/>
          <p:cNvSpPr txBox="1"/>
          <p:nvPr/>
        </p:nvSpPr>
        <p:spPr>
          <a:xfrm>
            <a:off x="227012" y="1196975"/>
            <a:ext cx="83073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falling feather reaches its terminal speed quite quickly. Its area is large relative to its very small weight so air resistance has a large effect on the feather’s motion.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coin has a relatively small area compared to its weight, so the coin will have to fall faster to reach its terminal speed.</a:t>
            </a:r>
          </a:p>
        </p:txBody>
      </p:sp>
      <p:sp>
        <p:nvSpPr>
          <p:cNvPr id="481" name="Shape 48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6" name="Shape 486"/>
        <p:cNvGrpSpPr/>
        <p:nvPr/>
      </p:nvGrpSpPr>
      <p:grpSpPr>
        <a:xfrm>
          <a:off x="0" y="0"/>
          <a:ext cx="0" cy="0"/>
          <a:chOff x="0" y="0"/>
          <a:chExt cx="0" cy="0"/>
        </a:xfrm>
      </p:grpSpPr>
      <p:sp>
        <p:nvSpPr>
          <p:cNvPr id="487" name="Shape 487"/>
          <p:cNvSpPr txBox="1"/>
          <p:nvPr/>
        </p:nvSpPr>
        <p:spPr>
          <a:xfrm>
            <a:off x="227012" y="1196975"/>
            <a:ext cx="8307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terminal speed for a sky diver varies from about 150 to 200 km/h, depending on the weight and orientation of the body.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heavier person will attain a greater terminal speed than a lighter person.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Body orientation also makes a difference. More air is encountered when the body is spread out and surface area is increased.</a:t>
            </a:r>
          </a:p>
        </p:txBody>
      </p:sp>
      <p:sp>
        <p:nvSpPr>
          <p:cNvPr id="488" name="Shape 48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3" name="Shape 493"/>
        <p:cNvGrpSpPr/>
        <p:nvPr/>
      </p:nvGrpSpPr>
      <p:grpSpPr>
        <a:xfrm>
          <a:off x="0" y="0"/>
          <a:ext cx="0" cy="0"/>
          <a:chOff x="0" y="0"/>
          <a:chExt cx="0" cy="0"/>
        </a:xfrm>
      </p:grpSpPr>
      <p:sp>
        <p:nvSpPr>
          <p:cNvPr id="494" name="Shape 494"/>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flying squirrel increases its area by spreading out. This increases air resistance and decreases the speed of its fall.</a:t>
            </a:r>
          </a:p>
        </p:txBody>
      </p:sp>
      <p:sp>
        <p:nvSpPr>
          <p:cNvPr id="495" name="Shape 49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pic>
        <p:nvPicPr>
          <p:cNvPr id="496" name="Shape 496"/>
          <p:cNvPicPr preferRelativeResize="0"/>
          <p:nvPr/>
        </p:nvPicPr>
        <p:blipFill rotWithShape="1">
          <a:blip r:embed="rId3">
            <a:alphaModFix/>
          </a:blip>
          <a:srcRect b="0" l="0" r="0" t="0"/>
          <a:stretch/>
        </p:blipFill>
        <p:spPr>
          <a:xfrm>
            <a:off x="2028825" y="2209800"/>
            <a:ext cx="5086350" cy="384968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1" name="Shape 501"/>
        <p:cNvGrpSpPr/>
        <p:nvPr/>
      </p:nvGrpSpPr>
      <p:grpSpPr>
        <a:xfrm>
          <a:off x="0" y="0"/>
          <a:ext cx="0" cy="0"/>
          <a:chOff x="0" y="0"/>
          <a:chExt cx="0" cy="0"/>
        </a:xfrm>
      </p:grpSpPr>
      <p:sp>
        <p:nvSpPr>
          <p:cNvPr id="502" name="Shape 502"/>
          <p:cNvSpPr txBox="1"/>
          <p:nvPr/>
        </p:nvSpPr>
        <p:spPr>
          <a:xfrm>
            <a:off x="227012" y="1196975"/>
            <a:ext cx="83073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Terminal speed can be controlled by variations in body orientation.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heavy sky diver and a light sky diver can remain in close proximity to each other if the heavy person spreads out like a flying squirrel while the light person falls head or feet first.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parachute greatly increases air resistance, and cuts the terminal speed down to 15 to 25 km/h, slow enough for a safe landing.</a:t>
            </a:r>
          </a:p>
        </p:txBody>
      </p:sp>
      <p:sp>
        <p:nvSpPr>
          <p:cNvPr id="503" name="Shape 50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8" name="Shape 508"/>
        <p:cNvGrpSpPr/>
        <p:nvPr/>
      </p:nvGrpSpPr>
      <p:grpSpPr>
        <a:xfrm>
          <a:off x="0" y="0"/>
          <a:ext cx="0" cy="0"/>
          <a:chOff x="0" y="0"/>
          <a:chExt cx="0" cy="0"/>
        </a:xfrm>
      </p:grpSpPr>
      <p:sp>
        <p:nvSpPr>
          <p:cNvPr id="509" name="Shape 509"/>
          <p:cNvSpPr txBox="1"/>
          <p:nvPr/>
        </p:nvSpPr>
        <p:spPr>
          <a:xfrm>
            <a:off x="227012" y="1196975"/>
            <a:ext cx="83073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low speeds, air resistance is often negligible, but at high speeds, it can make quite a difference.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hold a baseball and tennis ball at arm’s length and release them at the same time, you’ll see them strike the floor at the same time. But if you drop them from the top of a building, you’ll notice the heavier baseball strikes the ground first. </a:t>
            </a:r>
          </a:p>
        </p:txBody>
      </p:sp>
      <p:sp>
        <p:nvSpPr>
          <p:cNvPr id="510" name="Shape 51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5" name="Shape 515"/>
        <p:cNvGrpSpPr/>
        <p:nvPr/>
      </p:nvGrpSpPr>
      <p:grpSpPr>
        <a:xfrm>
          <a:off x="0" y="0"/>
          <a:ext cx="0" cy="0"/>
          <a:chOff x="0" y="0"/>
          <a:chExt cx="0" cy="0"/>
        </a:xfrm>
      </p:grpSpPr>
      <p:sp>
        <p:nvSpPr>
          <p:cNvPr id="516" name="Shape 516"/>
          <p:cNvSpPr txBox="1"/>
          <p:nvPr/>
        </p:nvSpPr>
        <p:spPr>
          <a:xfrm>
            <a:off x="227012" y="1196975"/>
            <a:ext cx="43449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stroboscopic photo shows a golf ball and a foam ball falling in air.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heavier golf ball is more effective in overcoming air resistance, so its acceleration is greater.</a:t>
            </a:r>
          </a:p>
        </p:txBody>
      </p:sp>
      <p:sp>
        <p:nvSpPr>
          <p:cNvPr id="517" name="Shape 51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pic>
        <p:nvPicPr>
          <p:cNvPr id="518" name="Shape 518"/>
          <p:cNvPicPr preferRelativeResize="0"/>
          <p:nvPr/>
        </p:nvPicPr>
        <p:blipFill rotWithShape="1">
          <a:blip r:embed="rId3">
            <a:alphaModFix/>
          </a:blip>
          <a:srcRect b="0" l="0" r="0" t="0"/>
          <a:stretch/>
        </p:blipFill>
        <p:spPr>
          <a:xfrm>
            <a:off x="5791200" y="685800"/>
            <a:ext cx="3127375" cy="54673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3" name="Shape 523"/>
        <p:cNvGrpSpPr/>
        <p:nvPr/>
      </p:nvGrpSpPr>
      <p:grpSpPr>
        <a:xfrm>
          <a:off x="0" y="0"/>
          <a:ext cx="0" cy="0"/>
          <a:chOff x="0" y="0"/>
          <a:chExt cx="0" cy="0"/>
        </a:xfrm>
      </p:grpSpPr>
      <p:sp>
        <p:nvSpPr>
          <p:cNvPr id="524" name="Shape 524"/>
          <p:cNvSpPr txBox="1"/>
          <p:nvPr>
            <p:ph idx="1" type="body"/>
          </p:nvPr>
        </p:nvSpPr>
        <p:spPr>
          <a:xfrm>
            <a:off x="228600" y="1196975"/>
            <a:ext cx="83820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Which experiences a greater air resistance force, a falling piece of paper or a falling elephant?</a:t>
            </a:r>
          </a:p>
        </p:txBody>
      </p:sp>
      <p:sp>
        <p:nvSpPr>
          <p:cNvPr id="525" name="Shape 52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0" name="Shape 530"/>
        <p:cNvGrpSpPr/>
        <p:nvPr/>
      </p:nvGrpSpPr>
      <p:grpSpPr>
        <a:xfrm>
          <a:off x="0" y="0"/>
          <a:ext cx="0" cy="0"/>
          <a:chOff x="0" y="0"/>
          <a:chExt cx="0" cy="0"/>
        </a:xfrm>
      </p:grpSpPr>
      <p:sp>
        <p:nvSpPr>
          <p:cNvPr id="531" name="Shape 531"/>
          <p:cNvSpPr txBox="1"/>
          <p:nvPr>
            <p:ph idx="1" type="body"/>
          </p:nvPr>
        </p:nvSpPr>
        <p:spPr>
          <a:xfrm>
            <a:off x="228600" y="1196975"/>
            <a:ext cx="8382000" cy="37211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Which experiences a greater air resistance force, a falling piece of paper or a falling elephant?</a:t>
            </a:r>
          </a:p>
          <a:p>
            <a:pPr indent="-342900" lvl="0" marL="342900" marR="0" rtl="0" algn="l">
              <a:lnSpc>
                <a:spcPct val="100000"/>
              </a:lnSpc>
              <a:spcBef>
                <a:spcPts val="480"/>
              </a:spcBef>
              <a:spcAft>
                <a:spcPts val="0"/>
              </a:spcAft>
              <a:buClr>
                <a:schemeClr val="dk1"/>
              </a:buClr>
              <a:buFont typeface="Arial"/>
              <a:buNone/>
            </a:pPr>
            <a:r>
              <a:t/>
            </a:r>
            <a:endParaRPr b="0" i="1" sz="2400" u="none" cap="none" strike="noStrike">
              <a:solidFill>
                <a:srgbClr val="00DA9A"/>
              </a:solidFill>
              <a:latin typeface="Arial"/>
              <a:ea typeface="Arial"/>
              <a:cs typeface="Arial"/>
              <a:sym typeface="Arial"/>
            </a:endParaRPr>
          </a:p>
          <a:p>
            <a:pPr indent="-342900" lvl="0" marL="342900" marR="0" rtl="0" algn="l">
              <a:lnSpc>
                <a:spcPct val="100000"/>
              </a:lnSpc>
              <a:spcBef>
                <a:spcPts val="56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The elephant! It has a greater frontal area and falls faster than a piece of paper—both of which mean the elephant pushes more air molecules out of the way. The </a:t>
            </a:r>
            <a:r>
              <a:rPr b="0" i="1" lang="en-US" sz="2400" u="none" cap="none" strike="noStrike">
                <a:solidFill>
                  <a:schemeClr val="dk1"/>
                </a:solidFill>
                <a:latin typeface="Arial"/>
                <a:ea typeface="Arial"/>
                <a:cs typeface="Arial"/>
                <a:sym typeface="Arial"/>
              </a:rPr>
              <a:t>effect</a:t>
            </a:r>
            <a:r>
              <a:rPr b="0" i="0" lang="en-US" sz="2400" u="none" cap="none" strike="noStrike">
                <a:solidFill>
                  <a:schemeClr val="dk1"/>
                </a:solidFill>
                <a:latin typeface="Arial"/>
                <a:ea typeface="Arial"/>
                <a:cs typeface="Arial"/>
                <a:sym typeface="Arial"/>
              </a:rPr>
              <a:t> of the air resistance force on each, however, is another story!</a:t>
            </a:r>
            <a:r>
              <a:rPr b="0" i="0" lang="en-US" sz="2800" u="none" cap="none" strike="noStrike">
                <a:solidFill>
                  <a:schemeClr val="dk1"/>
                </a:solidFill>
                <a:latin typeface="Arial"/>
                <a:ea typeface="Arial"/>
                <a:cs typeface="Arial"/>
                <a:sym typeface="Arial"/>
              </a:rPr>
              <a:t> </a:t>
            </a:r>
          </a:p>
        </p:txBody>
      </p:sp>
      <p:sp>
        <p:nvSpPr>
          <p:cNvPr id="532" name="Shape 53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7" name="Shape 537"/>
        <p:cNvGrpSpPr/>
        <p:nvPr/>
      </p:nvGrpSpPr>
      <p:grpSpPr>
        <a:xfrm>
          <a:off x="0" y="0"/>
          <a:ext cx="0" cy="0"/>
          <a:chOff x="0" y="0"/>
          <a:chExt cx="0" cy="0"/>
        </a:xfrm>
      </p:grpSpPr>
      <p:sp>
        <p:nvSpPr>
          <p:cNvPr id="538" name="Shape 538"/>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a heavy person and a light person open their parachutes together at the same altitude and each wears the same size parachute, who will reach the ground first?</a:t>
            </a:r>
          </a:p>
        </p:txBody>
      </p:sp>
      <p:sp>
        <p:nvSpPr>
          <p:cNvPr id="539" name="Shape 53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6" name="Shape 66"/>
          <p:cNvSpPr txBox="1"/>
          <p:nvPr/>
        </p:nvSpPr>
        <p:spPr>
          <a:xfrm>
            <a:off x="1676400" y="3200400"/>
            <a:ext cx="6934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causes an object to accelerate?</a:t>
            </a:r>
          </a:p>
        </p:txBody>
      </p:sp>
      <p:sp>
        <p:nvSpPr>
          <p:cNvPr id="67" name="Shape 6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Force Causes Acceleration</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3" name="Shape 543"/>
        <p:cNvGrpSpPr/>
        <p:nvPr/>
      </p:nvGrpSpPr>
      <p:grpSpPr>
        <a:xfrm>
          <a:off x="0" y="0"/>
          <a:ext cx="0" cy="0"/>
          <a:chOff x="0" y="0"/>
          <a:chExt cx="0" cy="0"/>
        </a:xfrm>
      </p:grpSpPr>
      <p:sp>
        <p:nvSpPr>
          <p:cNvPr id="544" name="Shape 544"/>
          <p:cNvSpPr txBox="1"/>
          <p:nvPr>
            <p:ph idx="1" type="body"/>
          </p:nvPr>
        </p:nvSpPr>
        <p:spPr>
          <a:xfrm>
            <a:off x="228600" y="1196975"/>
            <a:ext cx="8382000" cy="3659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a heavy person and a light person open their parachutes together at the same altitude and each wears the same size parachute, who will reach the ground first?</a:t>
            </a:r>
          </a:p>
          <a:p>
            <a:pPr indent="-342900" lvl="0" marL="342900" marR="0" rtl="0" algn="l">
              <a:lnSpc>
                <a:spcPct val="100000"/>
              </a:lnSpc>
              <a:spcBef>
                <a:spcPts val="480"/>
              </a:spcBef>
              <a:spcAft>
                <a:spcPts val="0"/>
              </a:spcAft>
              <a:buClr>
                <a:schemeClr val="dk1"/>
              </a:buClr>
              <a:buFont typeface="Arial"/>
              <a:buNone/>
            </a:pPr>
            <a:r>
              <a:t/>
            </a:r>
            <a:endParaRPr b="0" i="1" sz="2400" u="none" cap="none" strike="noStrik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The heavy person will reach the ground first. Like a feather, the light person reaches terminal speed sooner, while the heavy person continues to accelerate until a greater terminal speed is reached. </a:t>
            </a:r>
          </a:p>
        </p:txBody>
      </p:sp>
      <p:sp>
        <p:nvSpPr>
          <p:cNvPr id="545" name="Shape 54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0" name="Shape 550"/>
        <p:cNvGrpSpPr/>
        <p:nvPr/>
      </p:nvGrpSpPr>
      <p:grpSpPr>
        <a:xfrm>
          <a:off x="0" y="0"/>
          <a:ext cx="0" cy="0"/>
          <a:chOff x="0" y="0"/>
          <a:chExt cx="0" cy="0"/>
        </a:xfrm>
      </p:grpSpPr>
      <p:pic>
        <p:nvPicPr>
          <p:cNvPr id="551" name="Shape 551"/>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52" name="Shape 552"/>
          <p:cNvSpPr txBox="1"/>
          <p:nvPr/>
        </p:nvSpPr>
        <p:spPr>
          <a:xfrm>
            <a:off x="1676400" y="2987675"/>
            <a:ext cx="6172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factors determine the air resistance force on an object? </a:t>
            </a:r>
          </a:p>
        </p:txBody>
      </p:sp>
      <p:sp>
        <p:nvSpPr>
          <p:cNvPr id="553" name="Shape 55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Falling and Air Resistance</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8" name="Shape 558"/>
        <p:cNvGrpSpPr/>
        <p:nvPr/>
      </p:nvGrpSpPr>
      <p:grpSpPr>
        <a:xfrm>
          <a:off x="0" y="0"/>
          <a:ext cx="0" cy="0"/>
          <a:chOff x="0" y="0"/>
          <a:chExt cx="0" cy="0"/>
        </a:xfrm>
      </p:grpSpPr>
      <p:sp>
        <p:nvSpPr>
          <p:cNvPr id="559" name="Shape 559"/>
          <p:cNvSpPr txBox="1"/>
          <p:nvPr/>
        </p:nvSpPr>
        <p:spPr>
          <a:xfrm>
            <a:off x="227012" y="1196975"/>
            <a:ext cx="8535987"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An object will accelerate when</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a:t>
            </a:r>
            <a:r>
              <a:rPr b="0" i="1" lang="en-US" sz="2000" u="none" cap="none" strike="noStrike">
                <a:solidFill>
                  <a:srgbClr val="000000"/>
                </a:solidFill>
                <a:latin typeface="Arial"/>
                <a:ea typeface="Arial"/>
                <a:cs typeface="Arial"/>
                <a:sym typeface="Arial"/>
              </a:rPr>
              <a:t>F</a:t>
            </a:r>
            <a:r>
              <a:rPr b="0" i="0" lang="en-US" sz="2000" u="none" cap="none" strike="noStrike">
                <a:solidFill>
                  <a:srgbClr val="000000"/>
                </a:solidFill>
                <a:latin typeface="Arial"/>
                <a:ea typeface="Arial"/>
                <a:cs typeface="Arial"/>
                <a:sym typeface="Arial"/>
              </a:rPr>
              <a:t> = 0.</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it is unbalanced.</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it is pushed or pulled with a net force.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its mass increases.</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60" name="Shape 56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5" name="Shape 565"/>
        <p:cNvGrpSpPr/>
        <p:nvPr/>
      </p:nvGrpSpPr>
      <p:grpSpPr>
        <a:xfrm>
          <a:off x="0" y="0"/>
          <a:ext cx="0" cy="0"/>
          <a:chOff x="0" y="0"/>
          <a:chExt cx="0" cy="0"/>
        </a:xfrm>
      </p:grpSpPr>
      <p:sp>
        <p:nvSpPr>
          <p:cNvPr id="566" name="Shape 566"/>
          <p:cNvSpPr txBox="1"/>
          <p:nvPr/>
        </p:nvSpPr>
        <p:spPr>
          <a:xfrm>
            <a:off x="227012" y="1196975"/>
            <a:ext cx="8535987"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An object will accelerate when</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a:t>
            </a:r>
            <a:r>
              <a:rPr b="0" i="1" lang="en-US" sz="2000" u="none" cap="none" strike="noStrike">
                <a:solidFill>
                  <a:srgbClr val="000000"/>
                </a:solidFill>
                <a:latin typeface="Arial"/>
                <a:ea typeface="Arial"/>
                <a:cs typeface="Arial"/>
                <a:sym typeface="Arial"/>
              </a:rPr>
              <a:t>F</a:t>
            </a:r>
            <a:r>
              <a:rPr b="0" i="0" lang="en-US" sz="2000" u="none" cap="none" strike="noStrike">
                <a:solidFill>
                  <a:srgbClr val="000000"/>
                </a:solidFill>
                <a:latin typeface="Arial"/>
                <a:ea typeface="Arial"/>
                <a:cs typeface="Arial"/>
                <a:sym typeface="Arial"/>
              </a:rPr>
              <a:t> = 0.</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it is unbalanced.</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it is pushed or pulled with a net force.</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its mass increases.</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567" name="Shape 56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2" name="Shape 572"/>
        <p:cNvGrpSpPr/>
        <p:nvPr/>
      </p:nvGrpSpPr>
      <p:grpSpPr>
        <a:xfrm>
          <a:off x="0" y="0"/>
          <a:ext cx="0" cy="0"/>
          <a:chOff x="0" y="0"/>
          <a:chExt cx="0" cy="0"/>
        </a:xfrm>
      </p:grpSpPr>
      <p:sp>
        <p:nvSpPr>
          <p:cNvPr id="573" name="Shape 573"/>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When a net force acts on an object, its acceleration depends on the object’s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initial speed.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mass.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volume.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weight.</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74" name="Shape 57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9" name="Shape 579"/>
        <p:cNvGrpSpPr/>
        <p:nvPr/>
      </p:nvGrpSpPr>
      <p:grpSpPr>
        <a:xfrm>
          <a:off x="0" y="0"/>
          <a:ext cx="0" cy="0"/>
          <a:chOff x="0" y="0"/>
          <a:chExt cx="0" cy="0"/>
        </a:xfrm>
      </p:grpSpPr>
      <p:sp>
        <p:nvSpPr>
          <p:cNvPr id="580" name="Shape 580"/>
          <p:cNvSpPr txBox="1"/>
          <p:nvPr/>
        </p:nvSpPr>
        <p:spPr>
          <a:xfrm>
            <a:off x="227012" y="1196975"/>
            <a:ext cx="8688387"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When a net force acts on an object, its acceleration depends on the object’s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initial speed.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mass.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volume.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weight.</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581" name="Shape 58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6" name="Shape 586"/>
        <p:cNvGrpSpPr/>
        <p:nvPr/>
      </p:nvGrpSpPr>
      <p:grpSpPr>
        <a:xfrm>
          <a:off x="0" y="0"/>
          <a:ext cx="0" cy="0"/>
          <a:chOff x="0" y="0"/>
          <a:chExt cx="0" cy="0"/>
        </a:xfrm>
      </p:grpSpPr>
      <p:sp>
        <p:nvSpPr>
          <p:cNvPr id="587" name="Shape 587"/>
          <p:cNvSpPr txBox="1"/>
          <p:nvPr/>
        </p:nvSpPr>
        <p:spPr>
          <a:xfrm>
            <a:off x="228600" y="1219200"/>
            <a:ext cx="8610600" cy="28321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 cart is pushed and undergoes a certain acceleration. Consider how the acceleration would compare if it were pushed with twice the net force while its mass increased by four. Then its acceleration would be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one quarter.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588" name="Shape 58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3" name="Shape 593"/>
        <p:cNvGrpSpPr/>
        <p:nvPr/>
      </p:nvGrpSpPr>
      <p:grpSpPr>
        <a:xfrm>
          <a:off x="0" y="0"/>
          <a:ext cx="0" cy="0"/>
          <a:chOff x="0" y="0"/>
          <a:chExt cx="0" cy="0"/>
        </a:xfrm>
      </p:grpSpPr>
      <p:sp>
        <p:nvSpPr>
          <p:cNvPr id="594" name="Shape 594"/>
          <p:cNvSpPr txBox="1"/>
          <p:nvPr/>
        </p:nvSpPr>
        <p:spPr>
          <a:xfrm>
            <a:off x="228600" y="1219200"/>
            <a:ext cx="8610600" cy="31972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 cart is pushed and undergoes a certain acceleration. Consider how the acceleration would compare if it were pushed with twice the net force while its mass increased by four. Then its acceleration would be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one quarter.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595" name="Shape 59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0" name="Shape 600"/>
        <p:cNvGrpSpPr/>
        <p:nvPr/>
      </p:nvGrpSpPr>
      <p:grpSpPr>
        <a:xfrm>
          <a:off x="0" y="0"/>
          <a:ext cx="0" cy="0"/>
          <a:chOff x="0" y="0"/>
          <a:chExt cx="0" cy="0"/>
        </a:xfrm>
      </p:grpSpPr>
      <p:sp>
        <p:nvSpPr>
          <p:cNvPr id="601" name="Shape 601"/>
          <p:cNvSpPr txBox="1"/>
          <p:nvPr/>
        </p:nvSpPr>
        <p:spPr>
          <a:xfrm>
            <a:off x="228600" y="1219200"/>
            <a:ext cx="86106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Friction is a force like any other force and affects motion. Friction occurs in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solids sliding over one another.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fluids.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air.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all of these</a:t>
            </a:r>
            <a:br>
              <a:rPr b="0" i="0" lang="en-US" sz="2000" u="none" cap="none" strike="noStrike">
                <a:solidFill>
                  <a:schemeClr val="dk1"/>
                </a:solidFill>
                <a:latin typeface="Arial"/>
                <a:ea typeface="Arial"/>
                <a:cs typeface="Arial"/>
                <a:sym typeface="Arial"/>
              </a:rPr>
            </a:br>
          </a:p>
        </p:txBody>
      </p:sp>
      <p:sp>
        <p:nvSpPr>
          <p:cNvPr id="602" name="Shape 60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7" name="Shape 607"/>
        <p:cNvGrpSpPr/>
        <p:nvPr/>
      </p:nvGrpSpPr>
      <p:grpSpPr>
        <a:xfrm>
          <a:off x="0" y="0"/>
          <a:ext cx="0" cy="0"/>
          <a:chOff x="0" y="0"/>
          <a:chExt cx="0" cy="0"/>
        </a:xfrm>
      </p:grpSpPr>
      <p:sp>
        <p:nvSpPr>
          <p:cNvPr id="608" name="Shape 608"/>
          <p:cNvSpPr txBox="1"/>
          <p:nvPr/>
        </p:nvSpPr>
        <p:spPr>
          <a:xfrm>
            <a:off x="228600" y="1219200"/>
            <a:ext cx="86106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Friction is a force like any other force and affects motion. Friction occurs in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solids sliding over one another.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fluids.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air.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all of these</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609" name="Shape 60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 name="Shape 71"/>
        <p:cNvGrpSpPr/>
        <p:nvPr/>
      </p:nvGrpSpPr>
      <p:grpSpPr>
        <a:xfrm>
          <a:off x="0" y="0"/>
          <a:ext cx="0" cy="0"/>
          <a:chOff x="0" y="0"/>
          <a:chExt cx="0" cy="0"/>
        </a:xfrm>
      </p:grpSpPr>
      <p:pic>
        <p:nvPicPr>
          <p:cNvPr id="72" name="Shape 7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73" name="Shape 73"/>
          <p:cNvSpPr txBox="1"/>
          <p:nvPr>
            <p:ph idx="1" type="body"/>
          </p:nvPr>
        </p:nvSpPr>
        <p:spPr>
          <a:xfrm>
            <a:off x="990600" y="2514600"/>
            <a:ext cx="67818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For a constant force, an increase in the mass will result in a decrease in the acceleration.</a:t>
            </a:r>
            <a:r>
              <a:rPr b="0" i="0" lang="en-US" sz="2800" u="none" cap="none" strike="noStrike">
                <a:solidFill>
                  <a:schemeClr val="dk1"/>
                </a:solidFill>
                <a:latin typeface="Arial"/>
                <a:ea typeface="Arial"/>
                <a:cs typeface="Arial"/>
                <a:sym typeface="Arial"/>
              </a:rPr>
              <a:t> </a:t>
            </a:r>
          </a:p>
        </p:txBody>
      </p:sp>
      <p:sp>
        <p:nvSpPr>
          <p:cNvPr id="74" name="Shape 7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 Resists Acceleration</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3" name="Shape 613"/>
        <p:cNvGrpSpPr/>
        <p:nvPr/>
      </p:nvGrpSpPr>
      <p:grpSpPr>
        <a:xfrm>
          <a:off x="0" y="0"/>
          <a:ext cx="0" cy="0"/>
          <a:chOff x="0" y="0"/>
          <a:chExt cx="0" cy="0"/>
        </a:xfrm>
      </p:grpSpPr>
      <p:sp>
        <p:nvSpPr>
          <p:cNvPr id="614" name="Shape 614"/>
          <p:cNvSpPr txBox="1"/>
          <p:nvPr/>
        </p:nvSpPr>
        <p:spPr>
          <a:xfrm>
            <a:off x="228600" y="1219200"/>
            <a:ext cx="8305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When you stand on one foot instead of two, the pressure you exert on the ground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quadruple.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15" name="Shape 61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9" name="Shape 619"/>
        <p:cNvGrpSpPr/>
        <p:nvPr/>
      </p:nvGrpSpPr>
      <p:grpSpPr>
        <a:xfrm>
          <a:off x="0" y="0"/>
          <a:ext cx="0" cy="0"/>
          <a:chOff x="0" y="0"/>
          <a:chExt cx="0" cy="0"/>
        </a:xfrm>
      </p:grpSpPr>
      <p:sp>
        <p:nvSpPr>
          <p:cNvPr id="620" name="Shape 620"/>
          <p:cNvSpPr txBox="1"/>
          <p:nvPr/>
        </p:nvSpPr>
        <p:spPr>
          <a:xfrm>
            <a:off x="228600" y="1219200"/>
            <a:ext cx="83058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When you stand on one foot instead of two, the pressure you exert on the ground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quadruple.</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621" name="Shape 62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6" name="Shape 626"/>
        <p:cNvGrpSpPr/>
        <p:nvPr/>
      </p:nvGrpSpPr>
      <p:grpSpPr>
        <a:xfrm>
          <a:off x="0" y="0"/>
          <a:ext cx="0" cy="0"/>
          <a:chOff x="0" y="0"/>
          <a:chExt cx="0" cy="0"/>
        </a:xfrm>
      </p:grpSpPr>
      <p:sp>
        <p:nvSpPr>
          <p:cNvPr id="627" name="Shape 627"/>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reason a 20-kg rock falls no faster than a 10-kg rock in free fall is that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air resistance is negligible.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force of gravity on both is 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their speeds are 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force/mass ratio is the same.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28" name="Shape 62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2" name="Shape 632"/>
        <p:cNvGrpSpPr/>
        <p:nvPr/>
      </p:nvGrpSpPr>
      <p:grpSpPr>
        <a:xfrm>
          <a:off x="0" y="0"/>
          <a:ext cx="0" cy="0"/>
          <a:chOff x="0" y="0"/>
          <a:chExt cx="0" cy="0"/>
        </a:xfrm>
      </p:grpSpPr>
      <p:sp>
        <p:nvSpPr>
          <p:cNvPr id="633" name="Shape 633"/>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reason a 20-kg rock falls no faster than a 10-kg rock in free fall is that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air resistance is negligible.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force of gravity on both is 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their speeds are 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force/mass ratio is the same.</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634" name="Shape 63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9" name="Shape 639"/>
        <p:cNvGrpSpPr/>
        <p:nvPr/>
      </p:nvGrpSpPr>
      <p:grpSpPr>
        <a:xfrm>
          <a:off x="0" y="0"/>
          <a:ext cx="0" cy="0"/>
          <a:chOff x="0" y="0"/>
          <a:chExt cx="0" cy="0"/>
        </a:xfrm>
      </p:grpSpPr>
      <p:sp>
        <p:nvSpPr>
          <p:cNvPr id="640" name="Shape 640"/>
          <p:cNvSpPr txBox="1"/>
          <p:nvPr/>
        </p:nvSpPr>
        <p:spPr>
          <a:xfrm>
            <a:off x="228600" y="1219200"/>
            <a:ext cx="86106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Kevin and Suzanne go sky diving. Kevin is heavier than Suzanne, but both use the same size parachute. Kevin has a greater terminal speed compared with Suzanne because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 has to fall faster for air resistance to match his weight.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gravity acts on him more.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 has greater air resistance.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 has weaker terminal velocity.</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41" name="Shape 64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5" name="Shape 645"/>
        <p:cNvGrpSpPr/>
        <p:nvPr/>
      </p:nvGrpSpPr>
      <p:grpSpPr>
        <a:xfrm>
          <a:off x="0" y="0"/>
          <a:ext cx="0" cy="0"/>
          <a:chOff x="0" y="0"/>
          <a:chExt cx="0" cy="0"/>
        </a:xfrm>
      </p:grpSpPr>
      <p:sp>
        <p:nvSpPr>
          <p:cNvPr id="646" name="Shape 646"/>
          <p:cNvSpPr txBox="1"/>
          <p:nvPr/>
        </p:nvSpPr>
        <p:spPr>
          <a:xfrm>
            <a:off x="228600" y="1219200"/>
            <a:ext cx="8610600" cy="31972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Kevin and Suzanne go sky diving. Kevin is heavier than Suzanne, but both use the same size parachute. Kevin has a greater terminal speed compared with Suzanne because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 has to fall faster for air resistance to match his weight.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gravity acts on him more.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 has greater air resistance.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he has weaker terminal velocity.</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47" name="Shape 64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 name="Shape 79"/>
        <p:cNvGrpSpPr/>
        <p:nvPr/>
      </p:nvGrpSpPr>
      <p:grpSpPr>
        <a:xfrm>
          <a:off x="0" y="0"/>
          <a:ext cx="0" cy="0"/>
          <a:chOff x="0" y="0"/>
          <a:chExt cx="0" cy="0"/>
        </a:xfrm>
      </p:grpSpPr>
      <p:sp>
        <p:nvSpPr>
          <p:cNvPr id="80" name="Shape 80"/>
          <p:cNvSpPr txBox="1"/>
          <p:nvPr/>
        </p:nvSpPr>
        <p:spPr>
          <a:xfrm>
            <a:off x="227012" y="1196975"/>
            <a:ext cx="83073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Push on an empty shopping cart. Then push equally hard on a heavily loaded shopping cart.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loaded shopping cart will accelerate much less than the empty cart.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Acceleration depends on the mass being pushed.</a:t>
            </a:r>
          </a:p>
        </p:txBody>
      </p:sp>
      <p:sp>
        <p:nvSpPr>
          <p:cNvPr id="81" name="Shape 8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Mass Resists Acceleration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