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Shape 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 name="Shape 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9" name="Shape 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6" name="Shape 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4" name="Shape 10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2" name="Shape 1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0" name="Shape 1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7" name="Shape 1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4" name="Shape 1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9" name="Shape 1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7" name="Shape 1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Shape 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 name="Shape 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 name="Shape 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5" name="Shape 1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2" name="Shape 1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9" name="Shape 17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7" name="Shape 18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5" name="Shape 1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3" name="Shape 2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0" name="Shape 2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7" name="Shape 2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4" name="Shape 22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1" name="Shape 2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 name="Shape 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9" name="Shape 2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7" name="Shape 24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4" name="Shape 2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2" name="Shape 2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0" name="Shape 2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8" name="Shape 2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6" name="Shape 28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4" name="Shape 29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1" name="Shape 3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8" name="Shape 30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Shape 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 name="Shape 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 name="Shape 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5" name="Shape 31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2" name="Shape 3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9" name="Shape 3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6" name="Shape 3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3" name="Shape 3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4" name="Shape 3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2" name="Shape 3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9" name="Shape 3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7" name="Shape 3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5" name="Shape 3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1" name="Shape 3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2" name="Shape 3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 name="Shape 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0" name="Shape 3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9" name="Shape 3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7" name="Shape 4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4" name="Shape 4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2" name="Shape 4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9" name="Shape 4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5" name="Shape 4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6" name="Shape 4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4" name="Shape 4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0" name="Shape 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1" name="Shape 4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8" name="Shape 4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9" name="Shape 4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 name="Shape 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 name="Shape 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6" name="Shape 4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2" name="Shape 4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3" name="Shape 4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0" name="Shape 4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1" name="Shape 4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Shape 4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8" name="Shape 4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9" name="Shape 4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6" name="Shape 4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3" name="Shape 5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4" name="Shape 50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1" name="Shape 5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2" name="Shape 5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Shape 5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9" name="Shape 5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0" name="Shape 5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Shape 5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8" name="Shape 5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5" name="Shape 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 name="Shape 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Shape 5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1" name="Shape 5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2" name="Shape 5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9" name="Shape 5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6" name="Shape 5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Shape 56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2" name="Shape 5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3" name="Shape 5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9" name="Shape 5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0" name="Shape 5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Shape 5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6" name="Shape 5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7" name="Shape 5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3" name="Shape 5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4" name="Shape 5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1" name="Shape 5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Shape 5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7" name="Shape 5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8" name="Shape 5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Shape 6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4" name="Shape 6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5" name="Shape 6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 name="Shape 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Shape 6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1" name="Shape 6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2" name="Shape 6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8" name="Shape 6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 name="Shape 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3175"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446405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3</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Newton’s First Law of Motion—Inertia</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id="23" name="Shape 23"/>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4" name="Shape 24"/>
          <p:cNvSpPr txBox="1"/>
          <p:nvPr>
            <p:ph idx="1" type="body"/>
          </p:nvPr>
        </p:nvSpPr>
        <p:spPr>
          <a:xfrm>
            <a:off x="3886200" y="2876550"/>
            <a:ext cx="34290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400" u="none" cap="none" strike="noStrike">
                <a:solidFill>
                  <a:schemeClr val="hlink"/>
                </a:solidFill>
                <a:latin typeface="Arial"/>
                <a:ea typeface="Arial"/>
                <a:cs typeface="Arial"/>
                <a:sym typeface="Arial"/>
              </a:rPr>
              <a:t>Forces cause changes in motion.</a:t>
            </a:r>
          </a:p>
        </p:txBody>
      </p:sp>
      <p:pic>
        <p:nvPicPr>
          <p:cNvPr id="25" name="Shape 25"/>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26" name="Shape 26"/>
          <p:cNvPicPr preferRelativeResize="0"/>
          <p:nvPr/>
        </p:nvPicPr>
        <p:blipFill rotWithShape="1">
          <a:blip r:embed="rId5">
            <a:alphaModFix/>
          </a:blip>
          <a:srcRect b="0" l="0" r="0" t="0"/>
          <a:stretch/>
        </p:blipFill>
        <p:spPr>
          <a:xfrm>
            <a:off x="152400" y="2514600"/>
            <a:ext cx="1600200" cy="16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 name="Shape 90"/>
        <p:cNvGrpSpPr/>
        <p:nvPr/>
      </p:nvGrpSpPr>
      <p:grpSpPr>
        <a:xfrm>
          <a:off x="0" y="0"/>
          <a:ext cx="0" cy="0"/>
          <a:chOff x="0" y="0"/>
          <a:chExt cx="0" cy="0"/>
        </a:xfrm>
      </p:grpSpPr>
      <p:sp>
        <p:nvSpPr>
          <p:cNvPr id="91" name="Shape 91"/>
          <p:cNvSpPr txBox="1"/>
          <p:nvPr/>
        </p:nvSpPr>
        <p:spPr>
          <a:xfrm>
            <a:off x="227012" y="1196975"/>
            <a:ext cx="8383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astronomer Nicolaus Copernicus (1473–1543) formulated a theory of the moving Earth.</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idea was extremely controversial at the time. People preferred to believe that Earth was at the center of the universe.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Copernicus worked on his ideas in secret. The first copy of his work, </a:t>
            </a:r>
            <a:r>
              <a:rPr b="0" i="1" lang="en-US" sz="2400" u="none">
                <a:solidFill>
                  <a:srgbClr val="000000"/>
                </a:solidFill>
                <a:latin typeface="Arial"/>
                <a:ea typeface="Arial"/>
                <a:cs typeface="Arial"/>
                <a:sym typeface="Arial"/>
              </a:rPr>
              <a:t>De Revolutionibus, </a:t>
            </a:r>
            <a:r>
              <a:rPr b="0" i="0" lang="en-US" sz="2400" u="none">
                <a:solidFill>
                  <a:srgbClr val="000000"/>
                </a:solidFill>
                <a:latin typeface="Arial"/>
                <a:ea typeface="Arial"/>
                <a:cs typeface="Arial"/>
                <a:sym typeface="Arial"/>
              </a:rPr>
              <a:t>reached him on the day of his death, May 24, 1543. </a:t>
            </a:r>
          </a:p>
        </p:txBody>
      </p:sp>
      <p:sp>
        <p:nvSpPr>
          <p:cNvPr id="92" name="Shape 92"/>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Copernicus and the Moving Earth</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nvSpPr>
        <p:spPr>
          <a:xfrm>
            <a:off x="227012" y="1196975"/>
            <a:ext cx="4192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Nicolaus Copernicus proposed that Earth moved around the sun. </a:t>
            </a:r>
          </a:p>
        </p:txBody>
      </p:sp>
      <p:sp>
        <p:nvSpPr>
          <p:cNvPr id="99" name="Shape 99"/>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Copernicus and the Moving Earth</a:t>
            </a:r>
          </a:p>
        </p:txBody>
      </p:sp>
      <p:pic>
        <p:nvPicPr>
          <p:cNvPr id="100" name="Shape 100"/>
          <p:cNvPicPr preferRelativeResize="0"/>
          <p:nvPr/>
        </p:nvPicPr>
        <p:blipFill rotWithShape="1">
          <a:blip r:embed="rId3">
            <a:alphaModFix/>
          </a:blip>
          <a:srcRect b="0" l="0" r="0" t="0"/>
          <a:stretch/>
        </p:blipFill>
        <p:spPr>
          <a:xfrm>
            <a:off x="4953000" y="1352550"/>
            <a:ext cx="3910012" cy="474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5"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07" name="Shape 107"/>
          <p:cNvSpPr txBox="1"/>
          <p:nvPr/>
        </p:nvSpPr>
        <p:spPr>
          <a:xfrm>
            <a:off x="1676400" y="3016250"/>
            <a:ext cx="5791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did Copernicus state about Earth’s motion? </a:t>
            </a:r>
          </a:p>
        </p:txBody>
      </p:sp>
      <p:sp>
        <p:nvSpPr>
          <p:cNvPr id="108" name="Shape 10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Copernicus and the Moving Earth</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15" name="Shape 115"/>
          <p:cNvSpPr txBox="1"/>
          <p:nvPr>
            <p:ph idx="1" type="body"/>
          </p:nvPr>
        </p:nvSpPr>
        <p:spPr>
          <a:xfrm>
            <a:off x="990600" y="2622550"/>
            <a:ext cx="6629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Galileo argued that only when friction is present—as it usually is—is a force needed to keep an object moving. </a:t>
            </a:r>
          </a:p>
        </p:txBody>
      </p:sp>
      <p:sp>
        <p:nvSpPr>
          <p:cNvPr id="116" name="Shape 116"/>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1" name="Shape 121"/>
        <p:cNvGrpSpPr/>
        <p:nvPr/>
      </p:nvGrpSpPr>
      <p:grpSpPr>
        <a:xfrm>
          <a:off x="0" y="0"/>
          <a:ext cx="0" cy="0"/>
          <a:chOff x="0" y="0"/>
          <a:chExt cx="0" cy="0"/>
        </a:xfrm>
      </p:grpSpPr>
      <p:sp>
        <p:nvSpPr>
          <p:cNvPr id="122" name="Shape 122"/>
          <p:cNvSpPr txBox="1"/>
          <p:nvPr/>
        </p:nvSpPr>
        <p:spPr>
          <a:xfrm>
            <a:off x="227012" y="1196975"/>
            <a:ext cx="8383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the foremost scientist of late-Renaissance Italy, was outspoken in his support of Copernicus.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One of Galileo’s great contributions to physics was demolishing the notion that a force is necessary to keep an object moving.</a:t>
            </a:r>
          </a:p>
        </p:txBody>
      </p:sp>
      <p:sp>
        <p:nvSpPr>
          <p:cNvPr id="123" name="Shape 12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8" name="Shape 128"/>
        <p:cNvGrpSpPr/>
        <p:nvPr/>
      </p:nvGrpSpPr>
      <p:grpSpPr>
        <a:xfrm>
          <a:off x="0" y="0"/>
          <a:ext cx="0" cy="0"/>
          <a:chOff x="0" y="0"/>
          <a:chExt cx="0" cy="0"/>
        </a:xfrm>
      </p:grpSpPr>
      <p:sp>
        <p:nvSpPr>
          <p:cNvPr id="129" name="Shape 129"/>
          <p:cNvSpPr txBox="1"/>
          <p:nvPr/>
        </p:nvSpPr>
        <p:spPr>
          <a:xfrm>
            <a:off x="227012" y="1196975"/>
            <a:ext cx="83835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Friction </a:t>
            </a:r>
            <a:r>
              <a:rPr b="0" i="0" lang="en-US" sz="2400" u="none">
                <a:solidFill>
                  <a:srgbClr val="000000"/>
                </a:solidFill>
                <a:latin typeface="Arial"/>
                <a:ea typeface="Arial"/>
                <a:cs typeface="Arial"/>
                <a:sym typeface="Arial"/>
              </a:rPr>
              <a:t>is the name given to the force that acts between materials that touch as they move past each other.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Friction is caused by the irregularities in the surfaces of objects that are touching.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Even very smooth surfaces have microscopic irregularities that obstruct motion.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friction were absent, a moving object would need no force whatever to remain in motion. </a:t>
            </a:r>
          </a:p>
        </p:txBody>
      </p:sp>
      <p:sp>
        <p:nvSpPr>
          <p:cNvPr id="130" name="Shape 13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nvSpPr>
        <p:spPr>
          <a:xfrm>
            <a:off x="227012" y="1196975"/>
            <a:ext cx="83835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tested his idea by rolling balls along plane surfaces tilted at different angles.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ball rolling down an inclined plane speeds up.</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ball rolling up an inclined plane—in a direction opposed by gravity—slows down.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ball rolling on a smooth horizontal plane has almost constant velocity.</a:t>
            </a:r>
            <a:r>
              <a:rPr b="1" i="0" lang="en-US" sz="2400" u="none" cap="none" strike="noStrike">
                <a:solidFill>
                  <a:srgbClr val="000000"/>
                </a:solidFill>
                <a:latin typeface="Arial"/>
                <a:ea typeface="Arial"/>
                <a:cs typeface="Arial"/>
                <a:sym typeface="Arial"/>
              </a:rPr>
              <a:t> </a:t>
            </a:r>
          </a:p>
        </p:txBody>
      </p:sp>
      <p:sp>
        <p:nvSpPr>
          <p:cNvPr id="137" name="Shape 137"/>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0" l="0" r="0" t="0"/>
          <a:stretch/>
        </p:blipFill>
        <p:spPr>
          <a:xfrm>
            <a:off x="263525" y="3198812"/>
            <a:ext cx="8601075" cy="2332037"/>
          </a:xfrm>
          <a:prstGeom prst="rect">
            <a:avLst/>
          </a:prstGeom>
          <a:noFill/>
          <a:ln>
            <a:noFill/>
          </a:ln>
        </p:spPr>
      </p:pic>
      <p:sp>
        <p:nvSpPr>
          <p:cNvPr id="144" name="Shape 144"/>
          <p:cNvSpPr txBox="1"/>
          <p:nvPr/>
        </p:nvSpPr>
        <p:spPr>
          <a:xfrm>
            <a:off x="227012" y="1196975"/>
            <a:ext cx="8688387" cy="4572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Downward, the ball moves with Earth’s gravity. </a:t>
            </a:r>
          </a:p>
        </p:txBody>
      </p:sp>
      <p:sp>
        <p:nvSpPr>
          <p:cNvPr id="145" name="Shape 14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0" l="0" r="0" t="0"/>
          <a:stretch/>
        </p:blipFill>
        <p:spPr>
          <a:xfrm>
            <a:off x="263525" y="3198812"/>
            <a:ext cx="8601075" cy="2332037"/>
          </a:xfrm>
          <a:prstGeom prst="rect">
            <a:avLst/>
          </a:prstGeom>
          <a:noFill/>
          <a:ln>
            <a:noFill/>
          </a:ln>
        </p:spPr>
      </p:pic>
      <p:sp>
        <p:nvSpPr>
          <p:cNvPr id="152" name="Shape 152"/>
          <p:cNvSpPr txBox="1"/>
          <p:nvPr/>
        </p:nvSpPr>
        <p:spPr>
          <a:xfrm>
            <a:off x="227012" y="1196975"/>
            <a:ext cx="8688387" cy="8953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Downward, the ball moves with Earth’s gravity.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Upward, the ball moves against gravity. </a:t>
            </a:r>
          </a:p>
        </p:txBody>
      </p:sp>
      <p:sp>
        <p:nvSpPr>
          <p:cNvPr id="153" name="Shape 15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Shape 159"/>
          <p:cNvSpPr txBox="1"/>
          <p:nvPr/>
        </p:nvSpPr>
        <p:spPr>
          <a:xfrm>
            <a:off x="227012" y="1196975"/>
            <a:ext cx="8688387" cy="1333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Downward, the ball moves with Earth’s gravity.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Upward, the ball moves against gravity.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On a level plane, it does not move with or against gravity.</a:t>
            </a:r>
          </a:p>
        </p:txBody>
      </p:sp>
      <p:sp>
        <p:nvSpPr>
          <p:cNvPr id="160" name="Shape 16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pic>
        <p:nvPicPr>
          <p:cNvPr id="161" name="Shape 161"/>
          <p:cNvPicPr preferRelativeResize="0"/>
          <p:nvPr/>
        </p:nvPicPr>
        <p:blipFill rotWithShape="1">
          <a:blip r:embed="rId3">
            <a:alphaModFix/>
          </a:blip>
          <a:srcRect b="0" l="0" r="0" t="0"/>
          <a:stretch/>
        </p:blipFill>
        <p:spPr>
          <a:xfrm>
            <a:off x="266700" y="3200400"/>
            <a:ext cx="8610600" cy="233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 name="Shape 31"/>
        <p:cNvGrpSpPr/>
        <p:nvPr/>
      </p:nvGrpSpPr>
      <p:grpSpPr>
        <a:xfrm>
          <a:off x="0" y="0"/>
          <a:ext cx="0" cy="0"/>
          <a:chOff x="0" y="0"/>
          <a:chExt cx="0" cy="0"/>
        </a:xfrm>
      </p:grpSpPr>
      <p:sp>
        <p:nvSpPr>
          <p:cNvPr id="32" name="Shape 32"/>
          <p:cNvSpPr txBox="1"/>
          <p:nvPr>
            <p:ph idx="1" type="body"/>
          </p:nvPr>
        </p:nvSpPr>
        <p:spPr>
          <a:xfrm>
            <a:off x="227012" y="609600"/>
            <a:ext cx="4953000" cy="35242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A ball at rest in the middle of a flat field is in equilibrium. No net force acts on it. </a:t>
            </a:r>
          </a:p>
          <a:p>
            <a:pPr indent="-342900" lvl="0" marL="342900" marR="0" rtl="0" algn="l">
              <a:lnSpc>
                <a:spcPct val="100000"/>
              </a:lnSpc>
              <a:spcBef>
                <a:spcPts val="48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If you saw it begin to move across the ground, you’d look for forces that don’t balance to zero.</a:t>
            </a:r>
          </a:p>
          <a:p>
            <a:pPr indent="-342900" lvl="0" marL="342900" marR="0" rtl="0" algn="l">
              <a:lnSpc>
                <a:spcPct val="100000"/>
              </a:lnSpc>
              <a:spcBef>
                <a:spcPts val="48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We don’t believe that changes in motion occur without cause.</a:t>
            </a:r>
          </a:p>
        </p:txBody>
      </p:sp>
      <p:pic>
        <p:nvPicPr>
          <p:cNvPr id="33" name="Shape 33"/>
          <p:cNvPicPr preferRelativeResize="0"/>
          <p:nvPr/>
        </p:nvPicPr>
        <p:blipFill rotWithShape="1">
          <a:blip r:embed="rId3">
            <a:alphaModFix/>
          </a:blip>
          <a:srcRect b="0" l="0" r="0" t="0"/>
          <a:stretch/>
        </p:blipFill>
        <p:spPr>
          <a:xfrm>
            <a:off x="5562600" y="762000"/>
            <a:ext cx="3117850" cy="5372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6" name="Shape 166"/>
        <p:cNvGrpSpPr/>
        <p:nvPr/>
      </p:nvGrpSpPr>
      <p:grpSpPr>
        <a:xfrm>
          <a:off x="0" y="0"/>
          <a:ext cx="0" cy="0"/>
          <a:chOff x="0" y="0"/>
          <a:chExt cx="0" cy="0"/>
        </a:xfrm>
      </p:grpSpPr>
      <p:sp>
        <p:nvSpPr>
          <p:cNvPr id="167" name="Shape 167"/>
          <p:cNvSpPr txBox="1"/>
          <p:nvPr/>
        </p:nvSpPr>
        <p:spPr>
          <a:xfrm>
            <a:off x="227012" y="1196975"/>
            <a:ext cx="83835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stated that if friction were entirely absent, a ball moving horizontally would move forever.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No push or pull would be required to keep it moving once it is set in motion.</a:t>
            </a:r>
          </a:p>
        </p:txBody>
      </p:sp>
      <p:sp>
        <p:nvSpPr>
          <p:cNvPr id="168" name="Shape 16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3" name="Shape 173"/>
        <p:cNvGrpSpPr/>
        <p:nvPr/>
      </p:nvGrpSpPr>
      <p:grpSpPr>
        <a:xfrm>
          <a:off x="0" y="0"/>
          <a:ext cx="0" cy="0"/>
          <a:chOff x="0" y="0"/>
          <a:chExt cx="0" cy="0"/>
        </a:xfrm>
      </p:grpSpPr>
      <p:sp>
        <p:nvSpPr>
          <p:cNvPr id="174" name="Shape 174"/>
          <p:cNvSpPr txBox="1"/>
          <p:nvPr/>
        </p:nvSpPr>
        <p:spPr>
          <a:xfrm>
            <a:off x="227012" y="1196975"/>
            <a:ext cx="83835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Galileo’s conclusion was supported by another line of reasoning.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He described two inclined planes facing each other.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ball released to roll down one plane would roll up the other to reach nearly the same height.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ball tended to attain the same height, even when the second plane was longer and inclined at a smaller angle than the first plane. </a:t>
            </a:r>
          </a:p>
        </p:txBody>
      </p:sp>
      <p:sp>
        <p:nvSpPr>
          <p:cNvPr id="175" name="Shape 17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0" l="0" r="0" t="0"/>
          <a:stretch/>
        </p:blipFill>
        <p:spPr>
          <a:xfrm>
            <a:off x="1260475" y="3024187"/>
            <a:ext cx="6635750" cy="3189287"/>
          </a:xfrm>
          <a:prstGeom prst="rect">
            <a:avLst/>
          </a:prstGeom>
          <a:noFill/>
          <a:ln>
            <a:noFill/>
          </a:ln>
        </p:spPr>
      </p:pic>
      <p:sp>
        <p:nvSpPr>
          <p:cNvPr id="182" name="Shape 182"/>
          <p:cNvSpPr txBox="1"/>
          <p:nvPr/>
        </p:nvSpPr>
        <p:spPr>
          <a:xfrm>
            <a:off x="227012" y="1196975"/>
            <a:ext cx="8383587" cy="8223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ball rolling down the incline rolls up the opposite incline and reaches its initial height. </a:t>
            </a:r>
          </a:p>
        </p:txBody>
      </p:sp>
      <p:sp>
        <p:nvSpPr>
          <p:cNvPr id="183" name="Shape 18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1260475" y="3024187"/>
            <a:ext cx="6635750" cy="3189287"/>
          </a:xfrm>
          <a:prstGeom prst="rect">
            <a:avLst/>
          </a:prstGeom>
          <a:noFill/>
          <a:ln>
            <a:noFill/>
          </a:ln>
        </p:spPr>
      </p:pic>
      <p:sp>
        <p:nvSpPr>
          <p:cNvPr id="190" name="Shape 190"/>
          <p:cNvSpPr txBox="1"/>
          <p:nvPr/>
        </p:nvSpPr>
        <p:spPr>
          <a:xfrm>
            <a:off x="227012" y="1196975"/>
            <a:ext cx="8383587" cy="12604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ball rolling down the incline rolls up the opposite incline and reaches its initial height.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ball rolls a greater distance to reach its initial height. </a:t>
            </a:r>
          </a:p>
        </p:txBody>
      </p:sp>
      <p:sp>
        <p:nvSpPr>
          <p:cNvPr id="191" name="Shape 191"/>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6" name="Shape 196"/>
        <p:cNvGrpSpPr/>
        <p:nvPr/>
      </p:nvGrpSpPr>
      <p:grpSpPr>
        <a:xfrm>
          <a:off x="0" y="0"/>
          <a:ext cx="0" cy="0"/>
          <a:chOff x="0" y="0"/>
          <a:chExt cx="0" cy="0"/>
        </a:xfrm>
      </p:grpSpPr>
      <p:sp>
        <p:nvSpPr>
          <p:cNvPr id="197" name="Shape 197"/>
          <p:cNvSpPr txBox="1"/>
          <p:nvPr/>
        </p:nvSpPr>
        <p:spPr>
          <a:xfrm>
            <a:off x="227012" y="1196975"/>
            <a:ext cx="8383587" cy="1698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ball rolling down the incline rolls up the opposite incline and reaches its initial height.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ball rolls a greater distance to reach its initial height.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If there is no friction, the ball will never stop.</a:t>
            </a:r>
          </a:p>
        </p:txBody>
      </p:sp>
      <p:sp>
        <p:nvSpPr>
          <p:cNvPr id="198" name="Shape 19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pic>
        <p:nvPicPr>
          <p:cNvPr id="199" name="Shape 199"/>
          <p:cNvPicPr preferRelativeResize="0"/>
          <p:nvPr/>
        </p:nvPicPr>
        <p:blipFill rotWithShape="1">
          <a:blip r:embed="rId3">
            <a:alphaModFix/>
          </a:blip>
          <a:srcRect b="0" l="0" r="0" t="0"/>
          <a:stretch/>
        </p:blipFill>
        <p:spPr>
          <a:xfrm>
            <a:off x="1257300" y="3022600"/>
            <a:ext cx="6629400" cy="31861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4" name="Shape 204"/>
        <p:cNvGrpSpPr/>
        <p:nvPr/>
      </p:nvGrpSpPr>
      <p:grpSpPr>
        <a:xfrm>
          <a:off x="0" y="0"/>
          <a:ext cx="0" cy="0"/>
          <a:chOff x="0" y="0"/>
          <a:chExt cx="0" cy="0"/>
        </a:xfrm>
      </p:grpSpPr>
      <p:sp>
        <p:nvSpPr>
          <p:cNvPr id="205" name="Shape 205"/>
          <p:cNvSpPr txBox="1"/>
          <p:nvPr/>
        </p:nvSpPr>
        <p:spPr>
          <a:xfrm>
            <a:off x="227012" y="1196975"/>
            <a:ext cx="8383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angle of incline of the second plane were reduced to zero so that the plane was perfectly horizontal, only friction would keep it from rolling forever.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was not the nature of the ball to come to rest as Aristotle had claimed. </a:t>
            </a:r>
          </a:p>
        </p:txBody>
      </p:sp>
      <p:sp>
        <p:nvSpPr>
          <p:cNvPr id="206" name="Shape 206"/>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1" name="Shape 211"/>
        <p:cNvGrpSpPr/>
        <p:nvPr/>
      </p:nvGrpSpPr>
      <p:grpSpPr>
        <a:xfrm>
          <a:off x="0" y="0"/>
          <a:ext cx="0" cy="0"/>
          <a:chOff x="0" y="0"/>
          <a:chExt cx="0" cy="0"/>
        </a:xfrm>
      </p:grpSpPr>
      <p:sp>
        <p:nvSpPr>
          <p:cNvPr id="212" name="Shape 212"/>
          <p:cNvSpPr txBox="1"/>
          <p:nvPr/>
        </p:nvSpPr>
        <p:spPr>
          <a:xfrm>
            <a:off x="227012" y="1196975"/>
            <a:ext cx="8383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stated that this tendency of a moving body to keep moving is natural and that every material object resists changes to its state of motion.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property of a body to resist changes to its state of motion is called </a:t>
            </a:r>
            <a:r>
              <a:rPr b="1" i="0" lang="en-US" sz="2400" u="none">
                <a:solidFill>
                  <a:srgbClr val="000000"/>
                </a:solidFill>
                <a:latin typeface="Arial"/>
                <a:ea typeface="Arial"/>
                <a:cs typeface="Arial"/>
                <a:sym typeface="Arial"/>
              </a:rPr>
              <a:t>inertia</a:t>
            </a:r>
            <a:r>
              <a:rPr b="0" i="0" lang="en-US" sz="2400" u="none">
                <a:solidFill>
                  <a:srgbClr val="000000"/>
                </a:solidFill>
                <a:latin typeface="Arial"/>
                <a:ea typeface="Arial"/>
                <a:cs typeface="Arial"/>
                <a:sym typeface="Arial"/>
              </a:rPr>
              <a:t>.</a:t>
            </a:r>
          </a:p>
        </p:txBody>
      </p:sp>
      <p:sp>
        <p:nvSpPr>
          <p:cNvPr id="213" name="Shape 21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ph idx="1" type="body"/>
          </p:nvPr>
        </p:nvSpPr>
        <p:spPr>
          <a:xfrm>
            <a:off x="228600" y="1196975"/>
            <a:ext cx="85344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 ball is rolled across a counter top and rolls slowly to a stop. How would Aristotle interpret this behavior? How would Galileo interpret it? How would you interpret it? </a:t>
            </a:r>
          </a:p>
        </p:txBody>
      </p:sp>
      <p:sp>
        <p:nvSpPr>
          <p:cNvPr id="220" name="Shape 22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idx="1" type="body"/>
          </p:nvPr>
        </p:nvSpPr>
        <p:spPr>
          <a:xfrm>
            <a:off x="228600" y="1196975"/>
            <a:ext cx="8534400" cy="43164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 ball is rolled across a counter top and rolls slowly to a stop. How would Aristotle interpret this behavior? How would Galileo interpret it? How would you interpret it? </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Aristotle would probably say that the ball stops because it seeks its natural state of rest. Galileo would probably say that the friction between the ball and the table overcomes the ball’s natural tendency to continue rolling—overcomes the ball’s inertia—and brings it to a stop. Only you can answer the last question! </a:t>
            </a:r>
          </a:p>
        </p:txBody>
      </p:sp>
      <p:sp>
        <p:nvSpPr>
          <p:cNvPr id="227" name="Shape 227"/>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2" name="Shape 232"/>
        <p:cNvGrpSpPr/>
        <p:nvPr/>
      </p:nvGrpSpPr>
      <p:grpSpPr>
        <a:xfrm>
          <a:off x="0" y="0"/>
          <a:ext cx="0" cy="0"/>
          <a:chOff x="0" y="0"/>
          <a:chExt cx="0" cy="0"/>
        </a:xfrm>
      </p:grpSpPr>
      <p:pic>
        <p:nvPicPr>
          <p:cNvPr id="233" name="Shape 23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34" name="Shape 234"/>
          <p:cNvSpPr txBox="1"/>
          <p:nvPr/>
        </p:nvSpPr>
        <p:spPr>
          <a:xfrm>
            <a:off x="1676400" y="3016250"/>
            <a:ext cx="5791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According to Galileo, when is a force needed to keep an object moving? </a:t>
            </a:r>
          </a:p>
        </p:txBody>
      </p:sp>
      <p:sp>
        <p:nvSpPr>
          <p:cNvPr id="235" name="Shape 23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Galileo on Motion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9" name="Shape 39"/>
          <p:cNvSpPr txBox="1"/>
          <p:nvPr>
            <p:ph idx="1" type="body"/>
          </p:nvPr>
        </p:nvSpPr>
        <p:spPr>
          <a:xfrm>
            <a:off x="990600" y="2590800"/>
            <a:ext cx="6629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Aristotle, the foremost Greek scientist, studied motion and divided it into two types: </a:t>
            </a:r>
            <a:r>
              <a:rPr b="1" i="1" lang="en-US" sz="2400" u="none" cap="none" strike="noStrike">
                <a:solidFill>
                  <a:srgbClr val="000000"/>
                </a:solidFill>
                <a:latin typeface="Arial"/>
                <a:ea typeface="Arial"/>
                <a:cs typeface="Arial"/>
                <a:sym typeface="Arial"/>
              </a:rPr>
              <a:t>natural motion </a:t>
            </a:r>
            <a:r>
              <a:rPr b="1" i="0" lang="en-US" sz="2400" u="none" cap="none" strike="noStrike">
                <a:solidFill>
                  <a:srgbClr val="000000"/>
                </a:solidFill>
                <a:latin typeface="Arial"/>
                <a:ea typeface="Arial"/>
                <a:cs typeface="Arial"/>
                <a:sym typeface="Arial"/>
              </a:rPr>
              <a:t>and </a:t>
            </a:r>
            <a:r>
              <a:rPr b="1" i="1" lang="en-US" sz="2400" u="none" cap="none" strike="noStrike">
                <a:solidFill>
                  <a:srgbClr val="000000"/>
                </a:solidFill>
                <a:latin typeface="Arial"/>
                <a:ea typeface="Arial"/>
                <a:cs typeface="Arial"/>
                <a:sym typeface="Arial"/>
              </a:rPr>
              <a:t>violent motion.</a:t>
            </a:r>
            <a:r>
              <a:rPr b="1" i="0" lang="en-US" sz="2400" u="none" cap="none" strike="noStrike">
                <a:solidFill>
                  <a:schemeClr val="dk1"/>
                </a:solidFill>
                <a:latin typeface="Arial"/>
                <a:ea typeface="Arial"/>
                <a:cs typeface="Arial"/>
                <a:sym typeface="Arial"/>
              </a:rPr>
              <a:t> </a:t>
            </a:r>
          </a:p>
        </p:txBody>
      </p:sp>
      <p:sp>
        <p:nvSpPr>
          <p:cNvPr id="40" name="Shape 40"/>
          <p:cNvSpPr txBox="1"/>
          <p:nvPr/>
        </p:nvSpPr>
        <p:spPr>
          <a:xfrm>
            <a:off x="230187"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Aristotle on Motion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0"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42" name="Shape 242"/>
          <p:cNvSpPr txBox="1"/>
          <p:nvPr>
            <p:ph idx="1" type="body"/>
          </p:nvPr>
        </p:nvSpPr>
        <p:spPr>
          <a:xfrm>
            <a:off x="990600" y="2438400"/>
            <a:ext cx="66294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Newton’s first law states that every object continues in a state of rest, or of uniform speed in a straight line, unless acted on by a nonzero net force. </a:t>
            </a:r>
          </a:p>
        </p:txBody>
      </p:sp>
      <p:sp>
        <p:nvSpPr>
          <p:cNvPr id="243" name="Shape 24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8" name="Shape 248"/>
        <p:cNvGrpSpPr/>
        <p:nvPr/>
      </p:nvGrpSpPr>
      <p:grpSpPr>
        <a:xfrm>
          <a:off x="0" y="0"/>
          <a:ext cx="0" cy="0"/>
          <a:chOff x="0" y="0"/>
          <a:chExt cx="0" cy="0"/>
        </a:xfrm>
      </p:grpSpPr>
      <p:sp>
        <p:nvSpPr>
          <p:cNvPr id="249" name="Shape 249"/>
          <p:cNvSpPr txBox="1"/>
          <p:nvPr/>
        </p:nvSpPr>
        <p:spPr>
          <a:xfrm>
            <a:off x="227012" y="1196975"/>
            <a:ext cx="8383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Newton’s first law, </a:t>
            </a:r>
            <a:r>
              <a:rPr b="0" i="0" lang="en-US" sz="2400" u="none">
                <a:solidFill>
                  <a:srgbClr val="000000"/>
                </a:solidFill>
                <a:latin typeface="Arial"/>
                <a:ea typeface="Arial"/>
                <a:cs typeface="Arial"/>
                <a:sym typeface="Arial"/>
              </a:rPr>
              <a:t>usually called the </a:t>
            </a:r>
            <a:r>
              <a:rPr b="1" i="0" lang="en-US" sz="2400" u="none">
                <a:solidFill>
                  <a:srgbClr val="000000"/>
                </a:solidFill>
                <a:latin typeface="Arial"/>
                <a:ea typeface="Arial"/>
                <a:cs typeface="Arial"/>
                <a:sym typeface="Arial"/>
              </a:rPr>
              <a:t>law of inertia, </a:t>
            </a:r>
            <a:r>
              <a:rPr b="0" i="0" lang="en-US" sz="2400" u="none">
                <a:solidFill>
                  <a:srgbClr val="000000"/>
                </a:solidFill>
                <a:latin typeface="Arial"/>
                <a:ea typeface="Arial"/>
                <a:cs typeface="Arial"/>
                <a:sym typeface="Arial"/>
              </a:rPr>
              <a:t>is a restatement of Galileo’s idea that a force is not needed to keep an object moving. </a:t>
            </a:r>
          </a:p>
        </p:txBody>
      </p:sp>
      <p:sp>
        <p:nvSpPr>
          <p:cNvPr id="250" name="Shape 25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5" name="Shape 255"/>
        <p:cNvGrpSpPr/>
        <p:nvPr/>
      </p:nvGrpSpPr>
      <p:grpSpPr>
        <a:xfrm>
          <a:off x="0" y="0"/>
          <a:ext cx="0" cy="0"/>
          <a:chOff x="0" y="0"/>
          <a:chExt cx="0" cy="0"/>
        </a:xfrm>
      </p:grpSpPr>
      <p:sp>
        <p:nvSpPr>
          <p:cNvPr id="256" name="Shape 256"/>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Objects at Rest</a:t>
            </a:r>
          </a:p>
        </p:txBody>
      </p:sp>
      <p:sp>
        <p:nvSpPr>
          <p:cNvPr id="257" name="Shape 257"/>
          <p:cNvSpPr txBox="1"/>
          <p:nvPr/>
        </p:nvSpPr>
        <p:spPr>
          <a:xfrm>
            <a:off x="227012" y="1766887"/>
            <a:ext cx="75453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Simply put, things tend to keep on doing what they’re already doing.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Objects in a state of rest tend to remain at rest.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Only a force will change that state.</a:t>
            </a:r>
          </a:p>
        </p:txBody>
      </p:sp>
      <p:sp>
        <p:nvSpPr>
          <p:cNvPr id="258" name="Shape 25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3" name="Shape 263"/>
        <p:cNvGrpSpPr/>
        <p:nvPr/>
      </p:nvGrpSpPr>
      <p:grpSpPr>
        <a:xfrm>
          <a:off x="0" y="0"/>
          <a:ext cx="0" cy="0"/>
          <a:chOff x="0" y="0"/>
          <a:chExt cx="0" cy="0"/>
        </a:xfrm>
      </p:grpSpPr>
      <p:sp>
        <p:nvSpPr>
          <p:cNvPr id="264" name="Shape 264"/>
          <p:cNvSpPr txBox="1"/>
          <p:nvPr/>
        </p:nvSpPr>
        <p:spPr>
          <a:xfrm>
            <a:off x="227012" y="1196975"/>
            <a:ext cx="83835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Objects at rest tend to remain at rest.</a:t>
            </a:r>
          </a:p>
        </p:txBody>
      </p:sp>
      <p:sp>
        <p:nvSpPr>
          <p:cNvPr id="265" name="Shape 26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pic>
        <p:nvPicPr>
          <p:cNvPr id="266" name="Shape 266"/>
          <p:cNvPicPr preferRelativeResize="0"/>
          <p:nvPr/>
        </p:nvPicPr>
        <p:blipFill rotWithShape="1">
          <a:blip r:embed="rId3">
            <a:alphaModFix/>
          </a:blip>
          <a:srcRect b="0" l="0" r="0" t="0"/>
          <a:stretch/>
        </p:blipFill>
        <p:spPr>
          <a:xfrm>
            <a:off x="609600" y="2166937"/>
            <a:ext cx="7924800" cy="37766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1" name="Shape 271"/>
        <p:cNvGrpSpPr/>
        <p:nvPr/>
      </p:nvGrpSpPr>
      <p:grpSpPr>
        <a:xfrm>
          <a:off x="0" y="0"/>
          <a:ext cx="0" cy="0"/>
          <a:chOff x="0" y="0"/>
          <a:chExt cx="0" cy="0"/>
        </a:xfrm>
      </p:grpSpPr>
      <p:sp>
        <p:nvSpPr>
          <p:cNvPr id="272" name="Shape 272"/>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Objects in Motion</a:t>
            </a:r>
          </a:p>
        </p:txBody>
      </p:sp>
      <p:sp>
        <p:nvSpPr>
          <p:cNvPr id="273" name="Shape 273"/>
          <p:cNvSpPr txBox="1"/>
          <p:nvPr/>
        </p:nvSpPr>
        <p:spPr>
          <a:xfrm>
            <a:off x="227012" y="1766887"/>
            <a:ext cx="7545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Now consider an object in motion.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the absence of forces, a moving object tends to move in a straight line indefinitely.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Toss an object from a space station located in the vacuum of outer space, and the object will move forever due to inertia.</a:t>
            </a:r>
          </a:p>
        </p:txBody>
      </p:sp>
      <p:sp>
        <p:nvSpPr>
          <p:cNvPr id="274" name="Shape 274"/>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nvSpPr>
        <p:spPr>
          <a:xfrm>
            <a:off x="227012" y="1196975"/>
            <a:ext cx="8764587"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Blasts of air from many tiny holes provide a nearly friction-free surface on the air table. If you slide a hockey puck along the surface of a city street, the puck soon comes to rest.  If you slide it along an air table where friction is practically absent, it slides with no apparent loss in speed.</a:t>
            </a:r>
            <a:r>
              <a:rPr b="1" i="0" lang="en-US" sz="2400" u="none">
                <a:solidFill>
                  <a:srgbClr val="000000"/>
                </a:solidFill>
                <a:latin typeface="Arial"/>
                <a:ea typeface="Arial"/>
                <a:cs typeface="Arial"/>
                <a:sym typeface="Arial"/>
              </a:rPr>
              <a:t> </a:t>
            </a:r>
          </a:p>
        </p:txBody>
      </p:sp>
      <p:sp>
        <p:nvSpPr>
          <p:cNvPr id="281" name="Shape 281"/>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pic>
        <p:nvPicPr>
          <p:cNvPr id="282" name="Shape 282"/>
          <p:cNvPicPr preferRelativeResize="0"/>
          <p:nvPr/>
        </p:nvPicPr>
        <p:blipFill rotWithShape="1">
          <a:blip r:embed="rId3">
            <a:alphaModFix/>
          </a:blip>
          <a:srcRect b="0" l="0" r="0" t="0"/>
          <a:stretch/>
        </p:blipFill>
        <p:spPr>
          <a:xfrm>
            <a:off x="2362200" y="3082925"/>
            <a:ext cx="4419600" cy="3165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7" name="Shape 287"/>
        <p:cNvGrpSpPr/>
        <p:nvPr/>
      </p:nvGrpSpPr>
      <p:grpSpPr>
        <a:xfrm>
          <a:off x="0" y="0"/>
          <a:ext cx="0" cy="0"/>
          <a:chOff x="0" y="0"/>
          <a:chExt cx="0" cy="0"/>
        </a:xfrm>
      </p:grpSpPr>
      <p:sp>
        <p:nvSpPr>
          <p:cNvPr id="288" name="Shape 288"/>
          <p:cNvSpPr txBox="1"/>
          <p:nvPr/>
        </p:nvSpPr>
        <p:spPr>
          <a:xfrm>
            <a:off x="227012" y="1196975"/>
            <a:ext cx="57927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law of inertia provides a completely different way of viewing motion from the ancients.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Objects continue to move by themselves.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Forces are needed to overcome any friction that may be present and to set objects in motion initially.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Once the object is moving in a force-free environment, it will move in a straight line indefinitely.</a:t>
            </a:r>
          </a:p>
        </p:txBody>
      </p:sp>
      <p:sp>
        <p:nvSpPr>
          <p:cNvPr id="289" name="Shape 289"/>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pic>
        <p:nvPicPr>
          <p:cNvPr id="290" name="Shape 290"/>
          <p:cNvPicPr preferRelativeResize="0"/>
          <p:nvPr/>
        </p:nvPicPr>
        <p:blipFill rotWithShape="1">
          <a:blip r:embed="rId3">
            <a:alphaModFix/>
          </a:blip>
          <a:srcRect b="0" l="0" r="0" t="0"/>
          <a:stretch/>
        </p:blipFill>
        <p:spPr>
          <a:xfrm>
            <a:off x="6432550" y="3124200"/>
            <a:ext cx="2435225" cy="3038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pic>
        <p:nvPicPr>
          <p:cNvPr id="297" name="Shape 297"/>
          <p:cNvPicPr preferRelativeResize="0"/>
          <p:nvPr/>
        </p:nvPicPr>
        <p:blipFill rotWithShape="1">
          <a:blip r:embed="rId3">
            <a:alphaModFix/>
          </a:blip>
          <a:srcRect b="0" l="0" r="0" t="0"/>
          <a:stretch/>
        </p:blipFill>
        <p:spPr>
          <a:xfrm>
            <a:off x="228600" y="2082800"/>
            <a:ext cx="8686800" cy="3098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2" name="Shape 302"/>
        <p:cNvGrpSpPr/>
        <p:nvPr/>
      </p:nvGrpSpPr>
      <p:grpSpPr>
        <a:xfrm>
          <a:off x="0" y="0"/>
          <a:ext cx="0" cy="0"/>
          <a:chOff x="0" y="0"/>
          <a:chExt cx="0" cy="0"/>
        </a:xfrm>
      </p:grpSpPr>
      <p:sp>
        <p:nvSpPr>
          <p:cNvPr id="303" name="Shape 30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pic>
        <p:nvPicPr>
          <p:cNvPr id="304" name="Shape 304"/>
          <p:cNvPicPr preferRelativeResize="0"/>
          <p:nvPr/>
        </p:nvPicPr>
        <p:blipFill rotWithShape="1">
          <a:blip r:embed="rId3">
            <a:alphaModFix/>
          </a:blip>
          <a:srcRect b="0" l="0" r="0" t="0"/>
          <a:stretch/>
        </p:blipFill>
        <p:spPr>
          <a:xfrm>
            <a:off x="228600" y="2133600"/>
            <a:ext cx="8686800" cy="30654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9" name="Shape 309"/>
        <p:cNvGrpSpPr/>
        <p:nvPr/>
      </p:nvGrpSpPr>
      <p:grpSpPr>
        <a:xfrm>
          <a:off x="0" y="0"/>
          <a:ext cx="0" cy="0"/>
          <a:chOff x="0" y="0"/>
          <a:chExt cx="0" cy="0"/>
        </a:xfrm>
      </p:grpSpPr>
      <p:sp>
        <p:nvSpPr>
          <p:cNvPr id="310" name="Shape 310"/>
          <p:cNvSpPr txBox="1"/>
          <p:nvPr>
            <p:ph idx="1" type="body"/>
          </p:nvPr>
        </p:nvSpPr>
        <p:spPr>
          <a:xfrm>
            <a:off x="228600" y="1196975"/>
            <a:ext cx="8153400" cy="24177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 force of gravity between the sun and its planets holds the planets in orbit around the sun. If that force of gravity suddenly disappeared, in what kind of path would the planets move?</a:t>
            </a:r>
            <a:br>
              <a:rPr b="0" i="0" lang="en-US" sz="2400" u="none" cap="none" strike="noStrike">
                <a:solidFill>
                  <a:srgbClr val="000000"/>
                </a:solidFill>
                <a:latin typeface="Arial"/>
                <a:ea typeface="Arial"/>
                <a:cs typeface="Arial"/>
                <a:sym typeface="Arial"/>
              </a:rPr>
            </a:br>
          </a:p>
        </p:txBody>
      </p:sp>
      <p:sp>
        <p:nvSpPr>
          <p:cNvPr id="311" name="Shape 311"/>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 name="Shape 45"/>
        <p:cNvGrpSpPr/>
        <p:nvPr/>
      </p:nvGrpSpPr>
      <p:grpSpPr>
        <a:xfrm>
          <a:off x="0" y="0"/>
          <a:ext cx="0" cy="0"/>
          <a:chOff x="0" y="0"/>
          <a:chExt cx="0" cy="0"/>
        </a:xfrm>
      </p:grpSpPr>
      <p:sp>
        <p:nvSpPr>
          <p:cNvPr id="46" name="Shape 46"/>
          <p:cNvSpPr txBox="1"/>
          <p:nvPr/>
        </p:nvSpPr>
        <p:spPr>
          <a:xfrm>
            <a:off x="227012" y="1196975"/>
            <a:ext cx="76215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Natural motion on Earth was thought to be either straight up or straight down.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Objects seek their natural resting places: boulders on the ground and smoke high in the air like the clouds.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Heavy things fall and very light things rise.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Circular motion was natural for the heavens.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These motions were considered natural–not caused by forces.</a:t>
            </a:r>
            <a:r>
              <a:rPr b="1" i="0" lang="en-US" sz="2400" u="none" cap="none" strike="noStrike">
                <a:solidFill>
                  <a:srgbClr val="000000"/>
                </a:solidFill>
                <a:latin typeface="Arial"/>
                <a:ea typeface="Arial"/>
                <a:cs typeface="Arial"/>
                <a:sym typeface="Arial"/>
              </a:rPr>
              <a:t> </a:t>
            </a:r>
          </a:p>
        </p:txBody>
      </p:sp>
      <p:sp>
        <p:nvSpPr>
          <p:cNvPr id="47" name="Shape 47"/>
          <p:cNvSpPr txBox="1"/>
          <p:nvPr/>
        </p:nvSpPr>
        <p:spPr>
          <a:xfrm>
            <a:off x="230187"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Aristotle on Motion</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6" name="Shape 316"/>
        <p:cNvGrpSpPr/>
        <p:nvPr/>
      </p:nvGrpSpPr>
      <p:grpSpPr>
        <a:xfrm>
          <a:off x="0" y="0"/>
          <a:ext cx="0" cy="0"/>
          <a:chOff x="0" y="0"/>
          <a:chExt cx="0" cy="0"/>
        </a:xfrm>
      </p:grpSpPr>
      <p:sp>
        <p:nvSpPr>
          <p:cNvPr id="317" name="Shape 317"/>
          <p:cNvSpPr txBox="1"/>
          <p:nvPr>
            <p:ph idx="1" type="body"/>
          </p:nvPr>
        </p:nvSpPr>
        <p:spPr>
          <a:xfrm>
            <a:off x="228600" y="1196975"/>
            <a:ext cx="8153400" cy="32210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 force of gravity between the sun and its planets holds the planets in orbit around the sun. If that force of gravity suddenly disappeared, in what kind of path would the planets move?</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Each planet would move in a straight line at constant speed.</a:t>
            </a:r>
          </a:p>
        </p:txBody>
      </p:sp>
      <p:sp>
        <p:nvSpPr>
          <p:cNvPr id="318" name="Shape 31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3" name="Shape 323"/>
        <p:cNvGrpSpPr/>
        <p:nvPr/>
      </p:nvGrpSpPr>
      <p:grpSpPr>
        <a:xfrm>
          <a:off x="0" y="0"/>
          <a:ext cx="0" cy="0"/>
          <a:chOff x="0" y="0"/>
          <a:chExt cx="0" cy="0"/>
        </a:xfrm>
      </p:grpSpPr>
      <p:sp>
        <p:nvSpPr>
          <p:cNvPr id="324" name="Shape 324"/>
          <p:cNvSpPr txBox="1"/>
          <p:nvPr>
            <p:ph idx="1" type="body"/>
          </p:nvPr>
        </p:nvSpPr>
        <p:spPr>
          <a:xfrm>
            <a:off x="228600" y="1196975"/>
            <a:ext cx="81534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Is it correct to say that the </a:t>
            </a:r>
            <a:r>
              <a:rPr b="0" i="1" lang="en-US" sz="2400" u="none" cap="none" strike="noStrike">
                <a:solidFill>
                  <a:srgbClr val="000000"/>
                </a:solidFill>
                <a:latin typeface="Arial"/>
                <a:ea typeface="Arial"/>
                <a:cs typeface="Arial"/>
                <a:sym typeface="Arial"/>
              </a:rPr>
              <a:t>reason </a:t>
            </a:r>
            <a:r>
              <a:rPr b="0" i="0" lang="en-US" sz="2400" u="none" cap="none" strike="noStrike">
                <a:solidFill>
                  <a:srgbClr val="000000"/>
                </a:solidFill>
                <a:latin typeface="Arial"/>
                <a:ea typeface="Arial"/>
                <a:cs typeface="Arial"/>
                <a:sym typeface="Arial"/>
              </a:rPr>
              <a:t>an object resists change and persists in its state of motion is that it has inertia?</a:t>
            </a:r>
          </a:p>
        </p:txBody>
      </p:sp>
      <p:sp>
        <p:nvSpPr>
          <p:cNvPr id="325" name="Shape 32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0" name="Shape 330"/>
        <p:cNvGrpSpPr/>
        <p:nvPr/>
      </p:nvGrpSpPr>
      <p:grpSpPr>
        <a:xfrm>
          <a:off x="0" y="0"/>
          <a:ext cx="0" cy="0"/>
          <a:chOff x="0" y="0"/>
          <a:chExt cx="0" cy="0"/>
        </a:xfrm>
      </p:grpSpPr>
      <p:sp>
        <p:nvSpPr>
          <p:cNvPr id="331" name="Shape 331"/>
          <p:cNvSpPr txBox="1"/>
          <p:nvPr>
            <p:ph idx="1" type="body"/>
          </p:nvPr>
        </p:nvSpPr>
        <p:spPr>
          <a:xfrm>
            <a:off x="228600" y="1196975"/>
            <a:ext cx="8153400" cy="28559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Is it correct to say that the </a:t>
            </a:r>
            <a:r>
              <a:rPr b="0" i="1" lang="en-US" sz="2400" u="none" cap="none" strike="noStrike">
                <a:solidFill>
                  <a:srgbClr val="000000"/>
                </a:solidFill>
                <a:latin typeface="Arial"/>
                <a:ea typeface="Arial"/>
                <a:cs typeface="Arial"/>
                <a:sym typeface="Arial"/>
              </a:rPr>
              <a:t>reason </a:t>
            </a:r>
            <a:r>
              <a:rPr b="0" i="0" lang="en-US" sz="2400" u="none" cap="none" strike="noStrike">
                <a:solidFill>
                  <a:srgbClr val="000000"/>
                </a:solidFill>
                <a:latin typeface="Arial"/>
                <a:ea typeface="Arial"/>
                <a:cs typeface="Arial"/>
                <a:sym typeface="Arial"/>
              </a:rPr>
              <a:t>an object resists change and persists in its state of motion is that it has inertia?</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We don’t know the reason </a:t>
            </a:r>
            <a:r>
              <a:rPr b="0" i="1" lang="en-US" sz="2400" u="none" cap="none" strike="noStrike">
                <a:solidFill>
                  <a:srgbClr val="000000"/>
                </a:solidFill>
                <a:latin typeface="Arial"/>
                <a:ea typeface="Arial"/>
                <a:cs typeface="Arial"/>
                <a:sym typeface="Arial"/>
              </a:rPr>
              <a:t>why </a:t>
            </a:r>
            <a:r>
              <a:rPr b="0" i="0" lang="en-US" sz="2400" u="none" cap="none" strike="noStrike">
                <a:solidFill>
                  <a:srgbClr val="000000"/>
                </a:solidFill>
                <a:latin typeface="Arial"/>
                <a:ea typeface="Arial"/>
                <a:cs typeface="Arial"/>
                <a:sym typeface="Arial"/>
              </a:rPr>
              <a:t>objects persist in their motion when nothing acts on them, but we know that they do, and we call this property </a:t>
            </a:r>
            <a:r>
              <a:rPr b="0" i="1" lang="en-US" sz="2400" u="none" cap="none" strike="noStrike">
                <a:solidFill>
                  <a:srgbClr val="000000"/>
                </a:solidFill>
                <a:latin typeface="Arial"/>
                <a:ea typeface="Arial"/>
                <a:cs typeface="Arial"/>
                <a:sym typeface="Arial"/>
              </a:rPr>
              <a:t>inertia</a:t>
            </a:r>
            <a:r>
              <a:rPr b="0" i="0" lang="en-US" sz="2400" u="none" cap="none" strike="noStrike">
                <a:solidFill>
                  <a:srgbClr val="000000"/>
                </a:solidFill>
                <a:latin typeface="Arial"/>
                <a:ea typeface="Arial"/>
                <a:cs typeface="Arial"/>
                <a:sym typeface="Arial"/>
              </a:rPr>
              <a:t>. </a:t>
            </a:r>
          </a:p>
        </p:txBody>
      </p:sp>
      <p:sp>
        <p:nvSpPr>
          <p:cNvPr id="332" name="Shape 332"/>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7"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39" name="Shape 339"/>
          <p:cNvSpPr txBox="1"/>
          <p:nvPr/>
        </p:nvSpPr>
        <p:spPr>
          <a:xfrm>
            <a:off x="1676400" y="3187700"/>
            <a:ext cx="6477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Newton’s first law of motion? </a:t>
            </a:r>
          </a:p>
        </p:txBody>
      </p:sp>
      <p:sp>
        <p:nvSpPr>
          <p:cNvPr id="340" name="Shape 34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Law of Inertia</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5"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47" name="Shape 347"/>
          <p:cNvSpPr txBox="1"/>
          <p:nvPr>
            <p:ph idx="1" type="body"/>
          </p:nvPr>
        </p:nvSpPr>
        <p:spPr>
          <a:xfrm>
            <a:off x="990600" y="2667000"/>
            <a:ext cx="6629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more mass an object has, the greater its inertia and the more force it takes to change its state of motion. </a:t>
            </a:r>
          </a:p>
        </p:txBody>
      </p:sp>
      <p:sp>
        <p:nvSpPr>
          <p:cNvPr id="348" name="Shape 34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3" name="Shape 353"/>
        <p:cNvGrpSpPr/>
        <p:nvPr/>
      </p:nvGrpSpPr>
      <p:grpSpPr>
        <a:xfrm>
          <a:off x="0" y="0"/>
          <a:ext cx="0" cy="0"/>
          <a:chOff x="0" y="0"/>
          <a:chExt cx="0" cy="0"/>
        </a:xfrm>
      </p:grpSpPr>
      <p:sp>
        <p:nvSpPr>
          <p:cNvPr id="354" name="Shape 354"/>
          <p:cNvSpPr txBox="1"/>
          <p:nvPr/>
        </p:nvSpPr>
        <p:spPr>
          <a:xfrm>
            <a:off x="227012" y="1196975"/>
            <a:ext cx="86121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amount of inertia an object has depends on its </a:t>
            </a:r>
            <a:r>
              <a:rPr b="0" i="1" lang="en-US" sz="2400" u="none">
                <a:solidFill>
                  <a:srgbClr val="000000"/>
                </a:solidFill>
                <a:latin typeface="Arial"/>
                <a:ea typeface="Arial"/>
                <a:cs typeface="Arial"/>
                <a:sym typeface="Arial"/>
              </a:rPr>
              <a:t>mass</a:t>
            </a:r>
            <a:r>
              <a:rPr b="0" i="0" lang="en-US" sz="2400" u="none">
                <a:solidFill>
                  <a:srgbClr val="000000"/>
                </a:solidFill>
                <a:latin typeface="Arial"/>
                <a:ea typeface="Arial"/>
                <a:cs typeface="Arial"/>
                <a:sym typeface="Arial"/>
              </a:rPr>
              <a:t>—which is roughly the amount of material present in the object.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Mass is a measure of the inertia of an object.</a:t>
            </a:r>
          </a:p>
        </p:txBody>
      </p:sp>
      <p:sp>
        <p:nvSpPr>
          <p:cNvPr id="355" name="Shape 35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0" name="Shape 360"/>
        <p:cNvGrpSpPr/>
        <p:nvPr/>
      </p:nvGrpSpPr>
      <p:grpSpPr>
        <a:xfrm>
          <a:off x="0" y="0"/>
          <a:ext cx="0" cy="0"/>
          <a:chOff x="0" y="0"/>
          <a:chExt cx="0" cy="0"/>
        </a:xfrm>
      </p:grpSpPr>
      <p:sp>
        <p:nvSpPr>
          <p:cNvPr id="361" name="Shape 361"/>
          <p:cNvSpPr txBox="1"/>
          <p:nvPr/>
        </p:nvSpPr>
        <p:spPr>
          <a:xfrm>
            <a:off x="227012" y="1196975"/>
            <a:ext cx="8383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can tell how much matter is in a can when you kick it. Kick an empty can and it moves. Kick a can filled with sand and it doesn’t move as much. </a:t>
            </a:r>
          </a:p>
        </p:txBody>
      </p:sp>
      <p:pic>
        <p:nvPicPr>
          <p:cNvPr id="362" name="Shape 362"/>
          <p:cNvPicPr preferRelativeResize="0"/>
          <p:nvPr/>
        </p:nvPicPr>
        <p:blipFill rotWithShape="1">
          <a:blip r:embed="rId3">
            <a:alphaModFix/>
          </a:blip>
          <a:srcRect b="0" l="0" r="0" t="0"/>
          <a:stretch/>
        </p:blipFill>
        <p:spPr>
          <a:xfrm>
            <a:off x="2941637" y="2667000"/>
            <a:ext cx="3260725" cy="3390900"/>
          </a:xfrm>
          <a:prstGeom prst="rect">
            <a:avLst/>
          </a:prstGeom>
          <a:noFill/>
          <a:ln>
            <a:noFill/>
          </a:ln>
        </p:spPr>
      </p:pic>
      <p:sp>
        <p:nvSpPr>
          <p:cNvPr id="363" name="Shape 36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8" name="Shape 368"/>
        <p:cNvGrpSpPr/>
        <p:nvPr/>
      </p:nvGrpSpPr>
      <p:grpSpPr>
        <a:xfrm>
          <a:off x="0" y="0"/>
          <a:ext cx="0" cy="0"/>
          <a:chOff x="0" y="0"/>
          <a:chExt cx="0" cy="0"/>
        </a:xfrm>
      </p:grpSpPr>
      <p:sp>
        <p:nvSpPr>
          <p:cNvPr id="369" name="Shape 369"/>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Mass Is Not Volume</a:t>
            </a:r>
          </a:p>
        </p:txBody>
      </p:sp>
      <p:sp>
        <p:nvSpPr>
          <p:cNvPr id="370" name="Shape 370"/>
          <p:cNvSpPr txBox="1"/>
          <p:nvPr/>
        </p:nvSpPr>
        <p:spPr>
          <a:xfrm>
            <a:off x="227012" y="1766887"/>
            <a:ext cx="6707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Do not confuse mass and volume.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Volume is a measure of space and is measured in units such as cubic centimeters, cubic meters, and liters.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Mass is measured in the fundamental unit of </a:t>
            </a:r>
            <a:r>
              <a:rPr b="1" i="0" lang="en-US" sz="2400" u="none" cap="none" strike="noStrike">
                <a:solidFill>
                  <a:srgbClr val="000000"/>
                </a:solidFill>
                <a:latin typeface="Arial"/>
                <a:ea typeface="Arial"/>
                <a:cs typeface="Arial"/>
                <a:sym typeface="Arial"/>
              </a:rPr>
              <a:t>kilograms.</a:t>
            </a:r>
            <a:r>
              <a:rPr b="0" i="0" lang="en-US" sz="2400" u="none" cap="none" strike="noStrike">
                <a:solidFill>
                  <a:srgbClr val="000000"/>
                </a:solidFill>
                <a:latin typeface="Arial"/>
                <a:ea typeface="Arial"/>
                <a:cs typeface="Arial"/>
                <a:sym typeface="Arial"/>
              </a:rPr>
              <a:t> </a:t>
            </a:r>
          </a:p>
        </p:txBody>
      </p:sp>
      <p:sp>
        <p:nvSpPr>
          <p:cNvPr id="371" name="Shape 371"/>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6" name="Shape 376"/>
        <p:cNvGrpSpPr/>
        <p:nvPr/>
      </p:nvGrpSpPr>
      <p:grpSpPr>
        <a:xfrm>
          <a:off x="0" y="0"/>
          <a:ext cx="0" cy="0"/>
          <a:chOff x="0" y="0"/>
          <a:chExt cx="0" cy="0"/>
        </a:xfrm>
      </p:grpSpPr>
      <p:sp>
        <p:nvSpPr>
          <p:cNvPr id="377" name="Shape 377"/>
          <p:cNvSpPr txBox="1"/>
          <p:nvPr/>
        </p:nvSpPr>
        <p:spPr>
          <a:xfrm>
            <a:off x="227012" y="1196975"/>
            <a:ext cx="8383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Which has more mass, a feather pillow or a common automobile battery?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Clearly an automobile battery is more difficult to set into motion. This is evidence of the battery’s greater inertia and hence its greater mass.</a:t>
            </a:r>
          </a:p>
        </p:txBody>
      </p:sp>
      <p:sp>
        <p:nvSpPr>
          <p:cNvPr id="378" name="Shape 37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3"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b="0" l="0" r="0" t="0"/>
          <a:stretch/>
        </p:blipFill>
        <p:spPr>
          <a:xfrm>
            <a:off x="3657600" y="609600"/>
            <a:ext cx="5048250" cy="5638800"/>
          </a:xfrm>
          <a:prstGeom prst="rect">
            <a:avLst/>
          </a:prstGeom>
          <a:noFill/>
          <a:ln>
            <a:noFill/>
          </a:ln>
        </p:spPr>
      </p:pic>
      <p:sp>
        <p:nvSpPr>
          <p:cNvPr id="385" name="Shape 385"/>
          <p:cNvSpPr txBox="1"/>
          <p:nvPr/>
        </p:nvSpPr>
        <p:spPr>
          <a:xfrm>
            <a:off x="227012" y="1196975"/>
            <a:ext cx="8383587" cy="946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The pillow has a larger size (volume) but a smaller mass than the battery. </a:t>
            </a:r>
          </a:p>
        </p:txBody>
      </p:sp>
      <p:sp>
        <p:nvSpPr>
          <p:cNvPr id="386" name="Shape 386"/>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nvSpPr>
        <p:spPr>
          <a:xfrm>
            <a:off x="227012" y="1196975"/>
            <a:ext cx="7621587" cy="33051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Violent motion, on the other hand, was imposed motion.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was the result of forces that pushed or pulled.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important thing about defining violent motion was that it had an external cause.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Violent motion was imparted to objects.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Objects in their natural resting places could not move by themselves. </a:t>
            </a:r>
          </a:p>
        </p:txBody>
      </p:sp>
      <p:sp>
        <p:nvSpPr>
          <p:cNvPr id="54" name="Shape 54"/>
          <p:cNvSpPr txBox="1"/>
          <p:nvPr/>
        </p:nvSpPr>
        <p:spPr>
          <a:xfrm>
            <a:off x="230187"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Aristotle on Motion</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1" name="Shape 391"/>
        <p:cNvGrpSpPr/>
        <p:nvPr/>
      </p:nvGrpSpPr>
      <p:grpSpPr>
        <a:xfrm>
          <a:off x="0" y="0"/>
          <a:ext cx="0" cy="0"/>
          <a:chOff x="0" y="0"/>
          <a:chExt cx="0" cy="0"/>
        </a:xfrm>
      </p:grpSpPr>
      <p:sp>
        <p:nvSpPr>
          <p:cNvPr id="392" name="Shape 392"/>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Mass Is Not Weight</a:t>
            </a:r>
          </a:p>
        </p:txBody>
      </p:sp>
      <p:sp>
        <p:nvSpPr>
          <p:cNvPr id="393" name="Shape 393"/>
          <p:cNvSpPr txBox="1"/>
          <p:nvPr/>
        </p:nvSpPr>
        <p:spPr>
          <a:xfrm>
            <a:off x="227012" y="1766887"/>
            <a:ext cx="5564187" cy="4254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Mass is often confused with </a:t>
            </a:r>
            <a:r>
              <a:rPr b="0" i="1" lang="en-US" sz="2400" u="none">
                <a:solidFill>
                  <a:srgbClr val="000000"/>
                </a:solidFill>
                <a:latin typeface="Arial"/>
                <a:ea typeface="Arial"/>
                <a:cs typeface="Arial"/>
                <a:sym typeface="Arial"/>
              </a:rPr>
              <a:t>weight</a:t>
            </a:r>
            <a:r>
              <a:rPr b="0" i="0" lang="en-US" sz="2400" u="none">
                <a:solidFill>
                  <a:srgbClr val="000000"/>
                </a:solidFill>
                <a:latin typeface="Arial"/>
                <a:ea typeface="Arial"/>
                <a:cs typeface="Arial"/>
                <a:sym typeface="Arial"/>
              </a:rPr>
              <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We often determine the amount of matter in an object by measuring its gravitational attraction to Earth. However, mass is more fundamental than weight.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Mass is a measure of the amount of material in an object. Weight, on the other hand, is a measure of the gravitational force acting on the object.</a:t>
            </a:r>
          </a:p>
        </p:txBody>
      </p:sp>
      <p:pic>
        <p:nvPicPr>
          <p:cNvPr id="394" name="Shape 394"/>
          <p:cNvPicPr preferRelativeResize="0"/>
          <p:nvPr/>
        </p:nvPicPr>
        <p:blipFill rotWithShape="1">
          <a:blip r:embed="rId3">
            <a:alphaModFix/>
          </a:blip>
          <a:srcRect b="0" l="0" r="0" t="0"/>
          <a:stretch/>
        </p:blipFill>
        <p:spPr>
          <a:xfrm>
            <a:off x="6124575" y="3886200"/>
            <a:ext cx="2790825" cy="2312987"/>
          </a:xfrm>
          <a:prstGeom prst="rect">
            <a:avLst/>
          </a:prstGeom>
          <a:noFill/>
          <a:ln>
            <a:noFill/>
          </a:ln>
        </p:spPr>
      </p:pic>
      <p:sp>
        <p:nvSpPr>
          <p:cNvPr id="395" name="Shape 39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0" name="Shape 400"/>
        <p:cNvGrpSpPr/>
        <p:nvPr/>
      </p:nvGrpSpPr>
      <p:grpSpPr>
        <a:xfrm>
          <a:off x="0" y="0"/>
          <a:ext cx="0" cy="0"/>
          <a:chOff x="0" y="0"/>
          <a:chExt cx="0" cy="0"/>
        </a:xfrm>
      </p:grpSpPr>
      <p:sp>
        <p:nvSpPr>
          <p:cNvPr id="401" name="Shape 401"/>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Mass Is Inertia</a:t>
            </a:r>
          </a:p>
        </p:txBody>
      </p:sp>
      <p:sp>
        <p:nvSpPr>
          <p:cNvPr id="402" name="Shape 402"/>
          <p:cNvSpPr txBox="1"/>
          <p:nvPr/>
        </p:nvSpPr>
        <p:spPr>
          <a:xfrm>
            <a:off x="227012" y="1766887"/>
            <a:ext cx="73167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amount of material in a particular stone is the same whether the stone is located on Earth, on the moon, or in outer space.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mass of the stone is the same in all of these locations.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weight of the stone would be very different on Earth and on the moon, and still different in outer space.</a:t>
            </a:r>
          </a:p>
        </p:txBody>
      </p:sp>
      <p:sp>
        <p:nvSpPr>
          <p:cNvPr id="403" name="Shape 40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8" name="Shape 408"/>
        <p:cNvGrpSpPr/>
        <p:nvPr/>
      </p:nvGrpSpPr>
      <p:grpSpPr>
        <a:xfrm>
          <a:off x="0" y="0"/>
          <a:ext cx="0" cy="0"/>
          <a:chOff x="0" y="0"/>
          <a:chExt cx="0" cy="0"/>
        </a:xfrm>
      </p:grpSpPr>
      <p:sp>
        <p:nvSpPr>
          <p:cNvPr id="409" name="Shape 409"/>
          <p:cNvSpPr txBox="1"/>
          <p:nvPr/>
        </p:nvSpPr>
        <p:spPr>
          <a:xfrm>
            <a:off x="227012" y="1196975"/>
            <a:ext cx="8383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stone’s inertia, or mass, is a property of the stone and not its location.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same force would be required to shake the stone with the same rhythm whether the stone was on Earth, on the moon, or in a force-free region of outer space. </a:t>
            </a:r>
          </a:p>
        </p:txBody>
      </p:sp>
      <p:sp>
        <p:nvSpPr>
          <p:cNvPr id="410" name="Shape 41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5" name="Shape 415"/>
        <p:cNvGrpSpPr/>
        <p:nvPr/>
      </p:nvGrpSpPr>
      <p:grpSpPr>
        <a:xfrm>
          <a:off x="0" y="0"/>
          <a:ext cx="0" cy="0"/>
          <a:chOff x="0" y="0"/>
          <a:chExt cx="0" cy="0"/>
        </a:xfrm>
      </p:grpSpPr>
      <p:sp>
        <p:nvSpPr>
          <p:cNvPr id="416" name="Shape 416"/>
          <p:cNvSpPr txBox="1"/>
          <p:nvPr/>
        </p:nvSpPr>
        <p:spPr>
          <a:xfrm>
            <a:off x="227012" y="1196975"/>
            <a:ext cx="3354387" cy="2654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It’s just as difficult to shake a stone in its weightless state in space as it is in its weighted state on Earth.</a:t>
            </a:r>
          </a:p>
        </p:txBody>
      </p:sp>
      <p:pic>
        <p:nvPicPr>
          <p:cNvPr id="417" name="Shape 417"/>
          <p:cNvPicPr preferRelativeResize="0"/>
          <p:nvPr/>
        </p:nvPicPr>
        <p:blipFill rotWithShape="1">
          <a:blip r:embed="rId3">
            <a:alphaModFix/>
          </a:blip>
          <a:srcRect b="0" l="0" r="0" t="0"/>
          <a:stretch/>
        </p:blipFill>
        <p:spPr>
          <a:xfrm>
            <a:off x="4286250" y="1143000"/>
            <a:ext cx="4400550" cy="5029200"/>
          </a:xfrm>
          <a:prstGeom prst="rect">
            <a:avLst/>
          </a:prstGeom>
          <a:noFill/>
          <a:ln>
            <a:noFill/>
          </a:ln>
        </p:spPr>
      </p:pic>
      <p:sp>
        <p:nvSpPr>
          <p:cNvPr id="418" name="Shape 41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3" name="Shape 423"/>
        <p:cNvGrpSpPr/>
        <p:nvPr/>
      </p:nvGrpSpPr>
      <p:grpSpPr>
        <a:xfrm>
          <a:off x="0" y="0"/>
          <a:ext cx="0" cy="0"/>
          <a:chOff x="0" y="0"/>
          <a:chExt cx="0" cy="0"/>
        </a:xfrm>
      </p:grpSpPr>
      <p:sp>
        <p:nvSpPr>
          <p:cNvPr id="424" name="Shape 424"/>
          <p:cNvSpPr txBox="1"/>
          <p:nvPr/>
        </p:nvSpPr>
        <p:spPr>
          <a:xfrm>
            <a:off x="227012" y="1196975"/>
            <a:ext cx="8383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define mass and weight as follows:</a:t>
            </a:r>
          </a:p>
          <a:p>
            <a:pPr indent="-288925" lvl="1" marL="746125" marR="0" rtl="0" algn="l">
              <a:lnSpc>
                <a:spcPct val="100000"/>
              </a:lnSpc>
              <a:spcBef>
                <a:spcPts val="480"/>
              </a:spcBef>
              <a:spcAft>
                <a:spcPts val="0"/>
              </a:spcAft>
              <a:buClr>
                <a:srgbClr val="000000"/>
              </a:buClr>
              <a:buSzPct val="100000"/>
              <a:buFont typeface="Arial"/>
              <a:buChar char="•"/>
            </a:pPr>
            <a:r>
              <a:rPr b="1" i="0" lang="en-US" sz="2400" u="none" cap="none" strike="noStrike">
                <a:solidFill>
                  <a:srgbClr val="000000"/>
                </a:solidFill>
                <a:latin typeface="Arial"/>
                <a:ea typeface="Arial"/>
                <a:cs typeface="Arial"/>
                <a:sym typeface="Arial"/>
              </a:rPr>
              <a:t>Mass </a:t>
            </a:r>
            <a:r>
              <a:rPr b="0" i="0" lang="en-US" sz="2400" u="none" cap="none" strike="noStrike">
                <a:solidFill>
                  <a:srgbClr val="000000"/>
                </a:solidFill>
                <a:latin typeface="Arial"/>
                <a:ea typeface="Arial"/>
                <a:cs typeface="Arial"/>
                <a:sym typeface="Arial"/>
              </a:rPr>
              <a:t>is the quantity of matter in an object. More specifically, mass is a measure of the inertia, or “laziness,” that an object exhibits in response to any effort made to start it, stop it, or otherwise change its state of motion.</a:t>
            </a:r>
          </a:p>
          <a:p>
            <a:pPr indent="-288925" lvl="1" marL="746125" marR="0" rtl="0" algn="l">
              <a:lnSpc>
                <a:spcPct val="100000"/>
              </a:lnSpc>
              <a:spcBef>
                <a:spcPts val="480"/>
              </a:spcBef>
              <a:spcAft>
                <a:spcPts val="0"/>
              </a:spcAft>
              <a:buClr>
                <a:srgbClr val="000000"/>
              </a:buClr>
              <a:buSzPct val="100000"/>
              <a:buFont typeface="Arial"/>
              <a:buChar char="•"/>
            </a:pPr>
            <a:r>
              <a:rPr b="1" i="0" lang="en-US" sz="2400" u="none" cap="none" strike="noStrike">
                <a:solidFill>
                  <a:srgbClr val="000000"/>
                </a:solidFill>
                <a:latin typeface="Arial"/>
                <a:ea typeface="Arial"/>
                <a:cs typeface="Arial"/>
                <a:sym typeface="Arial"/>
              </a:rPr>
              <a:t>Weight </a:t>
            </a:r>
            <a:r>
              <a:rPr b="0" i="0" lang="en-US" sz="2400" u="none" cap="none" strike="noStrike">
                <a:solidFill>
                  <a:srgbClr val="000000"/>
                </a:solidFill>
                <a:latin typeface="Arial"/>
                <a:ea typeface="Arial"/>
                <a:cs typeface="Arial"/>
                <a:sym typeface="Arial"/>
              </a:rPr>
              <a:t>is the force of gravity on an object.</a:t>
            </a:r>
          </a:p>
        </p:txBody>
      </p:sp>
      <p:sp>
        <p:nvSpPr>
          <p:cNvPr id="425" name="Shape 42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0" name="Shape 430"/>
        <p:cNvGrpSpPr/>
        <p:nvPr/>
      </p:nvGrpSpPr>
      <p:grpSpPr>
        <a:xfrm>
          <a:off x="0" y="0"/>
          <a:ext cx="0" cy="0"/>
          <a:chOff x="0" y="0"/>
          <a:chExt cx="0" cy="0"/>
        </a:xfrm>
      </p:grpSpPr>
      <p:sp>
        <p:nvSpPr>
          <p:cNvPr id="431" name="Shape 431"/>
          <p:cNvSpPr txBox="1"/>
          <p:nvPr/>
        </p:nvSpPr>
        <p:spPr>
          <a:xfrm>
            <a:off x="227012" y="1196975"/>
            <a:ext cx="7850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Mass and weight are proportional to each other in a given place: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the same location, twice the mass weighs twice as much.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Mass and weight are proportional to each other, but they are not equal to each other. </a:t>
            </a:r>
          </a:p>
        </p:txBody>
      </p:sp>
      <p:sp>
        <p:nvSpPr>
          <p:cNvPr id="432" name="Shape 432"/>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7" name="Shape 437"/>
        <p:cNvGrpSpPr/>
        <p:nvPr/>
      </p:nvGrpSpPr>
      <p:grpSpPr>
        <a:xfrm>
          <a:off x="0" y="0"/>
          <a:ext cx="0" cy="0"/>
          <a:chOff x="0" y="0"/>
          <a:chExt cx="0" cy="0"/>
        </a:xfrm>
      </p:grpSpPr>
      <p:sp>
        <p:nvSpPr>
          <p:cNvPr id="438" name="Shape 438"/>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One Kilogram Weighs 10 Newtons</a:t>
            </a:r>
          </a:p>
        </p:txBody>
      </p:sp>
      <p:sp>
        <p:nvSpPr>
          <p:cNvPr id="439" name="Shape 439"/>
          <p:cNvSpPr txBox="1"/>
          <p:nvPr/>
        </p:nvSpPr>
        <p:spPr>
          <a:xfrm>
            <a:off x="227012" y="1766887"/>
            <a:ext cx="73167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is common to describe the amount of matter in an object by its gravitational pull to Earth, that is, by its weight.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the United States, the traditional unit of weight is the pound. In most parts of the world, however, the measure of matter is commonly expressed in units of mass, the kilogram (kg).</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At Earth’s surface, 1 kilogram has a weight of 2.2 pounds. </a:t>
            </a:r>
          </a:p>
        </p:txBody>
      </p:sp>
      <p:sp>
        <p:nvSpPr>
          <p:cNvPr id="440" name="Shape 44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5" name="Shape 445"/>
        <p:cNvGrpSpPr/>
        <p:nvPr/>
      </p:nvGrpSpPr>
      <p:grpSpPr>
        <a:xfrm>
          <a:off x="0" y="0"/>
          <a:ext cx="0" cy="0"/>
          <a:chOff x="0" y="0"/>
          <a:chExt cx="0" cy="0"/>
        </a:xfrm>
      </p:grpSpPr>
      <p:sp>
        <p:nvSpPr>
          <p:cNvPr id="446" name="Shape 446"/>
          <p:cNvSpPr txBox="1"/>
          <p:nvPr/>
        </p:nvSpPr>
        <p:spPr>
          <a:xfrm>
            <a:off x="227012" y="1196975"/>
            <a:ext cx="7850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SI unit of </a:t>
            </a:r>
            <a:r>
              <a:rPr b="0" i="1" lang="en-US" sz="2400" u="none">
                <a:solidFill>
                  <a:srgbClr val="000000"/>
                </a:solidFill>
                <a:latin typeface="Arial"/>
                <a:ea typeface="Arial"/>
                <a:cs typeface="Arial"/>
                <a:sym typeface="Arial"/>
              </a:rPr>
              <a:t>force </a:t>
            </a:r>
            <a:r>
              <a:rPr b="0" i="0" lang="en-US" sz="2400" u="none">
                <a:solidFill>
                  <a:srgbClr val="000000"/>
                </a:solidFill>
                <a:latin typeface="Arial"/>
                <a:ea typeface="Arial"/>
                <a:cs typeface="Arial"/>
                <a:sym typeface="Arial"/>
              </a:rPr>
              <a:t>is the </a:t>
            </a:r>
            <a:r>
              <a:rPr b="1" i="0" lang="en-US" sz="2400" u="none">
                <a:solidFill>
                  <a:srgbClr val="000000"/>
                </a:solidFill>
                <a:latin typeface="Arial"/>
                <a:ea typeface="Arial"/>
                <a:cs typeface="Arial"/>
                <a:sym typeface="Arial"/>
              </a:rPr>
              <a:t>newton. </a:t>
            </a:r>
            <a:r>
              <a:rPr b="0" i="0" lang="en-US" sz="2400" u="none">
                <a:solidFill>
                  <a:srgbClr val="000000"/>
                </a:solidFill>
                <a:latin typeface="Arial"/>
                <a:ea typeface="Arial"/>
                <a:cs typeface="Arial"/>
                <a:sym typeface="Arial"/>
              </a:rPr>
              <a:t>The SI symbol for the newton is 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One newton is equal to slightly less than a quarter pound.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know the mass of something in kilograms and want its weight in newtons at Earth’s surface, multiply the number of kilograms by 10. </a:t>
            </a:r>
          </a:p>
        </p:txBody>
      </p:sp>
      <p:sp>
        <p:nvSpPr>
          <p:cNvPr id="447" name="Shape 447"/>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nvSpPr>
        <p:spPr>
          <a:xfrm>
            <a:off x="227012" y="1196975"/>
            <a:ext cx="4649787" cy="22828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One kilogram of nails weighs 10 newtons, which is equal to 2.2 pounds.  Away from Earth’s surface, where the force of gravity is less, the bag of nails weighs less.</a:t>
            </a:r>
          </a:p>
        </p:txBody>
      </p:sp>
      <p:pic>
        <p:nvPicPr>
          <p:cNvPr id="454" name="Shape 454"/>
          <p:cNvPicPr preferRelativeResize="0"/>
          <p:nvPr/>
        </p:nvPicPr>
        <p:blipFill rotWithShape="1">
          <a:blip r:embed="rId3">
            <a:alphaModFix/>
          </a:blip>
          <a:srcRect b="0" l="0" r="0" t="0"/>
          <a:stretch/>
        </p:blipFill>
        <p:spPr>
          <a:xfrm>
            <a:off x="5605462" y="1143000"/>
            <a:ext cx="3327400" cy="5029200"/>
          </a:xfrm>
          <a:prstGeom prst="rect">
            <a:avLst/>
          </a:prstGeom>
          <a:noFill/>
          <a:ln>
            <a:noFill/>
          </a:ln>
        </p:spPr>
      </p:pic>
      <p:sp>
        <p:nvSpPr>
          <p:cNvPr id="455" name="Shape 45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0" name="Shape 460"/>
        <p:cNvGrpSpPr/>
        <p:nvPr/>
      </p:nvGrpSpPr>
      <p:grpSpPr>
        <a:xfrm>
          <a:off x="0" y="0"/>
          <a:ext cx="0" cy="0"/>
          <a:chOff x="0" y="0"/>
          <a:chExt cx="0" cy="0"/>
        </a:xfrm>
      </p:grpSpPr>
      <p:sp>
        <p:nvSpPr>
          <p:cNvPr id="461" name="Shape 461"/>
          <p:cNvSpPr txBox="1"/>
          <p:nvPr>
            <p:ph idx="1" type="body"/>
          </p:nvPr>
        </p:nvSpPr>
        <p:spPr>
          <a:xfrm>
            <a:off x="228600" y="1196975"/>
            <a:ext cx="86106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Does a 2-kilogram bunch of bananas have twice as much </a:t>
            </a:r>
            <a:r>
              <a:rPr b="0" i="1" lang="en-US" sz="2400" u="none" cap="none" strike="noStrike">
                <a:solidFill>
                  <a:srgbClr val="000000"/>
                </a:solidFill>
                <a:latin typeface="Arial"/>
                <a:ea typeface="Arial"/>
                <a:cs typeface="Arial"/>
                <a:sym typeface="Arial"/>
              </a:rPr>
              <a:t>inertia</a:t>
            </a:r>
            <a:r>
              <a:rPr b="0" i="0" lang="en-US" sz="2400" u="none" cap="none" strike="noStrike">
                <a:solidFill>
                  <a:srgbClr val="000000"/>
                </a:solidFill>
                <a:latin typeface="Arial"/>
                <a:ea typeface="Arial"/>
                <a:cs typeface="Arial"/>
                <a:sym typeface="Arial"/>
              </a:rPr>
              <a:t> as a 1-kilogram loaf of bread? Twice as much </a:t>
            </a:r>
            <a:r>
              <a:rPr b="0" i="1" lang="en-US" sz="2400" u="none" cap="none" strike="noStrike">
                <a:solidFill>
                  <a:srgbClr val="000000"/>
                </a:solidFill>
                <a:latin typeface="Arial"/>
                <a:ea typeface="Arial"/>
                <a:cs typeface="Arial"/>
                <a:sym typeface="Arial"/>
              </a:rPr>
              <a:t>mass</a:t>
            </a:r>
            <a:r>
              <a:rPr b="0" i="0" lang="en-US" sz="2400" u="none" cap="none" strike="noStrike">
                <a:solidFill>
                  <a:srgbClr val="000000"/>
                </a:solidFill>
                <a:latin typeface="Arial"/>
                <a:ea typeface="Arial"/>
                <a:cs typeface="Arial"/>
                <a:sym typeface="Arial"/>
              </a:rPr>
              <a:t>? Twice as much </a:t>
            </a:r>
            <a:r>
              <a:rPr b="0" i="1" lang="en-US" sz="2400" u="none" cap="none" strike="noStrike">
                <a:solidFill>
                  <a:srgbClr val="000000"/>
                </a:solidFill>
                <a:latin typeface="Arial"/>
                <a:ea typeface="Arial"/>
                <a:cs typeface="Arial"/>
                <a:sym typeface="Arial"/>
              </a:rPr>
              <a:t>volume</a:t>
            </a:r>
            <a:r>
              <a:rPr b="0" i="0" lang="en-US" sz="2400" u="none" cap="none" strike="noStrike">
                <a:solidFill>
                  <a:srgbClr val="000000"/>
                </a:solidFill>
                <a:latin typeface="Arial"/>
                <a:ea typeface="Arial"/>
                <a:cs typeface="Arial"/>
                <a:sym typeface="Arial"/>
              </a:rPr>
              <a:t>? Twice as much </a:t>
            </a:r>
            <a:r>
              <a:rPr b="0" i="1" lang="en-US" sz="2400" u="none" cap="none" strike="noStrike">
                <a:solidFill>
                  <a:srgbClr val="000000"/>
                </a:solidFill>
                <a:latin typeface="Arial"/>
                <a:ea typeface="Arial"/>
                <a:cs typeface="Arial"/>
                <a:sym typeface="Arial"/>
              </a:rPr>
              <a:t>weight</a:t>
            </a:r>
            <a:r>
              <a:rPr b="0" i="0" lang="en-US" sz="2400" u="none" cap="none" strike="noStrike">
                <a:solidFill>
                  <a:srgbClr val="000000"/>
                </a:solidFill>
                <a:latin typeface="Arial"/>
                <a:ea typeface="Arial"/>
                <a:cs typeface="Arial"/>
                <a:sym typeface="Arial"/>
              </a:rPr>
              <a:t>, when weighed in the same location? </a:t>
            </a:r>
          </a:p>
        </p:txBody>
      </p:sp>
      <p:sp>
        <p:nvSpPr>
          <p:cNvPr id="462" name="Shape 462"/>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 name="Shape 59"/>
        <p:cNvGrpSpPr/>
        <p:nvPr/>
      </p:nvGrpSpPr>
      <p:grpSpPr>
        <a:xfrm>
          <a:off x="0" y="0"/>
          <a:ext cx="0" cy="0"/>
          <a:chOff x="0" y="0"/>
          <a:chExt cx="0" cy="0"/>
        </a:xfrm>
      </p:grpSpPr>
      <p:sp>
        <p:nvSpPr>
          <p:cNvPr id="60" name="Shape 60"/>
          <p:cNvSpPr txBox="1"/>
          <p:nvPr/>
        </p:nvSpPr>
        <p:spPr>
          <a:xfrm>
            <a:off x="227012" y="1196975"/>
            <a:ext cx="76215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Boulders do not move without cause. </a:t>
            </a:r>
          </a:p>
        </p:txBody>
      </p:sp>
      <p:sp>
        <p:nvSpPr>
          <p:cNvPr id="61" name="Shape 61"/>
          <p:cNvSpPr txBox="1"/>
          <p:nvPr/>
        </p:nvSpPr>
        <p:spPr>
          <a:xfrm>
            <a:off x="230187"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Aristotle on Motion</a:t>
            </a:r>
          </a:p>
        </p:txBody>
      </p:sp>
      <p:pic>
        <p:nvPicPr>
          <p:cNvPr id="62" name="Shape 62"/>
          <p:cNvPicPr preferRelativeResize="0"/>
          <p:nvPr/>
        </p:nvPicPr>
        <p:blipFill rotWithShape="1">
          <a:blip r:embed="rId3">
            <a:alphaModFix/>
          </a:blip>
          <a:srcRect b="0" l="0" r="0" t="0"/>
          <a:stretch/>
        </p:blipFill>
        <p:spPr>
          <a:xfrm>
            <a:off x="2286000" y="1905000"/>
            <a:ext cx="4572000" cy="4152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7" name="Shape 467"/>
        <p:cNvGrpSpPr/>
        <p:nvPr/>
      </p:nvGrpSpPr>
      <p:grpSpPr>
        <a:xfrm>
          <a:off x="0" y="0"/>
          <a:ext cx="0" cy="0"/>
          <a:chOff x="0" y="0"/>
          <a:chExt cx="0" cy="0"/>
        </a:xfrm>
      </p:grpSpPr>
      <p:sp>
        <p:nvSpPr>
          <p:cNvPr id="468" name="Shape 468"/>
          <p:cNvSpPr txBox="1"/>
          <p:nvPr>
            <p:ph idx="1" type="body"/>
          </p:nvPr>
        </p:nvSpPr>
        <p:spPr>
          <a:xfrm>
            <a:off x="228600" y="1196975"/>
            <a:ext cx="8610600" cy="50466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Does a 2-kilogram bunch of bananas have twice as much </a:t>
            </a:r>
            <a:r>
              <a:rPr b="0" i="1" lang="en-US" sz="2400" u="none" cap="none" strike="noStrike">
                <a:solidFill>
                  <a:srgbClr val="000000"/>
                </a:solidFill>
                <a:latin typeface="Arial"/>
                <a:ea typeface="Arial"/>
                <a:cs typeface="Arial"/>
                <a:sym typeface="Arial"/>
              </a:rPr>
              <a:t>inertia</a:t>
            </a:r>
            <a:r>
              <a:rPr b="0" i="0" lang="en-US" sz="2400" u="none" cap="none" strike="noStrike">
                <a:solidFill>
                  <a:srgbClr val="000000"/>
                </a:solidFill>
                <a:latin typeface="Arial"/>
                <a:ea typeface="Arial"/>
                <a:cs typeface="Arial"/>
                <a:sym typeface="Arial"/>
              </a:rPr>
              <a:t> as a 1-kilogram loaf of bread? Twice as much </a:t>
            </a:r>
            <a:r>
              <a:rPr b="0" i="1" lang="en-US" sz="2400" u="none" cap="none" strike="noStrike">
                <a:solidFill>
                  <a:srgbClr val="000000"/>
                </a:solidFill>
                <a:latin typeface="Arial"/>
                <a:ea typeface="Arial"/>
                <a:cs typeface="Arial"/>
                <a:sym typeface="Arial"/>
              </a:rPr>
              <a:t>mass</a:t>
            </a:r>
            <a:r>
              <a:rPr b="0" i="0" lang="en-US" sz="2400" u="none" cap="none" strike="noStrike">
                <a:solidFill>
                  <a:srgbClr val="000000"/>
                </a:solidFill>
                <a:latin typeface="Arial"/>
                <a:ea typeface="Arial"/>
                <a:cs typeface="Arial"/>
                <a:sym typeface="Arial"/>
              </a:rPr>
              <a:t>? Twice as much </a:t>
            </a:r>
            <a:r>
              <a:rPr b="0" i="1" lang="en-US" sz="2400" u="none" cap="none" strike="noStrike">
                <a:solidFill>
                  <a:srgbClr val="000000"/>
                </a:solidFill>
                <a:latin typeface="Arial"/>
                <a:ea typeface="Arial"/>
                <a:cs typeface="Arial"/>
                <a:sym typeface="Arial"/>
              </a:rPr>
              <a:t>volume</a:t>
            </a:r>
            <a:r>
              <a:rPr b="0" i="0" lang="en-US" sz="2400" u="none" cap="none" strike="noStrike">
                <a:solidFill>
                  <a:srgbClr val="000000"/>
                </a:solidFill>
                <a:latin typeface="Arial"/>
                <a:ea typeface="Arial"/>
                <a:cs typeface="Arial"/>
                <a:sym typeface="Arial"/>
              </a:rPr>
              <a:t>? Twice as much </a:t>
            </a:r>
            <a:r>
              <a:rPr b="0" i="1" lang="en-US" sz="2400" u="none" cap="none" strike="noStrike">
                <a:solidFill>
                  <a:srgbClr val="000000"/>
                </a:solidFill>
                <a:latin typeface="Arial"/>
                <a:ea typeface="Arial"/>
                <a:cs typeface="Arial"/>
                <a:sym typeface="Arial"/>
              </a:rPr>
              <a:t>weight</a:t>
            </a:r>
            <a:r>
              <a:rPr b="0" i="0" lang="en-US" sz="2400" u="none" cap="none" strike="noStrike">
                <a:solidFill>
                  <a:srgbClr val="000000"/>
                </a:solidFill>
                <a:latin typeface="Arial"/>
                <a:ea typeface="Arial"/>
                <a:cs typeface="Arial"/>
                <a:sym typeface="Arial"/>
              </a:rPr>
              <a:t>, when weighed in the same location? </a:t>
            </a: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Two kilograms of </a:t>
            </a:r>
            <a:r>
              <a:rPr b="0" i="1" lang="en-US" sz="2400" u="none" cap="none" strike="noStrike">
                <a:solidFill>
                  <a:srgbClr val="000000"/>
                </a:solidFill>
                <a:latin typeface="Arial"/>
                <a:ea typeface="Arial"/>
                <a:cs typeface="Arial"/>
                <a:sym typeface="Arial"/>
              </a:rPr>
              <a:t>anything </a:t>
            </a:r>
            <a:r>
              <a:rPr b="0" i="0" lang="en-US" sz="2400" u="none" cap="none" strike="noStrike">
                <a:solidFill>
                  <a:srgbClr val="000000"/>
                </a:solidFill>
                <a:latin typeface="Arial"/>
                <a:ea typeface="Arial"/>
                <a:cs typeface="Arial"/>
                <a:sym typeface="Arial"/>
              </a:rPr>
              <a:t>has twice the inertia and twice the mass of one kilogram of anything else. In the same location, where mass and weight are proportional, two kilograms of anything will weigh twice as much as one kilogram of anything. Except for volume, the answer to all the questions is yes.  Bananas are much more dense than bread, so two kilograms of bananas must occupy less volume than one kilogram of bread. </a:t>
            </a:r>
          </a:p>
        </p:txBody>
      </p:sp>
      <p:sp>
        <p:nvSpPr>
          <p:cNvPr id="469" name="Shape 469"/>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4" name="Shape 474"/>
        <p:cNvGrpSpPr/>
        <p:nvPr/>
      </p:nvGrpSpPr>
      <p:grpSpPr>
        <a:xfrm>
          <a:off x="0" y="0"/>
          <a:ext cx="0" cy="0"/>
          <a:chOff x="0" y="0"/>
          <a:chExt cx="0" cy="0"/>
        </a:xfrm>
      </p:grpSpPr>
      <p:pic>
        <p:nvPicPr>
          <p:cNvPr id="475" name="Shape 47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76" name="Shape 476"/>
          <p:cNvSpPr txBox="1"/>
          <p:nvPr/>
        </p:nvSpPr>
        <p:spPr>
          <a:xfrm>
            <a:off x="1676400" y="3022600"/>
            <a:ext cx="60960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relationship between mass and inertia? </a:t>
            </a:r>
          </a:p>
        </p:txBody>
      </p:sp>
      <p:sp>
        <p:nvSpPr>
          <p:cNvPr id="477" name="Shape 477"/>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Mass—A Measure of Inertia</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2" name="Shape 482"/>
        <p:cNvGrpSpPr/>
        <p:nvPr/>
      </p:nvGrpSpPr>
      <p:grpSpPr>
        <a:xfrm>
          <a:off x="0" y="0"/>
          <a:ext cx="0" cy="0"/>
          <a:chOff x="0" y="0"/>
          <a:chExt cx="0" cy="0"/>
        </a:xfrm>
      </p:grpSpPr>
      <p:pic>
        <p:nvPicPr>
          <p:cNvPr id="483" name="Shape 48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84" name="Shape 484"/>
          <p:cNvSpPr txBox="1"/>
          <p:nvPr>
            <p:ph idx="1" type="body"/>
          </p:nvPr>
        </p:nvSpPr>
        <p:spPr>
          <a:xfrm>
            <a:off x="990600" y="2667000"/>
            <a:ext cx="6629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law of inertia states that objects in motion remain in motion if no unbalanced forces act on them. </a:t>
            </a:r>
          </a:p>
        </p:txBody>
      </p:sp>
      <p:sp>
        <p:nvSpPr>
          <p:cNvPr id="485" name="Shape 48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0" name="Shape 490"/>
        <p:cNvGrpSpPr/>
        <p:nvPr/>
      </p:nvGrpSpPr>
      <p:grpSpPr>
        <a:xfrm>
          <a:off x="0" y="0"/>
          <a:ext cx="0" cy="0"/>
          <a:chOff x="0" y="0"/>
          <a:chExt cx="0" cy="0"/>
        </a:xfrm>
      </p:grpSpPr>
      <p:sp>
        <p:nvSpPr>
          <p:cNvPr id="491" name="Shape 491"/>
          <p:cNvSpPr txBox="1"/>
          <p:nvPr/>
        </p:nvSpPr>
        <p:spPr>
          <a:xfrm>
            <a:off x="227012" y="1196975"/>
            <a:ext cx="8535987" cy="44005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Copernicus announced the idea of a moving Earth in the sixteenth century. One of the arguments against a moving Earth was: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Consider a bird sitting at rest in the top of a tall tree.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bird sees a worm, drops down vertically, and catches it.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was argued that this would not be possible if Earth moved as Copernicus suggested.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fact that birds </a:t>
            </a:r>
            <a:r>
              <a:rPr b="0" i="1" lang="en-US" sz="2400" u="none" cap="none" strike="noStrike">
                <a:solidFill>
                  <a:srgbClr val="000000"/>
                </a:solidFill>
                <a:latin typeface="Arial"/>
                <a:ea typeface="Arial"/>
                <a:cs typeface="Arial"/>
                <a:sym typeface="Arial"/>
              </a:rPr>
              <a:t>do </a:t>
            </a:r>
            <a:r>
              <a:rPr b="0" i="0" lang="en-US" sz="2400" u="none" cap="none" strike="noStrike">
                <a:solidFill>
                  <a:srgbClr val="000000"/>
                </a:solidFill>
                <a:latin typeface="Arial"/>
                <a:ea typeface="Arial"/>
                <a:cs typeface="Arial"/>
                <a:sym typeface="Arial"/>
              </a:rPr>
              <a:t>catch worms from high tree branches seemed to be clear evidence that Earth must be at rest. </a:t>
            </a:r>
          </a:p>
        </p:txBody>
      </p:sp>
      <p:sp>
        <p:nvSpPr>
          <p:cNvPr id="492" name="Shape 492"/>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7" name="Shape 497"/>
        <p:cNvGrpSpPr/>
        <p:nvPr/>
      </p:nvGrpSpPr>
      <p:grpSpPr>
        <a:xfrm>
          <a:off x="0" y="0"/>
          <a:ext cx="0" cy="0"/>
          <a:chOff x="0" y="0"/>
          <a:chExt cx="0" cy="0"/>
        </a:xfrm>
      </p:grpSpPr>
      <p:sp>
        <p:nvSpPr>
          <p:cNvPr id="498" name="Shape 498"/>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Objects Move With Earth</a:t>
            </a:r>
          </a:p>
        </p:txBody>
      </p:sp>
      <p:sp>
        <p:nvSpPr>
          <p:cNvPr id="499" name="Shape 499"/>
          <p:cNvSpPr txBox="1"/>
          <p:nvPr/>
        </p:nvSpPr>
        <p:spPr>
          <a:xfrm>
            <a:off x="227012" y="1766887"/>
            <a:ext cx="79263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can refute this argument using the idea of inertia.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Earth moves at 30 km/s, but so do the tree, the worm below, and even the air in between.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Objects on Earth move with Earth as Earth moves around the sun.</a:t>
            </a:r>
          </a:p>
        </p:txBody>
      </p:sp>
      <p:sp>
        <p:nvSpPr>
          <p:cNvPr id="500" name="Shape 50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5" name="Shape 505"/>
        <p:cNvGrpSpPr/>
        <p:nvPr/>
      </p:nvGrpSpPr>
      <p:grpSpPr>
        <a:xfrm>
          <a:off x="0" y="0"/>
          <a:ext cx="0" cy="0"/>
          <a:chOff x="0" y="0"/>
          <a:chExt cx="0" cy="0"/>
        </a:xfrm>
      </p:grpSpPr>
      <p:sp>
        <p:nvSpPr>
          <p:cNvPr id="506" name="Shape 506"/>
          <p:cNvSpPr txBox="1"/>
          <p:nvPr/>
        </p:nvSpPr>
        <p:spPr>
          <a:xfrm>
            <a:off x="227012" y="1196975"/>
            <a:ext cx="4116387" cy="13731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Earth does not need to be at rest for the bird to catch the worm. </a:t>
            </a:r>
          </a:p>
        </p:txBody>
      </p:sp>
      <p:sp>
        <p:nvSpPr>
          <p:cNvPr id="507" name="Shape 507"/>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pic>
        <p:nvPicPr>
          <p:cNvPr id="508" name="Shape 508"/>
          <p:cNvPicPr preferRelativeResize="0"/>
          <p:nvPr/>
        </p:nvPicPr>
        <p:blipFill rotWithShape="1">
          <a:blip r:embed="rId3">
            <a:alphaModFix/>
          </a:blip>
          <a:srcRect b="0" l="0" r="0" t="0"/>
          <a:stretch/>
        </p:blipFill>
        <p:spPr>
          <a:xfrm>
            <a:off x="5597525" y="762000"/>
            <a:ext cx="3319462" cy="5410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3" name="Shape 513"/>
        <p:cNvGrpSpPr/>
        <p:nvPr/>
      </p:nvGrpSpPr>
      <p:grpSpPr>
        <a:xfrm>
          <a:off x="0" y="0"/>
          <a:ext cx="0" cy="0"/>
          <a:chOff x="0" y="0"/>
          <a:chExt cx="0" cy="0"/>
        </a:xfrm>
      </p:grpSpPr>
      <p:sp>
        <p:nvSpPr>
          <p:cNvPr id="514" name="Shape 514"/>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Objects Move With Vehicles</a:t>
            </a:r>
          </a:p>
        </p:txBody>
      </p:sp>
      <p:sp>
        <p:nvSpPr>
          <p:cNvPr id="515" name="Shape 515"/>
          <p:cNvSpPr txBox="1"/>
          <p:nvPr/>
        </p:nvSpPr>
        <p:spPr>
          <a:xfrm>
            <a:off x="227012" y="1766887"/>
            <a:ext cx="7926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we flip a coin in a high-speed car, bus, or plane, we can catch the vertically moving coin as we would if the vehicle were at rest.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see evidence for the law of inertia when the horizontal motion of the coin before, during, and after the catch is the same.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vertical force of gravity affects only the vertical motion of the coin. </a:t>
            </a:r>
          </a:p>
        </p:txBody>
      </p:sp>
      <p:sp>
        <p:nvSpPr>
          <p:cNvPr id="516" name="Shape 516"/>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1" name="Shape 521"/>
        <p:cNvGrpSpPr/>
        <p:nvPr/>
      </p:nvGrpSpPr>
      <p:grpSpPr>
        <a:xfrm>
          <a:off x="0" y="0"/>
          <a:ext cx="0" cy="0"/>
          <a:chOff x="0" y="0"/>
          <a:chExt cx="0" cy="0"/>
        </a:xfrm>
      </p:grpSpPr>
      <p:sp>
        <p:nvSpPr>
          <p:cNvPr id="522" name="Shape 522"/>
          <p:cNvSpPr txBox="1"/>
          <p:nvPr/>
        </p:nvSpPr>
        <p:spPr>
          <a:xfrm>
            <a:off x="227012" y="1196975"/>
            <a:ext cx="41925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Flip a coin in an airplane, and it behaves as if the plane were at rest. The coin keeps up with you—inertia in action! </a:t>
            </a:r>
          </a:p>
        </p:txBody>
      </p:sp>
      <p:sp>
        <p:nvSpPr>
          <p:cNvPr id="523" name="Shape 523"/>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pic>
        <p:nvPicPr>
          <p:cNvPr id="524" name="Shape 524"/>
          <p:cNvPicPr preferRelativeResize="0"/>
          <p:nvPr/>
        </p:nvPicPr>
        <p:blipFill rotWithShape="1">
          <a:blip r:embed="rId3">
            <a:alphaModFix/>
          </a:blip>
          <a:srcRect b="0" l="0" r="0" t="0"/>
          <a:stretch/>
        </p:blipFill>
        <p:spPr>
          <a:xfrm>
            <a:off x="5029200" y="1066800"/>
            <a:ext cx="3897312" cy="5105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9" name="Shape 529"/>
        <p:cNvGrpSpPr/>
        <p:nvPr/>
      </p:nvGrpSpPr>
      <p:grpSpPr>
        <a:xfrm>
          <a:off x="0" y="0"/>
          <a:ext cx="0" cy="0"/>
          <a:chOff x="0" y="0"/>
          <a:chExt cx="0" cy="0"/>
        </a:xfrm>
      </p:grpSpPr>
      <p:sp>
        <p:nvSpPr>
          <p:cNvPr id="530" name="Shape 530"/>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pic>
        <p:nvPicPr>
          <p:cNvPr id="531" name="Shape 531"/>
          <p:cNvPicPr preferRelativeResize="0"/>
          <p:nvPr/>
        </p:nvPicPr>
        <p:blipFill rotWithShape="1">
          <a:blip r:embed="rId3">
            <a:alphaModFix/>
          </a:blip>
          <a:srcRect b="0" l="0" r="0" t="0"/>
          <a:stretch/>
        </p:blipFill>
        <p:spPr>
          <a:xfrm>
            <a:off x="2982912" y="1295400"/>
            <a:ext cx="3176587" cy="4953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5" name="Shape 535"/>
        <p:cNvGrpSpPr/>
        <p:nvPr/>
      </p:nvGrpSpPr>
      <p:grpSpPr>
        <a:xfrm>
          <a:off x="0" y="0"/>
          <a:ext cx="0" cy="0"/>
          <a:chOff x="0" y="0"/>
          <a:chExt cx="0" cy="0"/>
        </a:xfrm>
      </p:grpSpPr>
      <p:pic>
        <p:nvPicPr>
          <p:cNvPr id="536" name="Shape 53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37" name="Shape 537"/>
          <p:cNvSpPr txBox="1"/>
          <p:nvPr/>
        </p:nvSpPr>
        <p:spPr>
          <a:xfrm>
            <a:off x="1676400" y="3022600"/>
            <a:ext cx="60960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the law of inertia apply to objects in motion? </a:t>
            </a:r>
          </a:p>
        </p:txBody>
      </p:sp>
      <p:sp>
        <p:nvSpPr>
          <p:cNvPr id="538" name="Shape 538"/>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Moving Earth Again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 name="Shape 67"/>
        <p:cNvGrpSpPr/>
        <p:nvPr/>
      </p:nvGrpSpPr>
      <p:grpSpPr>
        <a:xfrm>
          <a:off x="0" y="0"/>
          <a:ext cx="0" cy="0"/>
          <a:chOff x="0" y="0"/>
          <a:chExt cx="0" cy="0"/>
        </a:xfrm>
      </p:grpSpPr>
      <p:sp>
        <p:nvSpPr>
          <p:cNvPr id="68" name="Shape 68"/>
          <p:cNvSpPr txBox="1"/>
          <p:nvPr/>
        </p:nvSpPr>
        <p:spPr>
          <a:xfrm>
            <a:off x="227012" y="1196975"/>
            <a:ext cx="83835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was commonly thought for nearly 2000 years that a force was responsible for an object moving “against its nature.”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state of objects was one of rest unless they were being pushed or pulled or moving toward their natural resting place.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Most thinkers before the 1500s considered it obvious that Earth must be in its natural resting place.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force large enough to move it was unthinkable.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Earth did not move. </a:t>
            </a:r>
          </a:p>
        </p:txBody>
      </p:sp>
      <p:sp>
        <p:nvSpPr>
          <p:cNvPr id="69" name="Shape 69"/>
          <p:cNvSpPr txBox="1"/>
          <p:nvPr/>
        </p:nvSpPr>
        <p:spPr>
          <a:xfrm>
            <a:off x="230187"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Aristotle on Motion</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3" name="Shape 543"/>
        <p:cNvGrpSpPr/>
        <p:nvPr/>
      </p:nvGrpSpPr>
      <p:grpSpPr>
        <a:xfrm>
          <a:off x="0" y="0"/>
          <a:ext cx="0" cy="0"/>
          <a:chOff x="0" y="0"/>
          <a:chExt cx="0" cy="0"/>
        </a:xfrm>
      </p:grpSpPr>
      <p:sp>
        <p:nvSpPr>
          <p:cNvPr id="544" name="Shape 544"/>
          <p:cNvSpPr txBox="1"/>
          <p:nvPr/>
        </p:nvSpPr>
        <p:spPr>
          <a:xfrm>
            <a:off x="227012" y="1196975"/>
            <a:ext cx="74691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Two thousand years ago, people thought that Earth did not move. One major reason for thinking this was that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 force was large enough to move the Earth.</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Earth’s motion would be unnatural.</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Earth was near the center of the universe.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Earth moved in a perfect circle.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45" name="Shape 54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0" name="Shape 550"/>
        <p:cNvGrpSpPr/>
        <p:nvPr/>
      </p:nvGrpSpPr>
      <p:grpSpPr>
        <a:xfrm>
          <a:off x="0" y="0"/>
          <a:ext cx="0" cy="0"/>
          <a:chOff x="0" y="0"/>
          <a:chExt cx="0" cy="0"/>
        </a:xfrm>
      </p:grpSpPr>
      <p:sp>
        <p:nvSpPr>
          <p:cNvPr id="551" name="Shape 551"/>
          <p:cNvSpPr txBox="1"/>
          <p:nvPr/>
        </p:nvSpPr>
        <p:spPr>
          <a:xfrm>
            <a:off x="227012" y="1196975"/>
            <a:ext cx="7469187"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Two thousand years ago, people thought that Earth did not move. One major reason for thinking this was that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 force was large enough to move the Earth.</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Earth’s motion would be unnatural.</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Earth was near the center of the universe.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Earth moved in a perfect circle.</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552" name="Shape 55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7" name="Shape 557"/>
        <p:cNvGrpSpPr/>
        <p:nvPr/>
      </p:nvGrpSpPr>
      <p:grpSpPr>
        <a:xfrm>
          <a:off x="0" y="0"/>
          <a:ext cx="0" cy="0"/>
          <a:chOff x="0" y="0"/>
          <a:chExt cx="0" cy="0"/>
        </a:xfrm>
      </p:grpSpPr>
      <p:sp>
        <p:nvSpPr>
          <p:cNvPr id="558" name="Shape 558"/>
          <p:cNvSpPr txBox="1"/>
          <p:nvPr/>
        </p:nvSpPr>
        <p:spPr>
          <a:xfrm>
            <a:off x="227012" y="1196975"/>
            <a:ext cx="8688387" cy="28321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According to Aristotle and his followers over centuries, Earth was at the center of the universe. The first European to effectively challenge that notion was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Copernicus.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Galileo.</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Newton.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Einstein.</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59" name="Shape 55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4" name="Shape 564"/>
        <p:cNvGrpSpPr/>
        <p:nvPr/>
      </p:nvGrpSpPr>
      <p:grpSpPr>
        <a:xfrm>
          <a:off x="0" y="0"/>
          <a:ext cx="0" cy="0"/>
          <a:chOff x="0" y="0"/>
          <a:chExt cx="0" cy="0"/>
        </a:xfrm>
      </p:grpSpPr>
      <p:sp>
        <p:nvSpPr>
          <p:cNvPr id="565" name="Shape 565"/>
          <p:cNvSpPr txBox="1"/>
          <p:nvPr/>
        </p:nvSpPr>
        <p:spPr>
          <a:xfrm>
            <a:off x="227012" y="1196975"/>
            <a:ext cx="8688387" cy="31972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According to Aristotle and his followers over centuries, Earth was at the center of the universe. The first European to effectively challenge that notion was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Copernicus.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Galileo.</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Newton.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Einstein.</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566" name="Shape 56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1" name="Shape 571"/>
        <p:cNvGrpSpPr/>
        <p:nvPr/>
      </p:nvGrpSpPr>
      <p:grpSpPr>
        <a:xfrm>
          <a:off x="0" y="0"/>
          <a:ext cx="0" cy="0"/>
          <a:chOff x="0" y="0"/>
          <a:chExt cx="0" cy="0"/>
        </a:xfrm>
      </p:grpSpPr>
      <p:sp>
        <p:nvSpPr>
          <p:cNvPr id="572" name="Shape 572"/>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Galileo’s conclusions about motion helped advance science because they were based on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experiments rather than philosophical discussions.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philosophical discussions rather than experiments.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nonmathematical thinking.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Aristotle’s theories of motion.</a:t>
            </a:r>
            <a:r>
              <a:rPr b="0" i="0" lang="en-US" sz="20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73" name="Shape 57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8" name="Shape 578"/>
        <p:cNvGrpSpPr/>
        <p:nvPr/>
      </p:nvGrpSpPr>
      <p:grpSpPr>
        <a:xfrm>
          <a:off x="0" y="0"/>
          <a:ext cx="0" cy="0"/>
          <a:chOff x="0" y="0"/>
          <a:chExt cx="0" cy="0"/>
        </a:xfrm>
      </p:grpSpPr>
      <p:sp>
        <p:nvSpPr>
          <p:cNvPr id="579" name="Shape 579"/>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Galileo’s conclusions about motion helped advance science because they were based on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experiments rather than philosophical discussions.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philosophical discussions rather than experiments.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nonmathematical thinking.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Aristotle’s theories of motion.</a:t>
            </a:r>
            <a:r>
              <a:rPr b="0" i="0" lang="en-US" sz="2000" u="none" cap="none" strike="noStrike">
                <a:solidFill>
                  <a:schemeClr val="dk1"/>
                </a:solidFill>
                <a:latin typeface="Arial"/>
                <a:ea typeface="Arial"/>
                <a:cs typeface="Arial"/>
                <a:sym typeface="Arial"/>
              </a:rPr>
              <a:t> </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580" name="Shape 58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5" name="Shape 585"/>
        <p:cNvGrpSpPr/>
        <p:nvPr/>
      </p:nvGrpSpPr>
      <p:grpSpPr>
        <a:xfrm>
          <a:off x="0" y="0"/>
          <a:ext cx="0" cy="0"/>
          <a:chOff x="0" y="0"/>
          <a:chExt cx="0" cy="0"/>
        </a:xfrm>
      </p:grpSpPr>
      <p:sp>
        <p:nvSpPr>
          <p:cNvPr id="586" name="Shape 586"/>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If gravity between the sun and Earth suddenly vanished, Earth would continue moving in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curved path.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straight-line path.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outward spiral path.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inward spiral path.</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87" name="Shape 58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2" name="Shape 592"/>
        <p:cNvGrpSpPr/>
        <p:nvPr/>
      </p:nvGrpSpPr>
      <p:grpSpPr>
        <a:xfrm>
          <a:off x="0" y="0"/>
          <a:ext cx="0" cy="0"/>
          <a:chOff x="0" y="0"/>
          <a:chExt cx="0" cy="0"/>
        </a:xfrm>
      </p:grpSpPr>
      <p:sp>
        <p:nvSpPr>
          <p:cNvPr id="593" name="Shape 593"/>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If gravity between the sun and Earth suddenly vanished, Earth would continue moving in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curved path.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straight-line path.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outward spiral path.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inward spiral path.</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594" name="Shape 59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9" name="Shape 599"/>
        <p:cNvGrpSpPr/>
        <p:nvPr/>
      </p:nvGrpSpPr>
      <p:grpSpPr>
        <a:xfrm>
          <a:off x="0" y="0"/>
          <a:ext cx="0" cy="0"/>
          <a:chOff x="0" y="0"/>
          <a:chExt cx="0" cy="0"/>
        </a:xfrm>
      </p:grpSpPr>
      <p:sp>
        <p:nvSpPr>
          <p:cNvPr id="600" name="Shape 600"/>
          <p:cNvSpPr txBox="1"/>
          <p:nvPr/>
        </p:nvSpPr>
        <p:spPr>
          <a:xfrm>
            <a:off x="228600" y="1219200"/>
            <a:ext cx="86106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To say that 1 kg of matter weighs 10 N is to say that 1 kg of matter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will weigh 10 N everywhere.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has ten times less volume than 10 kg of matter.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has ten times more inertia than 10 kg of matter.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attracted to Earth with 10 N of force.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01" name="Shape 60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6" name="Shape 606"/>
        <p:cNvGrpSpPr/>
        <p:nvPr/>
      </p:nvGrpSpPr>
      <p:grpSpPr>
        <a:xfrm>
          <a:off x="0" y="0"/>
          <a:ext cx="0" cy="0"/>
          <a:chOff x="0" y="0"/>
          <a:chExt cx="0" cy="0"/>
        </a:xfrm>
      </p:grpSpPr>
      <p:sp>
        <p:nvSpPr>
          <p:cNvPr id="607" name="Shape 607"/>
          <p:cNvSpPr txBox="1"/>
          <p:nvPr/>
        </p:nvSpPr>
        <p:spPr>
          <a:xfrm>
            <a:off x="228600" y="1219200"/>
            <a:ext cx="86106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To say that 1 kg of matter weighs 10 N is to say that 1 kg of matter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will weigh 10 N everywhere.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has ten times less volume than 10 kg of matter.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has ten times more inertia than 10 kg of matter.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attracted to Earth with 10 N of force.</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608" name="Shape 60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6" name="Shape 76"/>
          <p:cNvSpPr txBox="1"/>
          <p:nvPr/>
        </p:nvSpPr>
        <p:spPr>
          <a:xfrm>
            <a:off x="1676400" y="3016250"/>
            <a:ext cx="5791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According to Aristotle, what were the two types of motion?</a:t>
            </a:r>
            <a:r>
              <a:rPr b="1" i="0" lang="en-US" sz="2400" u="none">
                <a:solidFill>
                  <a:schemeClr val="dk1"/>
                </a:solidFill>
                <a:latin typeface="Arial"/>
                <a:ea typeface="Arial"/>
                <a:cs typeface="Arial"/>
                <a:sym typeface="Arial"/>
              </a:rPr>
              <a:t> </a:t>
            </a:r>
          </a:p>
        </p:txBody>
      </p:sp>
      <p:sp>
        <p:nvSpPr>
          <p:cNvPr id="77" name="Shape 77"/>
          <p:cNvSpPr txBox="1"/>
          <p:nvPr/>
        </p:nvSpPr>
        <p:spPr>
          <a:xfrm>
            <a:off x="230187"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Aristotle on Motion</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3" name="Shape 613"/>
        <p:cNvGrpSpPr/>
        <p:nvPr/>
      </p:nvGrpSpPr>
      <p:grpSpPr>
        <a:xfrm>
          <a:off x="0" y="0"/>
          <a:ext cx="0" cy="0"/>
          <a:chOff x="0" y="0"/>
          <a:chExt cx="0" cy="0"/>
        </a:xfrm>
      </p:grpSpPr>
      <p:sp>
        <p:nvSpPr>
          <p:cNvPr id="614" name="Shape 614"/>
          <p:cNvSpPr txBox="1"/>
          <p:nvPr/>
        </p:nvSpPr>
        <p:spPr>
          <a:xfrm>
            <a:off x="228600" y="1219200"/>
            <a:ext cx="8610600" cy="33813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Earth moves about 30 km/s relative to the sun. But when you jump upward in front of a wall, the wall doesn’t slam into you at 30 km/s. A good explanation for why it doesn’t is that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sun’s influence on you is negligible.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air in the room is also moving.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both you and the wall are moving at the same speed, before, during, and after your jump.</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inertia of you and the wall is negligible compared with that of the sun.</a:t>
            </a:r>
            <a:br>
              <a:rPr b="0" i="0" lang="en-US" sz="2000" u="none" cap="none" strike="noStrike">
                <a:solidFill>
                  <a:schemeClr val="dk1"/>
                </a:solidFill>
                <a:latin typeface="Arial"/>
                <a:ea typeface="Arial"/>
                <a:cs typeface="Arial"/>
                <a:sym typeface="Arial"/>
              </a:rPr>
            </a:br>
          </a:p>
        </p:txBody>
      </p:sp>
      <p:sp>
        <p:nvSpPr>
          <p:cNvPr id="615" name="Shape 61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9" name="Shape 619"/>
        <p:cNvGrpSpPr/>
        <p:nvPr/>
      </p:nvGrpSpPr>
      <p:grpSpPr>
        <a:xfrm>
          <a:off x="0" y="0"/>
          <a:ext cx="0" cy="0"/>
          <a:chOff x="0" y="0"/>
          <a:chExt cx="0" cy="0"/>
        </a:xfrm>
      </p:grpSpPr>
      <p:sp>
        <p:nvSpPr>
          <p:cNvPr id="620" name="Shape 620"/>
          <p:cNvSpPr txBox="1"/>
          <p:nvPr/>
        </p:nvSpPr>
        <p:spPr>
          <a:xfrm>
            <a:off x="228600" y="1219200"/>
            <a:ext cx="8610600" cy="3746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Earth moves about 30 km/s relative to the sun. But when you jump upward in front of a wall, the wall doesn’t slam into you at 30 km/s. A good explanation for why it doesn’t is that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sun’s influence on you is negligible.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air in the room is also moving.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both you and the wall are moving at the same speed, before, during, and after your jump.</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inertia of you and the wall is negligible compared with that of the sun.</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621" name="Shape 62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 name="Shape 82"/>
        <p:cNvGrpSpPr/>
        <p:nvPr/>
      </p:nvGrpSpPr>
      <p:grpSpPr>
        <a:xfrm>
          <a:off x="0" y="0"/>
          <a:ext cx="0" cy="0"/>
          <a:chOff x="0" y="0"/>
          <a:chExt cx="0" cy="0"/>
        </a:xfrm>
      </p:grpSpPr>
      <p:pic>
        <p:nvPicPr>
          <p:cNvPr id="83" name="Shape 8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84" name="Shape 84"/>
          <p:cNvSpPr txBox="1"/>
          <p:nvPr>
            <p:ph idx="1" type="body"/>
          </p:nvPr>
        </p:nvSpPr>
        <p:spPr>
          <a:xfrm>
            <a:off x="990600" y="2438400"/>
            <a:ext cx="66294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Copernicus reasoned that the simplest way to interpret astronomical observations was to assume that Earth and the other planets move around the sun. </a:t>
            </a:r>
          </a:p>
        </p:txBody>
      </p:sp>
      <p:sp>
        <p:nvSpPr>
          <p:cNvPr id="85" name="Shape 85"/>
          <p:cNvSpPr txBox="1"/>
          <p:nvPr/>
        </p:nvSpPr>
        <p:spPr>
          <a:xfrm>
            <a:off x="230187" y="623887"/>
            <a:ext cx="8304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Copernicus and the Moving Earth</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