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4" name="Shape 4"/>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6" name="Shape 6"/>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med" w="med" type="none"/>
            <a:tailEnd len="med" w="med" type="none"/>
          </a:ln>
        </p:spPr>
      </p:sp>
      <p:sp>
        <p:nvSpPr>
          <p:cNvPr id="7" name="Shape 7"/>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8" name="Shape 8"/>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200" u="non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9" name="Shape 9"/>
          <p:cNvSpPr txBox="1"/>
          <p:nvPr>
            <p:ph idx="4"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 name="Shape 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9" name="Shape 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0" name="Shape 9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98" name="Shape 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05" name="Shape 1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06" name="Shape 1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13" name="Shape 1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1" name="Shape 1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29" name="Shape 1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37" name="Shape 13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45" name="Shape 14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53" name="Shape 15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0" name="Shape 16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 name="Shape 31"/>
        <p:cNvGrpSpPr/>
        <p:nvPr/>
      </p:nvGrpSpPr>
      <p:grpSpPr>
        <a:xfrm>
          <a:off x="0" y="0"/>
          <a:ext cx="0" cy="0"/>
          <a:chOff x="0" y="0"/>
          <a:chExt cx="0" cy="0"/>
        </a:xfrm>
      </p:grpSpPr>
      <p:sp>
        <p:nvSpPr>
          <p:cNvPr id="32" name="Shape 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 name="Shape 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 name="Shape 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68" name="Shape 1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75" name="Shape 1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76" name="Shape 1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84" name="Shape 1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1" name="Shape 1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197" name="Shape 1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Shape 19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06" name="Shape 20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4" name="Shape 21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2" name="Shape 2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9" name="Shape 22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6" name="Shape 23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Shape 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 name="Shape 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3" name="Shape 24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0" name="Shape 25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7" name="Shape 25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4" name="Shape 2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2" name="Shape 2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0" name="Shape 2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87" name="Shape 28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95" name="Shape 29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03" name="Shape 30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1" name="Shape 31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 name="Shape 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18" name="Shape 31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26" name="Shape 32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34" name="Shape 33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2" name="Shape 34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48" name="Shape 3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49" name="Shape 34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58" name="Shape 35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65" name="Shape 36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72" name="Shape 3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79" name="Shape 3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0" name="Shape 3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86" name="Shape 3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87" name="Shape 38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 name="Shape 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4" name="Shape 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393" name="Shape 3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394" name="Shape 39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1" name="Shape 4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08" name="Shape 4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09" name="Shape 4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17" name="Shape 41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25" name="Shape 4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33" name="Shape 43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0" name="Shape 44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Shape 44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47" name="Shape 4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48" name="Shape 44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Shape 45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55" name="Shape 4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56" name="Shape 45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Shape 46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63" name="Shape 4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64" name="Shape 46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 name="Shape 6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Shape 47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1" name="Shape 4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72" name="Shape 47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79" name="Shape 4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0" name="Shape 4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86" name="Shape 4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87" name="Shape 48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493" name="Shape 4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494" name="Shape 49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2" name="Shape 50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Shape 50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09" name="Shape 5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Shape 51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15" name="Shape 5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16" name="Shape 51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24" name="Shape 5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25" name="Shape 52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2" name="Shape 53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Shape 53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38" name="Shape 5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39" name="Shape 53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 name="Shape 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 name="Shape 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46" name="Shape 5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Shape 55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53" name="Shape 5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54" name="Shape 55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Shape 56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1" name="Shape 5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2" name="Shape 56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Shape 56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68" name="Shape 5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69" name="Shape 56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75" name="Shape 5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76" name="Shape 5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83" name="Shape 5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84" name="Shape 58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0" name="Shape 5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1" name="Shape 59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Shape 597"/>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598" name="Shape 5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599" name="Shape 59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Shape 60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06" name="Shape 6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07" name="Shape 60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14" name="Shape 6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15" name="Shape 615"/>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5" name="Shape 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6" name="Shape 7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22" name="Shape 622"/>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0" name="Shape 63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37" name="Shape 6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38" name="Shape 63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Shape 644"/>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46" name="Shape 646"/>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Shape 6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2" name="Shape 6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7" name="Shape 657"/>
        <p:cNvGrpSpPr/>
        <p:nvPr/>
      </p:nvGrpSpPr>
      <p:grpSpPr>
        <a:xfrm>
          <a:off x="0" y="0"/>
          <a:ext cx="0" cy="0"/>
          <a:chOff x="0" y="0"/>
          <a:chExt cx="0" cy="0"/>
        </a:xfrm>
      </p:grpSpPr>
      <p:sp>
        <p:nvSpPr>
          <p:cNvPr id="658" name="Shape 6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9" name="Shape 6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Shape 6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5" name="Shape 6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Shape 67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2" name="Shape 6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73" name="Shape 67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Shape 67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79" name="Shape 6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0" name="Shape 680"/>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4" name="Shape 684"/>
        <p:cNvGrpSpPr/>
        <p:nvPr/>
      </p:nvGrpSpPr>
      <p:grpSpPr>
        <a:xfrm>
          <a:off x="0" y="0"/>
          <a:ext cx="0" cy="0"/>
          <a:chOff x="0" y="0"/>
          <a:chExt cx="0" cy="0"/>
        </a:xfrm>
      </p:grpSpPr>
      <p:sp>
        <p:nvSpPr>
          <p:cNvPr id="685" name="Shape 685"/>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86" name="Shape 6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87" name="Shape 68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83" name="Shape 8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Shape 692"/>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693" name="Shape 6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694" name="Shape 694"/>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Shape 69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00" name="Shape 7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1" name="Shape 70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Shape 70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07" name="Shape 7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08" name="Shape 70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Shape 7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14" name="Shape 7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Shape 71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0" name="Shape 7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21" name="Shape 72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Shape 726"/>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27" name="Shape 7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28" name="Shape 72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Shape 7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34" name="Shape 7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Shape 739"/>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rgbClr val="000000"/>
                </a:solidFill>
                <a:latin typeface="Arial"/>
                <a:ea typeface="Arial"/>
                <a:cs typeface="Arial"/>
                <a:sym typeface="Arial"/>
              </a:rPr>
              <a:t>‹#›</a:t>
            </a:fld>
          </a:p>
        </p:txBody>
      </p:sp>
      <p:sp>
        <p:nvSpPr>
          <p:cNvPr id="740" name="Shape 7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741" name="Shape 741"/>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Shape 7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47" name="Shape 7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text on left, text on right">
    <p:spTree>
      <p:nvGrpSpPr>
        <p:cNvPr id="15" name="Shape 15"/>
        <p:cNvGrpSpPr/>
        <p:nvPr/>
      </p:nvGrpSpPr>
      <p:grpSpPr>
        <a:xfrm>
          <a:off x="0" y="0"/>
          <a:ext cx="0" cy="0"/>
          <a:chOff x="0" y="0"/>
          <a:chExt cx="0" cy="0"/>
        </a:xfrm>
      </p:grpSpPr>
      <p:sp>
        <p:nvSpPr>
          <p:cNvPr id="16" name="Shape 16"/>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Object  only">
    <p:spTree>
      <p:nvGrpSpPr>
        <p:cNvPr id="19" name="Shape 19"/>
        <p:cNvGrpSpPr/>
        <p:nvPr/>
      </p:nvGrpSpPr>
      <p:grpSpPr>
        <a:xfrm>
          <a:off x="0" y="0"/>
          <a:ext cx="0" cy="0"/>
          <a:chOff x="0" y="0"/>
          <a:chExt cx="0" cy="0"/>
        </a:xfrm>
      </p:grpSpPr>
      <p:sp>
        <p:nvSpPr>
          <p:cNvPr id="20" name="Shape 20"/>
          <p:cNvSpPr txBox="1"/>
          <p:nvPr>
            <p:ph idx="10" type="dt"/>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0" y="0"/>
            <a:ext cx="3000000" cy="30000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0" y="0"/>
            <a:ext cx="3000000" cy="3000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SzPct val="25000"/>
              <a:buNone/>
            </a:pPr>
            <a:fld id="{00000000-1234-1234-1234-123412341234}" type="slidenum">
              <a:rPr b="0" i="0" lang="en-US" sz="18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2" name="Shape 12"/>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Shape 13"/>
          <p:cNvSpPr txBox="1"/>
          <p:nvPr/>
        </p:nvSpPr>
        <p:spPr>
          <a:xfrm>
            <a:off x="63500" y="101600"/>
            <a:ext cx="159385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8</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Momentum</a:t>
            </a:r>
          </a:p>
        </p:txBody>
      </p:sp>
      <p:sp>
        <p:nvSpPr>
          <p:cNvPr id="14" name="Shape 14"/>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1.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3.png"/><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3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3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3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3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3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28" name="Shape 28"/>
          <p:cNvSpPr txBox="1"/>
          <p:nvPr>
            <p:ph idx="1" type="body"/>
          </p:nvPr>
        </p:nvSpPr>
        <p:spPr>
          <a:xfrm>
            <a:off x="3886200" y="2774950"/>
            <a:ext cx="44958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2400" u="none" cap="none" strike="noStrike">
                <a:solidFill>
                  <a:schemeClr val="hlink"/>
                </a:solidFill>
                <a:latin typeface="Arial"/>
                <a:ea typeface="Arial"/>
                <a:cs typeface="Arial"/>
                <a:sym typeface="Arial"/>
              </a:rPr>
              <a:t>Momentum is conserved for all collisions as long as external forces don’t interfere.</a:t>
            </a:r>
          </a:p>
        </p:txBody>
      </p:sp>
      <p:pic>
        <p:nvPicPr>
          <p:cNvPr id="29" name="Shape 29"/>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id="30" name="Shape 30"/>
          <p:cNvPicPr preferRelativeResize="0"/>
          <p:nvPr/>
        </p:nvPicPr>
        <p:blipFill rotWithShape="1">
          <a:blip r:embed="rId5">
            <a:alphaModFix/>
          </a:blip>
          <a:srcRect b="0" l="0" r="0" t="0"/>
          <a:stretch/>
        </p:blipFill>
        <p:spPr>
          <a:xfrm>
            <a:off x="152400" y="3027362"/>
            <a:ext cx="1543050" cy="7064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93" name="Shape 93"/>
          <p:cNvSpPr txBox="1"/>
          <p:nvPr/>
        </p:nvSpPr>
        <p:spPr>
          <a:xfrm>
            <a:off x="1676400" y="3200400"/>
            <a:ext cx="70866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factors affect an object’s momentum? </a:t>
            </a:r>
          </a:p>
        </p:txBody>
      </p:sp>
      <p:sp>
        <p:nvSpPr>
          <p:cNvPr id="94" name="Shape 9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 name="Shape 99"/>
        <p:cNvGrpSpPr/>
        <p:nvPr/>
      </p:nvGrpSpPr>
      <p:grpSpPr>
        <a:xfrm>
          <a:off x="0" y="0"/>
          <a:ext cx="0" cy="0"/>
          <a:chOff x="0" y="0"/>
          <a:chExt cx="0" cy="0"/>
        </a:xfrm>
      </p:grpSpPr>
      <p:pic>
        <p:nvPicPr>
          <p:cNvPr id="100" name="Shape 100"/>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01" name="Shape 101"/>
          <p:cNvSpPr txBox="1"/>
          <p:nvPr>
            <p:ph idx="1" type="body"/>
          </p:nvPr>
        </p:nvSpPr>
        <p:spPr>
          <a:xfrm>
            <a:off x="990600" y="2819400"/>
            <a:ext cx="67818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change in momentum depends on the force that acts and the length of time it acts. </a:t>
            </a:r>
          </a:p>
        </p:txBody>
      </p:sp>
      <p:sp>
        <p:nvSpPr>
          <p:cNvPr id="102" name="Shape 102"/>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7" name="Shape 107"/>
        <p:cNvGrpSpPr/>
        <p:nvPr/>
      </p:nvGrpSpPr>
      <p:grpSpPr>
        <a:xfrm>
          <a:off x="0" y="0"/>
          <a:ext cx="0" cy="0"/>
          <a:chOff x="0" y="0"/>
          <a:chExt cx="0" cy="0"/>
        </a:xfrm>
      </p:grpSpPr>
      <p:sp>
        <p:nvSpPr>
          <p:cNvPr id="108" name="Shape 108"/>
          <p:cNvSpPr txBox="1"/>
          <p:nvPr/>
        </p:nvSpPr>
        <p:spPr>
          <a:xfrm>
            <a:off x="227012" y="1196975"/>
            <a:ext cx="76215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momentum of an object changes, either the mass or the velocity or both change.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greater the force acting on an object, the greater its change in velocity and the greater its change in momentum.</a:t>
            </a:r>
          </a:p>
        </p:txBody>
      </p:sp>
      <p:sp>
        <p:nvSpPr>
          <p:cNvPr id="109" name="Shape 109"/>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4" name="Shape 114"/>
        <p:cNvGrpSpPr/>
        <p:nvPr/>
      </p:nvGrpSpPr>
      <p:grpSpPr>
        <a:xfrm>
          <a:off x="0" y="0"/>
          <a:ext cx="0" cy="0"/>
          <a:chOff x="0" y="0"/>
          <a:chExt cx="0" cy="0"/>
        </a:xfrm>
      </p:grpSpPr>
      <p:sp>
        <p:nvSpPr>
          <p:cNvPr id="115" name="Shape 115"/>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Impulse</a:t>
            </a:r>
          </a:p>
        </p:txBody>
      </p:sp>
      <p:sp>
        <p:nvSpPr>
          <p:cNvPr id="116" name="Shape 116"/>
          <p:cNvSpPr txBox="1"/>
          <p:nvPr/>
        </p:nvSpPr>
        <p:spPr>
          <a:xfrm>
            <a:off x="227012" y="1766887"/>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force sustained for a long time produces more change in momentum than does the same force applied briefly.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Both force and time are important in changing an object’s momentum.</a:t>
            </a:r>
          </a:p>
        </p:txBody>
      </p:sp>
      <p:sp>
        <p:nvSpPr>
          <p:cNvPr id="117" name="Shape 117"/>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nvSpPr>
        <p:spPr>
          <a:xfrm>
            <a:off x="227012" y="1196975"/>
            <a:ext cx="7621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push with the same force for twice the time, you impart twice the impulse and produce twice the change in momentum.</a:t>
            </a:r>
          </a:p>
        </p:txBody>
      </p:sp>
      <p:sp>
        <p:nvSpPr>
          <p:cNvPr id="124" name="Shape 124"/>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125" name="Shape 125"/>
          <p:cNvPicPr preferRelativeResize="0"/>
          <p:nvPr/>
        </p:nvPicPr>
        <p:blipFill rotWithShape="1">
          <a:blip r:embed="rId3">
            <a:alphaModFix/>
          </a:blip>
          <a:srcRect b="0" l="0" r="0" t="0"/>
          <a:stretch/>
        </p:blipFill>
        <p:spPr>
          <a:xfrm>
            <a:off x="571500" y="3117850"/>
            <a:ext cx="8001000" cy="30432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0" name="Shape 130"/>
        <p:cNvGrpSpPr/>
        <p:nvPr/>
      </p:nvGrpSpPr>
      <p:grpSpPr>
        <a:xfrm>
          <a:off x="0" y="0"/>
          <a:ext cx="0" cy="0"/>
          <a:chOff x="0" y="0"/>
          <a:chExt cx="0" cy="0"/>
        </a:xfrm>
      </p:grpSpPr>
      <p:sp>
        <p:nvSpPr>
          <p:cNvPr id="131" name="Shape 131"/>
          <p:cNvSpPr txBox="1"/>
          <p:nvPr/>
        </p:nvSpPr>
        <p:spPr>
          <a:xfrm>
            <a:off x="227012" y="1196975"/>
            <a:ext cx="7621587" cy="2574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quantity </a:t>
            </a:r>
            <a:r>
              <a:rPr b="0" i="1" lang="en-US" sz="2400" u="none">
                <a:solidFill>
                  <a:srgbClr val="000000"/>
                </a:solidFill>
                <a:latin typeface="Arial"/>
                <a:ea typeface="Arial"/>
                <a:cs typeface="Arial"/>
                <a:sym typeface="Arial"/>
              </a:rPr>
              <a:t>force</a:t>
            </a:r>
            <a:r>
              <a:rPr b="0" i="0" lang="en-US" sz="2400" u="none">
                <a:solidFill>
                  <a:srgbClr val="000000"/>
                </a:solidFill>
                <a:latin typeface="Times New Roman"/>
                <a:ea typeface="Times New Roman"/>
                <a:cs typeface="Times New Roman"/>
                <a:sym typeface="Times New Roman"/>
              </a:rPr>
              <a:t> × </a:t>
            </a:r>
            <a:r>
              <a:rPr b="0" i="1" lang="en-US" sz="2400" u="none">
                <a:solidFill>
                  <a:srgbClr val="000000"/>
                </a:solidFill>
                <a:latin typeface="Arial"/>
                <a:ea typeface="Arial"/>
                <a:cs typeface="Arial"/>
                <a:sym typeface="Arial"/>
              </a:rPr>
              <a:t>time interval </a:t>
            </a:r>
            <a:r>
              <a:rPr b="0" i="0" lang="en-US" sz="2400" u="none">
                <a:solidFill>
                  <a:srgbClr val="000000"/>
                </a:solidFill>
                <a:latin typeface="Arial"/>
                <a:ea typeface="Arial"/>
                <a:cs typeface="Arial"/>
                <a:sym typeface="Arial"/>
              </a:rPr>
              <a:t>is called </a:t>
            </a:r>
            <a:r>
              <a:rPr b="1" i="0" lang="en-US" sz="2400" u="none">
                <a:solidFill>
                  <a:srgbClr val="000000"/>
                </a:solidFill>
                <a:latin typeface="Arial"/>
                <a:ea typeface="Arial"/>
                <a:cs typeface="Arial"/>
                <a:sym typeface="Arial"/>
              </a:rPr>
              <a:t>impulse.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impulse = </a:t>
            </a:r>
            <a:r>
              <a:rPr b="0" i="1" lang="en-US" sz="2400" u="none">
                <a:solidFill>
                  <a:srgbClr val="000000"/>
                </a:solidFill>
                <a:latin typeface="Arial"/>
                <a:ea typeface="Arial"/>
                <a:cs typeface="Arial"/>
                <a:sym typeface="Arial"/>
              </a:rPr>
              <a:t>F </a:t>
            </a:r>
            <a:r>
              <a:rPr b="0" i="0" lang="en-US" sz="2400" u="none">
                <a:solidFill>
                  <a:srgbClr val="000000"/>
                </a:solidFill>
                <a:latin typeface="Times New Roman"/>
                <a:ea typeface="Times New Roman"/>
                <a:cs typeface="Times New Roman"/>
                <a:sym typeface="Times New Roman"/>
              </a:rPr>
              <a:t>×</a:t>
            </a:r>
            <a:r>
              <a:rPr b="0" i="0" lang="en-US" sz="2400" u="none">
                <a:solidFill>
                  <a:srgbClr val="000000"/>
                </a:solidFill>
                <a:latin typeface="Arial"/>
                <a:ea typeface="Arial"/>
                <a:cs typeface="Arial"/>
                <a:sym typeface="Arial"/>
              </a:rPr>
              <a:t> </a:t>
            </a:r>
            <a:r>
              <a:rPr b="0" i="1" lang="en-US" sz="2400" u="none">
                <a:solidFill>
                  <a:srgbClr val="000000"/>
                </a:solidFill>
                <a:latin typeface="Arial"/>
                <a:ea typeface="Arial"/>
                <a:cs typeface="Arial"/>
                <a:sym typeface="Arial"/>
              </a:rPr>
              <a:t>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greater the impulse exerted on something, the greater will be the change in momentum.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	impulse = change in momentum</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	Ft</a:t>
            </a:r>
            <a:r>
              <a:rPr b="0" i="0" lang="en-US" sz="2400" u="none">
                <a:solidFill>
                  <a:srgbClr val="000000"/>
                </a:solidFill>
                <a:latin typeface="Arial"/>
                <a:ea typeface="Arial"/>
                <a:cs typeface="Arial"/>
                <a:sym typeface="Arial"/>
              </a:rPr>
              <a:t> = ∆(</a:t>
            </a:r>
            <a:r>
              <a:rPr b="0" i="1" lang="en-US" sz="2400" u="none">
                <a:solidFill>
                  <a:srgbClr val="000000"/>
                </a:solidFill>
                <a:latin typeface="Arial"/>
                <a:ea typeface="Arial"/>
                <a:cs typeface="Arial"/>
                <a:sym typeface="Arial"/>
              </a:rPr>
              <a:t>mv</a:t>
            </a:r>
            <a:r>
              <a:rPr b="0" i="0" lang="en-US" sz="2400" u="none">
                <a:solidFill>
                  <a:srgbClr val="000000"/>
                </a:solidFill>
                <a:latin typeface="Arial"/>
                <a:ea typeface="Arial"/>
                <a:cs typeface="Arial"/>
                <a:sym typeface="Arial"/>
              </a:rPr>
              <a:t>)</a:t>
            </a:r>
          </a:p>
        </p:txBody>
      </p:sp>
      <p:sp>
        <p:nvSpPr>
          <p:cNvPr id="132" name="Shape 132"/>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133" name="Shape 133"/>
          <p:cNvPicPr preferRelativeResize="0"/>
          <p:nvPr/>
        </p:nvPicPr>
        <p:blipFill rotWithShape="1">
          <a:blip r:embed="rId3">
            <a:alphaModFix/>
          </a:blip>
          <a:srcRect b="0" l="0" r="0" t="0"/>
          <a:stretch/>
        </p:blipFill>
        <p:spPr>
          <a:xfrm>
            <a:off x="6469062" y="3505200"/>
            <a:ext cx="2332037" cy="2628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Shape 139"/>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Increasing Momentum</a:t>
            </a:r>
          </a:p>
        </p:txBody>
      </p:sp>
      <p:sp>
        <p:nvSpPr>
          <p:cNvPr id="140" name="Shape 140"/>
          <p:cNvSpPr txBox="1"/>
          <p:nvPr/>
        </p:nvSpPr>
        <p:spPr>
          <a:xfrm>
            <a:off x="227012" y="1766887"/>
            <a:ext cx="8612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To increase the momentum of an object, apply the greatest force possible for as long as possible.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golfer teeing off and a baseball player trying for a home run do both of these things when they swing as hard as possible and follow through with their swing.</a:t>
            </a:r>
          </a:p>
        </p:txBody>
      </p:sp>
      <p:sp>
        <p:nvSpPr>
          <p:cNvPr id="141" name="Shape 141"/>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sp>
        <p:nvSpPr>
          <p:cNvPr id="147" name="Shape 147"/>
          <p:cNvSpPr txBox="1"/>
          <p:nvPr/>
        </p:nvSpPr>
        <p:spPr>
          <a:xfrm>
            <a:off x="227012" y="1196975"/>
            <a:ext cx="7621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of impact on a golf ball varies throughout the duration of impact.</a:t>
            </a:r>
          </a:p>
        </p:txBody>
      </p:sp>
      <p:sp>
        <p:nvSpPr>
          <p:cNvPr id="148" name="Shape 148"/>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149" name="Shape 149"/>
          <p:cNvPicPr preferRelativeResize="0"/>
          <p:nvPr/>
        </p:nvPicPr>
        <p:blipFill rotWithShape="1">
          <a:blip r:embed="rId3">
            <a:alphaModFix/>
          </a:blip>
          <a:srcRect b="0" l="0" r="0" t="0"/>
          <a:stretch/>
        </p:blipFill>
        <p:spPr>
          <a:xfrm>
            <a:off x="2771775" y="2584450"/>
            <a:ext cx="3600450" cy="3571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4" name="Shape 154"/>
        <p:cNvGrpSpPr/>
        <p:nvPr/>
      </p:nvGrpSpPr>
      <p:grpSpPr>
        <a:xfrm>
          <a:off x="0" y="0"/>
          <a:ext cx="0" cy="0"/>
          <a:chOff x="0" y="0"/>
          <a:chExt cx="0" cy="0"/>
        </a:xfrm>
      </p:grpSpPr>
      <p:sp>
        <p:nvSpPr>
          <p:cNvPr id="155" name="Shape 155"/>
          <p:cNvSpPr txBox="1"/>
          <p:nvPr/>
        </p:nvSpPr>
        <p:spPr>
          <a:xfrm>
            <a:off x="227012" y="1196975"/>
            <a:ext cx="8383587" cy="40354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forces involved in impulses usually vary from instant to instant.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golf club that strikes a golf ball exerts zero force on the ball until it comes in contact with it.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force increases rapidly as the ball becomes distorted.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force diminishes as the ball comes up to speed and returns to its original shape.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 We can use the </a:t>
            </a:r>
            <a:r>
              <a:rPr b="0" i="1" lang="en-US" sz="2400" u="none" cap="none" strike="noStrike">
                <a:solidFill>
                  <a:srgbClr val="000000"/>
                </a:solidFill>
                <a:latin typeface="Arial"/>
                <a:ea typeface="Arial"/>
                <a:cs typeface="Arial"/>
                <a:sym typeface="Arial"/>
              </a:rPr>
              <a:t>average </a:t>
            </a:r>
            <a:r>
              <a:rPr b="0" i="0" lang="en-US" sz="2400" u="none" cap="none" strike="noStrike">
                <a:solidFill>
                  <a:srgbClr val="000000"/>
                </a:solidFill>
                <a:latin typeface="Arial"/>
                <a:ea typeface="Arial"/>
                <a:cs typeface="Arial"/>
                <a:sym typeface="Arial"/>
              </a:rPr>
              <a:t>force to solve for the impulse on an object.</a:t>
            </a:r>
          </a:p>
        </p:txBody>
      </p:sp>
      <p:sp>
        <p:nvSpPr>
          <p:cNvPr id="156" name="Shape 156"/>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Decreasing Momentum</a:t>
            </a:r>
          </a:p>
        </p:txBody>
      </p:sp>
      <p:sp>
        <p:nvSpPr>
          <p:cNvPr id="163" name="Shape 163"/>
          <p:cNvSpPr txBox="1"/>
          <p:nvPr/>
        </p:nvSpPr>
        <p:spPr>
          <a:xfrm>
            <a:off x="227012" y="1766887"/>
            <a:ext cx="8612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were in a car that was out of control and had to choose between hitting a haystack or a concrete wall, you would choose the haystack.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Physics helps you to understand </a:t>
            </a:r>
            <a:r>
              <a:rPr b="0" i="1" lang="en-US" sz="2400" u="none">
                <a:solidFill>
                  <a:srgbClr val="000000"/>
                </a:solidFill>
                <a:latin typeface="Arial"/>
                <a:ea typeface="Arial"/>
                <a:cs typeface="Arial"/>
                <a:sym typeface="Arial"/>
              </a:rPr>
              <a:t>why </a:t>
            </a:r>
            <a:r>
              <a:rPr b="0" i="0" lang="en-US" sz="2400" u="none">
                <a:solidFill>
                  <a:srgbClr val="000000"/>
                </a:solidFill>
                <a:latin typeface="Arial"/>
                <a:ea typeface="Arial"/>
                <a:cs typeface="Arial"/>
                <a:sym typeface="Arial"/>
              </a:rPr>
              <a:t>hitting a soft object is entirely different from hitting a hard one.</a:t>
            </a:r>
          </a:p>
        </p:txBody>
      </p:sp>
      <p:sp>
        <p:nvSpPr>
          <p:cNvPr id="164" name="Shape 164"/>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 name="Shape 35"/>
        <p:cNvGrpSpPr/>
        <p:nvPr/>
      </p:nvGrpSpPr>
      <p:grpSpPr>
        <a:xfrm>
          <a:off x="0" y="0"/>
          <a:ext cx="0" cy="0"/>
          <a:chOff x="0" y="0"/>
          <a:chExt cx="0" cy="0"/>
        </a:xfrm>
      </p:grpSpPr>
      <p:sp>
        <p:nvSpPr>
          <p:cNvPr id="36" name="Shape 36"/>
          <p:cNvSpPr txBox="1"/>
          <p:nvPr>
            <p:ph idx="1" type="body"/>
          </p:nvPr>
        </p:nvSpPr>
        <p:spPr>
          <a:xfrm>
            <a:off x="227012" y="609600"/>
            <a:ext cx="4953000" cy="26479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The concept of inertia was introduced and developed both in terms of objects at rest and objects in motion. In this chapter we are concerned only with the concept of inertia in motion—momentum. </a:t>
            </a:r>
          </a:p>
        </p:txBody>
      </p:sp>
      <p:pic>
        <p:nvPicPr>
          <p:cNvPr id="37" name="Shape 37"/>
          <p:cNvPicPr preferRelativeResize="0"/>
          <p:nvPr/>
        </p:nvPicPr>
        <p:blipFill rotWithShape="1">
          <a:blip r:embed="rId3">
            <a:alphaModFix/>
          </a:blip>
          <a:srcRect b="0" l="0" r="0" t="0"/>
          <a:stretch/>
        </p:blipFill>
        <p:spPr>
          <a:xfrm>
            <a:off x="5486400" y="685800"/>
            <a:ext cx="3262312" cy="5410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nvSpPr>
        <p:spPr>
          <a:xfrm>
            <a:off x="227012" y="1196975"/>
            <a:ext cx="8383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change in momentum occurs over a long time, the force of impact is small.</a:t>
            </a:r>
          </a:p>
        </p:txBody>
      </p:sp>
      <p:sp>
        <p:nvSpPr>
          <p:cNvPr id="171" name="Shape 171"/>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172" name="Shape 172"/>
          <p:cNvPicPr preferRelativeResize="0"/>
          <p:nvPr/>
        </p:nvPicPr>
        <p:blipFill rotWithShape="1">
          <a:blip r:embed="rId3">
            <a:alphaModFix/>
          </a:blip>
          <a:srcRect b="0" l="0" r="0" t="0"/>
          <a:stretch/>
        </p:blipFill>
        <p:spPr>
          <a:xfrm>
            <a:off x="400050" y="3184525"/>
            <a:ext cx="8343900" cy="1844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nvSpPr>
        <p:spPr>
          <a:xfrm>
            <a:off x="227012" y="1196975"/>
            <a:ext cx="83835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change in momentum occurs over a short time, the force of impact is large.</a:t>
            </a:r>
          </a:p>
        </p:txBody>
      </p:sp>
      <p:sp>
        <p:nvSpPr>
          <p:cNvPr id="179" name="Shape 179"/>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180" name="Shape 180"/>
          <p:cNvPicPr preferRelativeResize="0"/>
          <p:nvPr/>
        </p:nvPicPr>
        <p:blipFill rotWithShape="1">
          <a:blip r:embed="rId3">
            <a:alphaModFix/>
          </a:blip>
          <a:srcRect b="0" l="0" r="0" t="0"/>
          <a:stretch/>
        </p:blipFill>
        <p:spPr>
          <a:xfrm>
            <a:off x="333375" y="2514600"/>
            <a:ext cx="8477250" cy="29225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5" name="Shape 185"/>
        <p:cNvGrpSpPr/>
        <p:nvPr/>
      </p:nvGrpSpPr>
      <p:grpSpPr>
        <a:xfrm>
          <a:off x="0" y="0"/>
          <a:ext cx="0" cy="0"/>
          <a:chOff x="0" y="0"/>
          <a:chExt cx="0" cy="0"/>
        </a:xfrm>
      </p:grpSpPr>
      <p:sp>
        <p:nvSpPr>
          <p:cNvPr id="186" name="Shape 186"/>
          <p:cNvSpPr txBox="1"/>
          <p:nvPr/>
        </p:nvSpPr>
        <p:spPr>
          <a:xfrm>
            <a:off x="227012" y="1196975"/>
            <a:ext cx="8383587" cy="25019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hitting either the wall or the haystack and coming to a stop, the momentum is decreased by the same impulse.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same impulse does not mean the same amount of force or the same amount of time.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It means the same </a:t>
            </a:r>
            <a:r>
              <a:rPr b="0" i="1" lang="en-US" sz="2400" u="none" cap="none" strike="noStrike">
                <a:solidFill>
                  <a:srgbClr val="000000"/>
                </a:solidFill>
                <a:latin typeface="Arial"/>
                <a:ea typeface="Arial"/>
                <a:cs typeface="Arial"/>
                <a:sym typeface="Arial"/>
              </a:rPr>
              <a:t>product </a:t>
            </a:r>
            <a:r>
              <a:rPr b="0" i="0" lang="en-US" sz="2400" u="none" cap="none" strike="noStrike">
                <a:solidFill>
                  <a:srgbClr val="000000"/>
                </a:solidFill>
                <a:latin typeface="Arial"/>
                <a:ea typeface="Arial"/>
                <a:cs typeface="Arial"/>
                <a:sym typeface="Arial"/>
              </a:rPr>
              <a:t>of force and time.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 keep the force small, we extend the time.</a:t>
            </a:r>
          </a:p>
        </p:txBody>
      </p:sp>
      <p:sp>
        <p:nvSpPr>
          <p:cNvPr id="187" name="Shape 187"/>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2" name="Shape 192"/>
        <p:cNvGrpSpPr/>
        <p:nvPr/>
      </p:nvGrpSpPr>
      <p:grpSpPr>
        <a:xfrm>
          <a:off x="0" y="0"/>
          <a:ext cx="0" cy="0"/>
          <a:chOff x="0" y="0"/>
          <a:chExt cx="0" cy="0"/>
        </a:xfrm>
      </p:grpSpPr>
      <p:sp>
        <p:nvSpPr>
          <p:cNvPr id="193" name="Shape 193"/>
          <p:cNvSpPr txBox="1"/>
          <p:nvPr/>
        </p:nvSpPr>
        <p:spPr>
          <a:xfrm>
            <a:off x="227012" y="1196975"/>
            <a:ext cx="78501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extend the time, you reduce the force.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padded dashboard in a car is safer than a rigid metal one.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Airbags save lives.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To catch a fast-moving ball, extend your hand forward and move it backward after making contact with the ball. </a:t>
            </a:r>
          </a:p>
        </p:txBody>
      </p:sp>
      <p:sp>
        <p:nvSpPr>
          <p:cNvPr id="194" name="Shape 194"/>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9" name="Shape 199"/>
        <p:cNvGrpSpPr/>
        <p:nvPr/>
      </p:nvGrpSpPr>
      <p:grpSpPr>
        <a:xfrm>
          <a:off x="0" y="0"/>
          <a:ext cx="0" cy="0"/>
          <a:chOff x="0" y="0"/>
          <a:chExt cx="0" cy="0"/>
        </a:xfrm>
      </p:grpSpPr>
      <p:sp>
        <p:nvSpPr>
          <p:cNvPr id="200" name="Shape 200"/>
          <p:cNvSpPr txBox="1"/>
          <p:nvPr/>
        </p:nvSpPr>
        <p:spPr>
          <a:xfrm>
            <a:off x="227012" y="1196975"/>
            <a:ext cx="6173787" cy="3451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you jump down to the ground, bend your knees when your feet make contact with the ground to extend the time during which your momentum decreases.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wrestler thrown to the floor extends his time of hitting the mat, spreading the impulse into a series of smaller ones as his foot, knee, hip, ribs, and shoulder successively hit the mat.</a:t>
            </a:r>
          </a:p>
        </p:txBody>
      </p:sp>
      <p:sp>
        <p:nvSpPr>
          <p:cNvPr id="201" name="Shape 201"/>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202" name="Shape 202"/>
          <p:cNvPicPr preferRelativeResize="0"/>
          <p:nvPr/>
        </p:nvPicPr>
        <p:blipFill rotWithShape="1">
          <a:blip r:embed="rId3">
            <a:alphaModFix/>
          </a:blip>
          <a:srcRect b="0" l="0" r="0" t="0"/>
          <a:stretch/>
        </p:blipFill>
        <p:spPr>
          <a:xfrm>
            <a:off x="6553200" y="3048000"/>
            <a:ext cx="2370137" cy="3152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7" name="Shape 207"/>
        <p:cNvGrpSpPr/>
        <p:nvPr/>
      </p:nvGrpSpPr>
      <p:grpSpPr>
        <a:xfrm>
          <a:off x="0" y="0"/>
          <a:ext cx="0" cy="0"/>
          <a:chOff x="0" y="0"/>
          <a:chExt cx="0" cy="0"/>
        </a:xfrm>
      </p:grpSpPr>
      <p:sp>
        <p:nvSpPr>
          <p:cNvPr id="208" name="Shape 208"/>
          <p:cNvSpPr txBox="1"/>
          <p:nvPr/>
        </p:nvSpPr>
        <p:spPr>
          <a:xfrm>
            <a:off x="227012" y="1196975"/>
            <a:ext cx="7850187" cy="14430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br>
              <a:rPr b="0" i="0" lang="en-US" sz="12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The impulse provided by a boxer’s jaw counteracts the momentum of the punch.</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	a. </a:t>
            </a:r>
            <a:r>
              <a:rPr b="0" i="0" lang="en-US" sz="2400" u="none">
                <a:solidFill>
                  <a:srgbClr val="000000"/>
                </a:solidFill>
                <a:latin typeface="Arial"/>
                <a:ea typeface="Arial"/>
                <a:cs typeface="Arial"/>
                <a:sym typeface="Arial"/>
              </a:rPr>
              <a:t>The boxer moves away from the punch.</a:t>
            </a:r>
          </a:p>
        </p:txBody>
      </p:sp>
      <p:sp>
        <p:nvSpPr>
          <p:cNvPr id="209" name="Shape 209"/>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pic>
        <p:nvPicPr>
          <p:cNvPr id="210" name="Shape 210"/>
          <p:cNvPicPr preferRelativeResize="0"/>
          <p:nvPr/>
        </p:nvPicPr>
        <p:blipFill rotWithShape="1">
          <a:blip r:embed="rId3">
            <a:alphaModFix/>
          </a:blip>
          <a:srcRect b="0" l="0" r="0" t="0"/>
          <a:stretch/>
        </p:blipFill>
        <p:spPr>
          <a:xfrm>
            <a:off x="1724025" y="3352800"/>
            <a:ext cx="5695950" cy="25987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5"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b="0" l="0" r="0" t="0"/>
          <a:stretch/>
        </p:blipFill>
        <p:spPr>
          <a:xfrm>
            <a:off x="1727200" y="3354387"/>
            <a:ext cx="5694362" cy="2597150"/>
          </a:xfrm>
          <a:prstGeom prst="rect">
            <a:avLst/>
          </a:prstGeom>
          <a:noFill/>
          <a:ln>
            <a:noFill/>
          </a:ln>
        </p:spPr>
      </p:pic>
      <p:sp>
        <p:nvSpPr>
          <p:cNvPr id="217" name="Shape 217"/>
          <p:cNvSpPr txBox="1"/>
          <p:nvPr/>
        </p:nvSpPr>
        <p:spPr>
          <a:xfrm>
            <a:off x="227012" y="1196975"/>
            <a:ext cx="7850187" cy="18811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br>
              <a:rPr b="0" i="0" lang="en-US" sz="12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The impulse provided by a boxer’s jaw counteracts the momentum of the punch.</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	a. </a:t>
            </a:r>
            <a:r>
              <a:rPr b="0" i="0" lang="en-US" sz="2400" u="none">
                <a:solidFill>
                  <a:srgbClr val="000000"/>
                </a:solidFill>
                <a:latin typeface="Arial"/>
                <a:ea typeface="Arial"/>
                <a:cs typeface="Arial"/>
                <a:sym typeface="Arial"/>
              </a:rPr>
              <a:t>The boxer moves away from the punch.</a:t>
            </a:r>
          </a:p>
          <a:p>
            <a:pPr indent="0" lvl="0" marL="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	b. </a:t>
            </a:r>
            <a:r>
              <a:rPr b="0" i="0" lang="en-US" sz="2400" u="none">
                <a:solidFill>
                  <a:srgbClr val="000000"/>
                </a:solidFill>
                <a:latin typeface="Arial"/>
                <a:ea typeface="Arial"/>
                <a:cs typeface="Arial"/>
                <a:sym typeface="Arial"/>
              </a:rPr>
              <a:t>The boxer moves toward the punch. Ouch!</a:t>
            </a:r>
          </a:p>
        </p:txBody>
      </p:sp>
      <p:sp>
        <p:nvSpPr>
          <p:cNvPr id="218" name="Shape 218"/>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3" name="Shape 223"/>
        <p:cNvGrpSpPr/>
        <p:nvPr/>
      </p:nvGrpSpPr>
      <p:grpSpPr>
        <a:xfrm>
          <a:off x="0" y="0"/>
          <a:ext cx="0" cy="0"/>
          <a:chOff x="0" y="0"/>
          <a:chExt cx="0" cy="0"/>
        </a:xfrm>
      </p:grpSpPr>
      <p:sp>
        <p:nvSpPr>
          <p:cNvPr id="224" name="Shape 224"/>
          <p:cNvSpPr txBox="1"/>
          <p:nvPr/>
        </p:nvSpPr>
        <p:spPr>
          <a:xfrm>
            <a:off x="227012" y="1196975"/>
            <a:ext cx="7240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glass dish is more likely to survive if it is dropped on a carpet rather than a sidewalk. The carpet has more “give.”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Since time is longer hitting the carpet than hitting the sidewalk, a smaller force results.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shorter time hitting the sidewalk results in a greater stopping force. </a:t>
            </a:r>
          </a:p>
        </p:txBody>
      </p:sp>
      <p:sp>
        <p:nvSpPr>
          <p:cNvPr id="225" name="Shape 225"/>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0" name="Shape 230"/>
        <p:cNvGrpSpPr/>
        <p:nvPr/>
      </p:nvGrpSpPr>
      <p:grpSpPr>
        <a:xfrm>
          <a:off x="0" y="0"/>
          <a:ext cx="0" cy="0"/>
          <a:chOff x="0" y="0"/>
          <a:chExt cx="0" cy="0"/>
        </a:xfrm>
      </p:grpSpPr>
      <p:sp>
        <p:nvSpPr>
          <p:cNvPr id="231" name="Shape 231"/>
          <p:cNvSpPr txBox="1"/>
          <p:nvPr/>
        </p:nvSpPr>
        <p:spPr>
          <a:xfrm>
            <a:off x="227012" y="1196975"/>
            <a:ext cx="72405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safety net used by circus acrobats is a good example of how to achieve the impulse needed for a safe landing.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safety net reduces the stopping force on a fallen acrobat by substantially increasing the time interval of the contact. </a:t>
            </a:r>
          </a:p>
        </p:txBody>
      </p:sp>
      <p:sp>
        <p:nvSpPr>
          <p:cNvPr id="232" name="Shape 232"/>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7" name="Shape 237"/>
        <p:cNvGrpSpPr/>
        <p:nvPr/>
      </p:nvGrpSpPr>
      <p:grpSpPr>
        <a:xfrm>
          <a:off x="0" y="0"/>
          <a:ext cx="0" cy="0"/>
          <a:chOff x="0" y="0"/>
          <a:chExt cx="0" cy="0"/>
        </a:xfrm>
      </p:grpSpPr>
      <p:sp>
        <p:nvSpPr>
          <p:cNvPr id="238" name="Shape 238"/>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a dish falls, will the impulse be less if it lands on a carpet than if it lands on a hard floor?</a:t>
            </a:r>
            <a:br>
              <a:rPr b="0" i="0" lang="en-US" sz="2400" u="none" cap="none" strike="noStrike">
                <a:solidFill>
                  <a:schemeClr val="dk1"/>
                </a:solidFill>
                <a:latin typeface="Arial"/>
                <a:ea typeface="Arial"/>
                <a:cs typeface="Arial"/>
                <a:sym typeface="Arial"/>
              </a:rPr>
            </a:br>
          </a:p>
        </p:txBody>
      </p:sp>
      <p:sp>
        <p:nvSpPr>
          <p:cNvPr id="239" name="Shape 239"/>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 name="Shape 41"/>
        <p:cNvGrpSpPr/>
        <p:nvPr/>
      </p:nvGrpSpPr>
      <p:grpSpPr>
        <a:xfrm>
          <a:off x="0" y="0"/>
          <a:ext cx="0" cy="0"/>
          <a:chOff x="0" y="0"/>
          <a:chExt cx="0" cy="0"/>
        </a:xfrm>
      </p:grpSpPr>
      <p:pic>
        <p:nvPicPr>
          <p:cNvPr id="42" name="Shape 4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3" name="Shape 43"/>
          <p:cNvSpPr txBox="1"/>
          <p:nvPr>
            <p:ph idx="1" type="body"/>
          </p:nvPr>
        </p:nvSpPr>
        <p:spPr>
          <a:xfrm>
            <a:off x="990600" y="2622550"/>
            <a:ext cx="66294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 moving object can have a large momentum if it has a large mass, a high speed, or both.</a:t>
            </a:r>
            <a:r>
              <a:rPr b="0" i="0" lang="en-US" sz="2400" u="none" cap="none" strike="noStrike">
                <a:solidFill>
                  <a:schemeClr val="dk1"/>
                </a:solidFill>
                <a:latin typeface="Arial"/>
                <a:ea typeface="Arial"/>
                <a:cs typeface="Arial"/>
                <a:sym typeface="Arial"/>
              </a:rPr>
              <a:t> </a:t>
            </a:r>
          </a:p>
        </p:txBody>
      </p:sp>
      <p:sp>
        <p:nvSpPr>
          <p:cNvPr id="44" name="Shape 4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4" name="Shape 244"/>
        <p:cNvGrpSpPr/>
        <p:nvPr/>
      </p:nvGrpSpPr>
      <p:grpSpPr>
        <a:xfrm>
          <a:off x="0" y="0"/>
          <a:ext cx="0" cy="0"/>
          <a:chOff x="0" y="0"/>
          <a:chExt cx="0" cy="0"/>
        </a:xfrm>
      </p:grpSpPr>
      <p:sp>
        <p:nvSpPr>
          <p:cNvPr id="245" name="Shape 245"/>
          <p:cNvSpPr txBox="1"/>
          <p:nvPr>
            <p:ph idx="1" type="body"/>
          </p:nvPr>
        </p:nvSpPr>
        <p:spPr>
          <a:xfrm>
            <a:off x="228600" y="1196975"/>
            <a:ext cx="8382000" cy="32210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a dish falls, will the impulse be less if it lands on a carpet than if it lands on a hard floor?</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No. The impulse would be the same for either surface because the same momentum change occurs for each. It is the </a:t>
            </a:r>
            <a:r>
              <a:rPr b="0" i="1" lang="en-US" sz="2400" u="none" cap="none" strike="noStrike">
                <a:solidFill>
                  <a:schemeClr val="dk1"/>
                </a:solidFill>
                <a:latin typeface="Arial"/>
                <a:ea typeface="Arial"/>
                <a:cs typeface="Arial"/>
                <a:sym typeface="Arial"/>
              </a:rPr>
              <a:t>force </a:t>
            </a:r>
            <a:r>
              <a:rPr b="0" i="0" lang="en-US" sz="2400" u="none" cap="none" strike="noStrike">
                <a:solidFill>
                  <a:schemeClr val="dk1"/>
                </a:solidFill>
                <a:latin typeface="Arial"/>
                <a:ea typeface="Arial"/>
                <a:cs typeface="Arial"/>
                <a:sym typeface="Arial"/>
              </a:rPr>
              <a:t>that is less for the impulse on the carpet because of the greater time of momentum change. </a:t>
            </a:r>
          </a:p>
        </p:txBody>
      </p:sp>
      <p:sp>
        <p:nvSpPr>
          <p:cNvPr id="246" name="Shape 246"/>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1" name="Shape 251"/>
        <p:cNvGrpSpPr/>
        <p:nvPr/>
      </p:nvGrpSpPr>
      <p:grpSpPr>
        <a:xfrm>
          <a:off x="0" y="0"/>
          <a:ext cx="0" cy="0"/>
          <a:chOff x="0" y="0"/>
          <a:chExt cx="0" cy="0"/>
        </a:xfrm>
      </p:grpSpPr>
      <p:sp>
        <p:nvSpPr>
          <p:cNvPr id="252" name="Shape 252"/>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a boxer is able to make the contact time five times longer by “riding” with the punch, how much will the force of the punch impact be reduced?</a:t>
            </a:r>
          </a:p>
        </p:txBody>
      </p:sp>
      <p:sp>
        <p:nvSpPr>
          <p:cNvPr id="253" name="Shape 253"/>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8" name="Shape 258"/>
        <p:cNvGrpSpPr/>
        <p:nvPr/>
      </p:nvGrpSpPr>
      <p:grpSpPr>
        <a:xfrm>
          <a:off x="0" y="0"/>
          <a:ext cx="0" cy="0"/>
          <a:chOff x="0" y="0"/>
          <a:chExt cx="0" cy="0"/>
        </a:xfrm>
      </p:grpSpPr>
      <p:sp>
        <p:nvSpPr>
          <p:cNvPr id="259" name="Shape 259"/>
          <p:cNvSpPr txBox="1"/>
          <p:nvPr>
            <p:ph idx="1" type="body"/>
          </p:nvPr>
        </p:nvSpPr>
        <p:spPr>
          <a:xfrm>
            <a:off x="228600" y="1196975"/>
            <a:ext cx="8382000" cy="29908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a boxer is able to make the contact time five times longer by “riding” with the punch, how much will the force of the punch impact be reduced?</a:t>
            </a:r>
          </a:p>
          <a:p>
            <a:pPr indent="-342900" lvl="0" marL="342900" marR="0" rtl="0" algn="l">
              <a:lnSpc>
                <a:spcPct val="100000"/>
              </a:lnSpc>
              <a:spcBef>
                <a:spcPts val="480"/>
              </a:spcBef>
              <a:spcAft>
                <a:spcPts val="0"/>
              </a:spcAft>
              <a:buClr>
                <a:schemeClr val="dk1"/>
              </a:buClr>
              <a:buFont typeface="Arial"/>
              <a:buNone/>
            </a:pPr>
            <a:r>
              <a:t/>
            </a:r>
            <a:endParaRPr b="0" i="1" sz="2400" u="none" cap="none" strike="noStrike">
              <a:solidFill>
                <a:srgbClr val="00DA9A"/>
              </a:solidFill>
              <a:latin typeface="Arial"/>
              <a:ea typeface="Arial"/>
              <a:cs typeface="Arial"/>
              <a:sym typeface="Arial"/>
            </a:endParaRPr>
          </a:p>
          <a:p>
            <a:pPr indent="-342900" lvl="0" marL="342900" marR="0" rtl="0" algn="l">
              <a:lnSpc>
                <a:spcPct val="100000"/>
              </a:lnSpc>
              <a:spcBef>
                <a:spcPts val="56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Since the time of impact increases five times, the force of impact will be reduced five times.</a:t>
            </a:r>
            <a:r>
              <a:rPr b="0" i="0" lang="en-US" sz="2800" u="none" cap="none" strike="noStrike">
                <a:solidFill>
                  <a:schemeClr val="dk1"/>
                </a:solidFill>
                <a:latin typeface="Arial"/>
                <a:ea typeface="Arial"/>
                <a:cs typeface="Arial"/>
                <a:sym typeface="Arial"/>
              </a:rPr>
              <a:t> </a:t>
            </a:r>
          </a:p>
        </p:txBody>
      </p:sp>
      <p:sp>
        <p:nvSpPr>
          <p:cNvPr id="260" name="Shape 260"/>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67" name="Shape 267"/>
          <p:cNvSpPr txBox="1"/>
          <p:nvPr/>
        </p:nvSpPr>
        <p:spPr>
          <a:xfrm>
            <a:off x="1676400" y="30226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factors affect how much an object’s momentum changes? </a:t>
            </a:r>
          </a:p>
        </p:txBody>
      </p:sp>
      <p:sp>
        <p:nvSpPr>
          <p:cNvPr id="268" name="Shape 268"/>
          <p:cNvSpPr txBox="1"/>
          <p:nvPr/>
        </p:nvSpPr>
        <p:spPr>
          <a:xfrm>
            <a:off x="230187" y="623887"/>
            <a:ext cx="6856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Impulse Changes Momentum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75" name="Shape 275"/>
          <p:cNvSpPr txBox="1"/>
          <p:nvPr>
            <p:ph idx="1" type="body"/>
          </p:nvPr>
        </p:nvSpPr>
        <p:spPr>
          <a:xfrm>
            <a:off x="990600" y="2438400"/>
            <a:ext cx="67818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impulse required to bring an object to a stop and then to “throw it back again” is greater than the impulse required merely to bring the object to a stop. </a:t>
            </a:r>
          </a:p>
        </p:txBody>
      </p:sp>
      <p:sp>
        <p:nvSpPr>
          <p:cNvPr id="276" name="Shape 27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1" name="Shape 281"/>
        <p:cNvGrpSpPr/>
        <p:nvPr/>
      </p:nvGrpSpPr>
      <p:grpSpPr>
        <a:xfrm>
          <a:off x="0" y="0"/>
          <a:ext cx="0" cy="0"/>
          <a:chOff x="0" y="0"/>
          <a:chExt cx="0" cy="0"/>
        </a:xfrm>
      </p:grpSpPr>
      <p:sp>
        <p:nvSpPr>
          <p:cNvPr id="282" name="Shape 282"/>
          <p:cNvSpPr txBox="1"/>
          <p:nvPr/>
        </p:nvSpPr>
        <p:spPr>
          <a:xfrm>
            <a:off x="227012" y="1196975"/>
            <a:ext cx="72405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Suppose you catch a falling pot with your hands.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You provide an impulse to reduce its momentum to zero.</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If you throw the pot upward again, you have to provide additional impulse. </a:t>
            </a:r>
          </a:p>
        </p:txBody>
      </p:sp>
      <p:sp>
        <p:nvSpPr>
          <p:cNvPr id="283" name="Shape 28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88" name="Shape 288"/>
        <p:cNvGrpSpPr/>
        <p:nvPr/>
      </p:nvGrpSpPr>
      <p:grpSpPr>
        <a:xfrm>
          <a:off x="0" y="0"/>
          <a:ext cx="0" cy="0"/>
          <a:chOff x="0" y="0"/>
          <a:chExt cx="0" cy="0"/>
        </a:xfrm>
      </p:grpSpPr>
      <p:sp>
        <p:nvSpPr>
          <p:cNvPr id="289" name="Shape 289"/>
          <p:cNvSpPr txBox="1"/>
          <p:nvPr/>
        </p:nvSpPr>
        <p:spPr>
          <a:xfrm>
            <a:off x="227012" y="1196975"/>
            <a:ext cx="4421187" cy="38163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flower pot falls from a shelf onto your head, you may be in trouble.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it bounces from your head, you may be in more serious trouble because impulses are greater when an object bounces. The increased impulse is supplied by your head if the pot bounces. </a:t>
            </a:r>
          </a:p>
        </p:txBody>
      </p:sp>
      <p:sp>
        <p:nvSpPr>
          <p:cNvPr id="290" name="Shape 29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pic>
        <p:nvPicPr>
          <p:cNvPr id="291" name="Shape 291"/>
          <p:cNvPicPr preferRelativeResize="0"/>
          <p:nvPr/>
        </p:nvPicPr>
        <p:blipFill rotWithShape="1">
          <a:blip r:embed="rId3">
            <a:alphaModFix/>
          </a:blip>
          <a:srcRect b="0" l="0" r="0" t="0"/>
          <a:stretch/>
        </p:blipFill>
        <p:spPr>
          <a:xfrm>
            <a:off x="5527675" y="1066800"/>
            <a:ext cx="3398837" cy="4819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6" name="Shape 296"/>
        <p:cNvGrpSpPr/>
        <p:nvPr/>
      </p:nvGrpSpPr>
      <p:grpSpPr>
        <a:xfrm>
          <a:off x="0" y="0"/>
          <a:ext cx="0" cy="0"/>
          <a:chOff x="0" y="0"/>
          <a:chExt cx="0" cy="0"/>
        </a:xfrm>
      </p:grpSpPr>
      <p:sp>
        <p:nvSpPr>
          <p:cNvPr id="297" name="Shape 297"/>
          <p:cNvSpPr txBox="1"/>
          <p:nvPr/>
        </p:nvSpPr>
        <p:spPr>
          <a:xfrm>
            <a:off x="227012" y="1196975"/>
            <a:ext cx="3430587" cy="30130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Cassy imparts a large impulse to the bricks in a short time and produces considerable force. Her hand bounces back, yielding as much as twice the impulse to the bricks.</a:t>
            </a:r>
          </a:p>
        </p:txBody>
      </p:sp>
      <p:sp>
        <p:nvSpPr>
          <p:cNvPr id="298" name="Shape 29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pic>
        <p:nvPicPr>
          <p:cNvPr id="299" name="Shape 299"/>
          <p:cNvPicPr preferRelativeResize="0"/>
          <p:nvPr/>
        </p:nvPicPr>
        <p:blipFill rotWithShape="1">
          <a:blip r:embed="rId3">
            <a:alphaModFix/>
          </a:blip>
          <a:srcRect b="0" l="0" r="0" t="0"/>
          <a:stretch/>
        </p:blipFill>
        <p:spPr>
          <a:xfrm>
            <a:off x="3886200" y="1066800"/>
            <a:ext cx="4991100" cy="4845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4" name="Shape 304"/>
        <p:cNvGrpSpPr/>
        <p:nvPr/>
      </p:nvGrpSpPr>
      <p:grpSpPr>
        <a:xfrm>
          <a:off x="0" y="0"/>
          <a:ext cx="0" cy="0"/>
          <a:chOff x="0" y="0"/>
          <a:chExt cx="0" cy="0"/>
        </a:xfrm>
      </p:grpSpPr>
      <p:sp>
        <p:nvSpPr>
          <p:cNvPr id="305" name="Shape 305"/>
          <p:cNvSpPr txBox="1"/>
          <p:nvPr/>
        </p:nvSpPr>
        <p:spPr>
          <a:xfrm>
            <a:off x="227012" y="1196975"/>
            <a:ext cx="3430587" cy="30130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block topples when the swinging dart bounces from it. Without the rubber head of the dart, it doesn’t bounce when it hits the block and no toppling occurs. </a:t>
            </a:r>
          </a:p>
        </p:txBody>
      </p:sp>
      <p:sp>
        <p:nvSpPr>
          <p:cNvPr id="306" name="Shape 30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pic>
        <p:nvPicPr>
          <p:cNvPr id="307" name="Shape 307"/>
          <p:cNvPicPr preferRelativeResize="0"/>
          <p:nvPr/>
        </p:nvPicPr>
        <p:blipFill rotWithShape="1">
          <a:blip r:embed="rId3">
            <a:alphaModFix/>
          </a:blip>
          <a:srcRect b="0" l="0" r="0" t="0"/>
          <a:stretch/>
        </p:blipFill>
        <p:spPr>
          <a:xfrm>
            <a:off x="3810000" y="1447800"/>
            <a:ext cx="5105400" cy="38925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2" name="Shape 312"/>
        <p:cNvGrpSpPr/>
        <p:nvPr/>
      </p:nvGrpSpPr>
      <p:grpSpPr>
        <a:xfrm>
          <a:off x="0" y="0"/>
          <a:ext cx="0" cy="0"/>
          <a:chOff x="0" y="0"/>
          <a:chExt cx="0" cy="0"/>
        </a:xfrm>
      </p:grpSpPr>
      <p:sp>
        <p:nvSpPr>
          <p:cNvPr id="313" name="Shape 313"/>
          <p:cNvSpPr txBox="1"/>
          <p:nvPr/>
        </p:nvSpPr>
        <p:spPr>
          <a:xfrm>
            <a:off x="227012" y="1196975"/>
            <a:ext cx="76977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waterwheels used in gold mining operations during the California Gold Rush were not very effective.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Lester A. Pelton designed a curve-shaped paddle that caused the incoming water to make a U-turn upon impact. The water “bounced,” increasing the impulse exerted on the waterwheel. </a:t>
            </a:r>
          </a:p>
        </p:txBody>
      </p:sp>
      <p:sp>
        <p:nvSpPr>
          <p:cNvPr id="314" name="Shape 31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 name="Shape 48"/>
        <p:cNvGrpSpPr/>
        <p:nvPr/>
      </p:nvGrpSpPr>
      <p:grpSpPr>
        <a:xfrm>
          <a:off x="0" y="0"/>
          <a:ext cx="0" cy="0"/>
          <a:chOff x="0" y="0"/>
          <a:chExt cx="0" cy="0"/>
        </a:xfrm>
      </p:grpSpPr>
      <p:sp>
        <p:nvSpPr>
          <p:cNvPr id="49" name="Shape 49"/>
          <p:cNvSpPr txBox="1"/>
          <p:nvPr/>
        </p:nvSpPr>
        <p:spPr>
          <a:xfrm>
            <a:off x="227012" y="1196975"/>
            <a:ext cx="76215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It is harder to stop a large truck than a small car when both are moving at the same speed.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truck has more momentum than the car. By momentum, we mean </a:t>
            </a:r>
            <a:r>
              <a:rPr b="0" i="1" lang="en-US" sz="2400" u="none">
                <a:solidFill>
                  <a:srgbClr val="000000"/>
                </a:solidFill>
                <a:latin typeface="Arial"/>
                <a:ea typeface="Arial"/>
                <a:cs typeface="Arial"/>
                <a:sym typeface="Arial"/>
              </a:rPr>
              <a:t>inertia in motion.</a:t>
            </a:r>
            <a:r>
              <a:rPr b="0" i="0" lang="en-US" sz="2400" u="none">
                <a:solidFill>
                  <a:srgbClr val="000000"/>
                </a:solidFill>
                <a:latin typeface="Arial"/>
                <a:ea typeface="Arial"/>
                <a:cs typeface="Arial"/>
                <a:sym typeface="Arial"/>
              </a:rPr>
              <a:t> </a:t>
            </a:r>
          </a:p>
        </p:txBody>
      </p:sp>
      <p:sp>
        <p:nvSpPr>
          <p:cNvPr id="50" name="Shape 5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9" name="Shape 319"/>
        <p:cNvGrpSpPr/>
        <p:nvPr/>
      </p:nvGrpSpPr>
      <p:grpSpPr>
        <a:xfrm>
          <a:off x="0" y="0"/>
          <a:ext cx="0" cy="0"/>
          <a:chOff x="0" y="0"/>
          <a:chExt cx="0" cy="0"/>
        </a:xfrm>
      </p:grpSpPr>
      <p:sp>
        <p:nvSpPr>
          <p:cNvPr id="320" name="Shape 320"/>
          <p:cNvSpPr txBox="1"/>
          <p:nvPr/>
        </p:nvSpPr>
        <p:spPr>
          <a:xfrm>
            <a:off x="227012" y="1196975"/>
            <a:ext cx="76977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curved blades of the Pelton Wheel cause water to bounce and make a U-turn, producing a large impulse that turns the wheel.</a:t>
            </a:r>
          </a:p>
        </p:txBody>
      </p:sp>
      <p:sp>
        <p:nvSpPr>
          <p:cNvPr id="321" name="Shape 32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pic>
        <p:nvPicPr>
          <p:cNvPr id="322" name="Shape 322"/>
          <p:cNvPicPr preferRelativeResize="0"/>
          <p:nvPr/>
        </p:nvPicPr>
        <p:blipFill rotWithShape="1">
          <a:blip r:embed="rId3">
            <a:alphaModFix/>
          </a:blip>
          <a:srcRect b="0" l="0" r="0" t="0"/>
          <a:stretch/>
        </p:blipFill>
        <p:spPr>
          <a:xfrm>
            <a:off x="1381125" y="2590800"/>
            <a:ext cx="6381750" cy="348456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7" name="Shape 327"/>
        <p:cNvGrpSpPr/>
        <p:nvPr/>
      </p:nvGrpSpPr>
      <p:grpSpPr>
        <a:xfrm>
          <a:off x="0" y="0"/>
          <a:ext cx="0" cy="0"/>
          <a:chOff x="0" y="0"/>
          <a:chExt cx="0" cy="0"/>
        </a:xfrm>
      </p:grpSpPr>
      <p:pic>
        <p:nvPicPr>
          <p:cNvPr id="328" name="Shape 328"/>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29" name="Shape 329"/>
          <p:cNvSpPr txBox="1"/>
          <p:nvPr/>
        </p:nvSpPr>
        <p:spPr>
          <a:xfrm>
            <a:off x="1676400" y="30226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the impulse of a bounce compare to stopping only?</a:t>
            </a:r>
          </a:p>
        </p:txBody>
      </p:sp>
      <p:sp>
        <p:nvSpPr>
          <p:cNvPr id="330" name="Shape 33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Bouncing</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5" name="Shape 335"/>
        <p:cNvGrpSpPr/>
        <p:nvPr/>
      </p:nvGrpSpPr>
      <p:grpSpPr>
        <a:xfrm>
          <a:off x="0" y="0"/>
          <a:ext cx="0" cy="0"/>
          <a:chOff x="0" y="0"/>
          <a:chExt cx="0" cy="0"/>
        </a:xfrm>
      </p:grpSpPr>
      <p:pic>
        <p:nvPicPr>
          <p:cNvPr id="336" name="Shape 336"/>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37" name="Shape 337"/>
          <p:cNvSpPr txBox="1"/>
          <p:nvPr>
            <p:ph idx="1" type="body"/>
          </p:nvPr>
        </p:nvSpPr>
        <p:spPr>
          <a:xfrm>
            <a:off x="990600" y="2622550"/>
            <a:ext cx="6781800" cy="11874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law of conservation of momentum states that, in the absence of an external force, the momentum of a system remains unchanged. </a:t>
            </a:r>
          </a:p>
        </p:txBody>
      </p:sp>
      <p:sp>
        <p:nvSpPr>
          <p:cNvPr id="338" name="Shape 33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3" name="Shape 343"/>
        <p:cNvGrpSpPr/>
        <p:nvPr/>
      </p:nvGrpSpPr>
      <p:grpSpPr>
        <a:xfrm>
          <a:off x="0" y="0"/>
          <a:ext cx="0" cy="0"/>
          <a:chOff x="0" y="0"/>
          <a:chExt cx="0" cy="0"/>
        </a:xfrm>
      </p:grpSpPr>
      <p:sp>
        <p:nvSpPr>
          <p:cNvPr id="344" name="Shape 344"/>
          <p:cNvSpPr txBox="1"/>
          <p:nvPr/>
        </p:nvSpPr>
        <p:spPr>
          <a:xfrm>
            <a:off x="227012" y="1196975"/>
            <a:ext cx="76977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or impulse that changes momentum must be exerted on the object by something outside the object.</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Molecular forces within a basketball have no effect on the momentum of the basketball.</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push against the dashboard from inside does not affect the momentum of a car.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are internal forces. They come in balanced pairs that cancel within the object. </a:t>
            </a:r>
          </a:p>
        </p:txBody>
      </p:sp>
      <p:sp>
        <p:nvSpPr>
          <p:cNvPr id="345" name="Shape 34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0" name="Shape 350"/>
        <p:cNvGrpSpPr/>
        <p:nvPr/>
      </p:nvGrpSpPr>
      <p:grpSpPr>
        <a:xfrm>
          <a:off x="0" y="0"/>
          <a:ext cx="0" cy="0"/>
          <a:chOff x="0" y="0"/>
          <a:chExt cx="0" cy="0"/>
        </a:xfrm>
      </p:grpSpPr>
      <p:sp>
        <p:nvSpPr>
          <p:cNvPr id="351" name="Shape 351"/>
          <p:cNvSpPr txBox="1"/>
          <p:nvPr/>
        </p:nvSpPr>
        <p:spPr>
          <a:xfrm>
            <a:off x="227012" y="1196975"/>
            <a:ext cx="76977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momentum before firing is zero. After firing, the net momentum is still zero because the momentum of the cannon is equal and opposite to the momentum of the cannonball.</a:t>
            </a:r>
          </a:p>
        </p:txBody>
      </p:sp>
      <p:sp>
        <p:nvSpPr>
          <p:cNvPr id="352" name="Shape 35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pic>
        <p:nvPicPr>
          <p:cNvPr id="353" name="Shape 353"/>
          <p:cNvPicPr preferRelativeResize="0"/>
          <p:nvPr/>
        </p:nvPicPr>
        <p:blipFill rotWithShape="1">
          <a:blip r:embed="rId3">
            <a:alphaModFix/>
          </a:blip>
          <a:srcRect b="0" l="0" r="0" t="0"/>
          <a:stretch/>
        </p:blipFill>
        <p:spPr>
          <a:xfrm>
            <a:off x="304800" y="3124200"/>
            <a:ext cx="6038850" cy="3005137"/>
          </a:xfrm>
          <a:prstGeom prst="rect">
            <a:avLst/>
          </a:prstGeom>
          <a:noFill/>
          <a:ln>
            <a:noFill/>
          </a:ln>
        </p:spPr>
      </p:pic>
      <p:pic>
        <p:nvPicPr>
          <p:cNvPr id="354" name="Shape 354"/>
          <p:cNvPicPr preferRelativeResize="0"/>
          <p:nvPr/>
        </p:nvPicPr>
        <p:blipFill rotWithShape="1">
          <a:blip r:embed="rId4">
            <a:alphaModFix/>
          </a:blip>
          <a:srcRect b="0" l="0" r="0" t="0"/>
          <a:stretch/>
        </p:blipFill>
        <p:spPr>
          <a:xfrm>
            <a:off x="6696075" y="3657600"/>
            <a:ext cx="2247900" cy="2266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9" name="Shape 359"/>
        <p:cNvGrpSpPr/>
        <p:nvPr/>
      </p:nvGrpSpPr>
      <p:grpSpPr>
        <a:xfrm>
          <a:off x="0" y="0"/>
          <a:ext cx="0" cy="0"/>
          <a:chOff x="0" y="0"/>
          <a:chExt cx="0" cy="0"/>
        </a:xfrm>
      </p:grpSpPr>
      <p:sp>
        <p:nvSpPr>
          <p:cNvPr id="360" name="Shape 360"/>
          <p:cNvSpPr txBox="1"/>
          <p:nvPr/>
        </p:nvSpPr>
        <p:spPr>
          <a:xfrm>
            <a:off x="227012" y="1196975"/>
            <a:ext cx="76977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force on the cannonball inside the cannon barrel is equal and opposite to the force causing the cannon to recoil. The action and reaction forces are internal to the system so they don’t change the momentum of the cannon-cannonball system.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Before the firing, the momentum is zero.</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After the firing, the net momentum is </a:t>
            </a:r>
            <a:r>
              <a:rPr b="0" i="1" lang="en-US" sz="2400" u="none" cap="none" strike="noStrike">
                <a:solidFill>
                  <a:srgbClr val="000000"/>
                </a:solidFill>
                <a:latin typeface="Arial"/>
                <a:ea typeface="Arial"/>
                <a:cs typeface="Arial"/>
                <a:sym typeface="Arial"/>
              </a:rPr>
              <a:t>still </a:t>
            </a:r>
            <a:r>
              <a:rPr b="0" i="0" lang="en-US" sz="2400" u="none" cap="none" strike="noStrike">
                <a:solidFill>
                  <a:srgbClr val="000000"/>
                </a:solidFill>
                <a:latin typeface="Arial"/>
                <a:ea typeface="Arial"/>
                <a:cs typeface="Arial"/>
                <a:sym typeface="Arial"/>
              </a:rPr>
              <a:t>zero.</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Net momentum is neither gained nor lost. </a:t>
            </a:r>
          </a:p>
        </p:txBody>
      </p:sp>
      <p:sp>
        <p:nvSpPr>
          <p:cNvPr id="361" name="Shape 36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6" name="Shape 366"/>
        <p:cNvGrpSpPr/>
        <p:nvPr/>
      </p:nvGrpSpPr>
      <p:grpSpPr>
        <a:xfrm>
          <a:off x="0" y="0"/>
          <a:ext cx="0" cy="0"/>
          <a:chOff x="0" y="0"/>
          <a:chExt cx="0" cy="0"/>
        </a:xfrm>
      </p:grpSpPr>
      <p:sp>
        <p:nvSpPr>
          <p:cNvPr id="367" name="Shape 367"/>
          <p:cNvSpPr txBox="1"/>
          <p:nvPr/>
        </p:nvSpPr>
        <p:spPr>
          <a:xfrm>
            <a:off x="227012" y="1196975"/>
            <a:ext cx="8535987" cy="40354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has both direction and magnitude. It is a </a:t>
            </a:r>
            <a:r>
              <a:rPr b="0" i="1" lang="en-US" sz="2400" u="none">
                <a:solidFill>
                  <a:srgbClr val="000000"/>
                </a:solidFill>
                <a:latin typeface="Arial"/>
                <a:ea typeface="Arial"/>
                <a:cs typeface="Arial"/>
                <a:sym typeface="Arial"/>
              </a:rPr>
              <a:t>vector quantity.</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cannonball gains momentum and the recoiling cannon gains momentum in the opposite direction.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cannon-cannonball </a:t>
            </a:r>
            <a:r>
              <a:rPr b="0" i="1" lang="en-US" sz="2400" u="none" cap="none" strike="noStrike">
                <a:solidFill>
                  <a:srgbClr val="000000"/>
                </a:solidFill>
                <a:latin typeface="Arial"/>
                <a:ea typeface="Arial"/>
                <a:cs typeface="Arial"/>
                <a:sym typeface="Arial"/>
              </a:rPr>
              <a:t>system </a:t>
            </a:r>
            <a:r>
              <a:rPr b="0" i="0" lang="en-US" sz="2400" u="none" cap="none" strike="noStrike">
                <a:solidFill>
                  <a:srgbClr val="000000"/>
                </a:solidFill>
                <a:latin typeface="Arial"/>
                <a:ea typeface="Arial"/>
                <a:cs typeface="Arial"/>
                <a:sym typeface="Arial"/>
              </a:rPr>
              <a:t>gains none.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momenta of the cannonball and the cannon are equal in magnitude and opposite in direction.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No net force acts on the system so there is no net impulse on the system and there is no net change in the momentum.</a:t>
            </a:r>
          </a:p>
        </p:txBody>
      </p:sp>
      <p:sp>
        <p:nvSpPr>
          <p:cNvPr id="368" name="Shape 36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3" name="Shape 373"/>
        <p:cNvGrpSpPr/>
        <p:nvPr/>
      </p:nvGrpSpPr>
      <p:grpSpPr>
        <a:xfrm>
          <a:off x="0" y="0"/>
          <a:ext cx="0" cy="0"/>
          <a:chOff x="0" y="0"/>
          <a:chExt cx="0" cy="0"/>
        </a:xfrm>
      </p:grpSpPr>
      <p:sp>
        <p:nvSpPr>
          <p:cNvPr id="374" name="Shape 374"/>
          <p:cNvSpPr txBox="1"/>
          <p:nvPr/>
        </p:nvSpPr>
        <p:spPr>
          <a:xfrm>
            <a:off x="227012" y="1196975"/>
            <a:ext cx="5183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every case, the momentum of a system cannot change unless it is acted on by external forces.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any quantity in physics does not change, we say it is </a:t>
            </a:r>
            <a:r>
              <a:rPr b="0" i="1" lang="en-US" sz="2400" u="none">
                <a:solidFill>
                  <a:srgbClr val="000000"/>
                </a:solidFill>
                <a:latin typeface="Arial"/>
                <a:ea typeface="Arial"/>
                <a:cs typeface="Arial"/>
                <a:sym typeface="Arial"/>
              </a:rPr>
              <a:t>conserved.</a:t>
            </a:r>
            <a:r>
              <a:rPr b="0" i="0" lang="en-US" sz="2400" u="none">
                <a:solidFill>
                  <a:srgbClr val="000000"/>
                </a:solidFill>
                <a:latin typeface="Arial"/>
                <a:ea typeface="Arial"/>
                <a:cs typeface="Arial"/>
                <a:sym typeface="Arial"/>
              </a:rPr>
              <a:t> </a:t>
            </a:r>
          </a:p>
        </p:txBody>
      </p:sp>
      <p:sp>
        <p:nvSpPr>
          <p:cNvPr id="375" name="Shape 37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pic>
        <p:nvPicPr>
          <p:cNvPr id="376" name="Shape 376"/>
          <p:cNvPicPr preferRelativeResize="0"/>
          <p:nvPr/>
        </p:nvPicPr>
        <p:blipFill rotWithShape="1">
          <a:blip r:embed="rId3">
            <a:alphaModFix/>
          </a:blip>
          <a:srcRect b="0" l="0" r="0" t="0"/>
          <a:stretch/>
        </p:blipFill>
        <p:spPr>
          <a:xfrm>
            <a:off x="5829300" y="1371600"/>
            <a:ext cx="3098800" cy="4819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1" name="Shape 381"/>
        <p:cNvGrpSpPr/>
        <p:nvPr/>
      </p:nvGrpSpPr>
      <p:grpSpPr>
        <a:xfrm>
          <a:off x="0" y="0"/>
          <a:ext cx="0" cy="0"/>
          <a:chOff x="0" y="0"/>
          <a:chExt cx="0" cy="0"/>
        </a:xfrm>
      </p:grpSpPr>
      <p:sp>
        <p:nvSpPr>
          <p:cNvPr id="382" name="Shape 382"/>
          <p:cNvSpPr txBox="1"/>
          <p:nvPr/>
        </p:nvSpPr>
        <p:spPr>
          <a:xfrm>
            <a:off x="227012" y="1196975"/>
            <a:ext cx="8535987" cy="33051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
            </a:r>
            <a:r>
              <a:rPr b="1" i="0" lang="en-US" sz="2400" u="none">
                <a:solidFill>
                  <a:srgbClr val="000000"/>
                </a:solidFill>
                <a:latin typeface="Arial"/>
                <a:ea typeface="Arial"/>
                <a:cs typeface="Arial"/>
                <a:sym typeface="Arial"/>
              </a:rPr>
              <a:t>law of conservation of momentum </a:t>
            </a:r>
            <a:r>
              <a:rPr b="0" i="0" lang="en-US" sz="2400" u="none">
                <a:solidFill>
                  <a:srgbClr val="000000"/>
                </a:solidFill>
                <a:latin typeface="Arial"/>
                <a:ea typeface="Arial"/>
                <a:cs typeface="Arial"/>
                <a:sym typeface="Arial"/>
              </a:rPr>
              <a:t>describes the momentum of a system:</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system undergoes changes wherein all forces are internal, the net momentum of the system before and after the event is the same. Examples are:</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atomic nuclei undergoing radioactive decay,</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cars colliding, and</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stars exploding.</a:t>
            </a:r>
          </a:p>
        </p:txBody>
      </p:sp>
      <p:sp>
        <p:nvSpPr>
          <p:cNvPr id="383" name="Shape 38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8" name="Shape 388"/>
        <p:cNvGrpSpPr/>
        <p:nvPr/>
      </p:nvGrpSpPr>
      <p:grpSpPr>
        <a:xfrm>
          <a:off x="0" y="0"/>
          <a:ext cx="0" cy="0"/>
          <a:chOff x="0" y="0"/>
          <a:chExt cx="0" cy="0"/>
        </a:xfrm>
      </p:grpSpPr>
      <p:sp>
        <p:nvSpPr>
          <p:cNvPr id="389" name="Shape 389"/>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Newton’s second law states that if no net force is exerted on a system, no acceleration occurs. Does it follow that no change in momentum occurs?</a:t>
            </a:r>
          </a:p>
        </p:txBody>
      </p:sp>
      <p:sp>
        <p:nvSpPr>
          <p:cNvPr id="390" name="Shape 39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Shape 56"/>
          <p:cNvSpPr txBox="1"/>
          <p:nvPr/>
        </p:nvSpPr>
        <p:spPr>
          <a:xfrm>
            <a:off x="227012" y="1196975"/>
            <a:ext cx="7621587" cy="2574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Momentum </a:t>
            </a:r>
            <a:r>
              <a:rPr b="0" i="0" lang="en-US" sz="2400" u="none">
                <a:solidFill>
                  <a:srgbClr val="000000"/>
                </a:solidFill>
                <a:latin typeface="Arial"/>
                <a:ea typeface="Arial"/>
                <a:cs typeface="Arial"/>
                <a:sym typeface="Arial"/>
              </a:rPr>
              <a:t>is the mass of an object multiplied by its velocity.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 mass × velocity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 </a:t>
            </a:r>
            <a:r>
              <a:rPr b="0" i="1" lang="en-US" sz="2400" u="none">
                <a:solidFill>
                  <a:srgbClr val="000000"/>
                </a:solidFill>
                <a:latin typeface="Arial"/>
                <a:ea typeface="Arial"/>
                <a:cs typeface="Arial"/>
                <a:sym typeface="Arial"/>
              </a:rPr>
              <a:t>mv</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direction is not an important factor,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 mass × speed </a:t>
            </a:r>
          </a:p>
        </p:txBody>
      </p:sp>
      <p:sp>
        <p:nvSpPr>
          <p:cNvPr id="57" name="Shape 5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5" name="Shape 395"/>
        <p:cNvGrpSpPr/>
        <p:nvPr/>
      </p:nvGrpSpPr>
      <p:grpSpPr>
        <a:xfrm>
          <a:off x="0" y="0"/>
          <a:ext cx="0" cy="0"/>
          <a:chOff x="0" y="0"/>
          <a:chExt cx="0" cy="0"/>
        </a:xfrm>
      </p:grpSpPr>
      <p:sp>
        <p:nvSpPr>
          <p:cNvPr id="396" name="Shape 396"/>
          <p:cNvSpPr txBox="1"/>
          <p:nvPr>
            <p:ph idx="1" type="body"/>
          </p:nvPr>
        </p:nvSpPr>
        <p:spPr>
          <a:xfrm>
            <a:off x="228600" y="1196975"/>
            <a:ext cx="8382000" cy="36591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Newton’s second law states that if no net force is exerted on a system, no acceleration occurs. Does it follow that no change in momentum occurs?</a:t>
            </a:r>
          </a:p>
          <a:p>
            <a:pPr indent="-342900" lvl="0" marL="342900" marR="0" rtl="0" algn="l">
              <a:lnSpc>
                <a:spcPct val="100000"/>
              </a:lnSpc>
              <a:spcBef>
                <a:spcPts val="480"/>
              </a:spcBef>
              <a:spcAft>
                <a:spcPts val="0"/>
              </a:spcAft>
              <a:buClr>
                <a:schemeClr val="dk1"/>
              </a:buClr>
              <a:buFont typeface="Arial"/>
              <a:buNone/>
            </a:pPr>
            <a:r>
              <a:t/>
            </a:r>
            <a:endParaRPr b="0" i="1" sz="2400" u="none" cap="none" strike="noStrike">
              <a:solidFill>
                <a:srgbClr val="00DA9A"/>
              </a:solidFill>
              <a:latin typeface="Arial"/>
              <a:ea typeface="Arial"/>
              <a:cs typeface="Arial"/>
              <a:sym typeface="Arial"/>
            </a:endParaRP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Yes, because no acceleration means that no change occurs in velocity or in momentum (mass × velocity). Another line of reasoning is simply that no net force means there is no net impulse and thus no change in momentum. </a:t>
            </a:r>
          </a:p>
        </p:txBody>
      </p:sp>
      <p:sp>
        <p:nvSpPr>
          <p:cNvPr id="397" name="Shape 39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2" name="Shape 402"/>
        <p:cNvGrpSpPr/>
        <p:nvPr/>
      </p:nvGrpSpPr>
      <p:grpSpPr>
        <a:xfrm>
          <a:off x="0" y="0"/>
          <a:ext cx="0" cy="0"/>
          <a:chOff x="0" y="0"/>
          <a:chExt cx="0" cy="0"/>
        </a:xfrm>
      </p:grpSpPr>
      <p:pic>
        <p:nvPicPr>
          <p:cNvPr id="403" name="Shape 403"/>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04" name="Shape 404"/>
          <p:cNvSpPr txBox="1"/>
          <p:nvPr/>
        </p:nvSpPr>
        <p:spPr>
          <a:xfrm>
            <a:off x="1676400" y="30226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does the law of conservation of momentum state? </a:t>
            </a:r>
          </a:p>
        </p:txBody>
      </p:sp>
      <p:sp>
        <p:nvSpPr>
          <p:cNvPr id="405" name="Shape 40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Momentum</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0" name="Shape 410"/>
        <p:cNvGrpSpPr/>
        <p:nvPr/>
      </p:nvGrpSpPr>
      <p:grpSpPr>
        <a:xfrm>
          <a:off x="0" y="0"/>
          <a:ext cx="0" cy="0"/>
          <a:chOff x="0" y="0"/>
          <a:chExt cx="0" cy="0"/>
        </a:xfrm>
      </p:grpSpPr>
      <p:pic>
        <p:nvPicPr>
          <p:cNvPr id="411" name="Shape 411"/>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12" name="Shape 412"/>
          <p:cNvSpPr txBox="1"/>
          <p:nvPr>
            <p:ph idx="1" type="body"/>
          </p:nvPr>
        </p:nvSpPr>
        <p:spPr>
          <a:xfrm>
            <a:off x="990600" y="2486025"/>
            <a:ext cx="6781800" cy="155257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Whenever objects collide in the absence of external forces, the net momentum of the objects before the collision equals the net momentum of the objects after the collision. </a:t>
            </a:r>
          </a:p>
        </p:txBody>
      </p:sp>
      <p:sp>
        <p:nvSpPr>
          <p:cNvPr id="413" name="Shape 41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8" name="Shape 418"/>
        <p:cNvGrpSpPr/>
        <p:nvPr/>
      </p:nvGrpSpPr>
      <p:grpSpPr>
        <a:xfrm>
          <a:off x="0" y="0"/>
          <a:ext cx="0" cy="0"/>
          <a:chOff x="0" y="0"/>
          <a:chExt cx="0" cy="0"/>
        </a:xfrm>
      </p:grpSpPr>
      <p:sp>
        <p:nvSpPr>
          <p:cNvPr id="419" name="Shape 419"/>
          <p:cNvSpPr txBox="1"/>
          <p:nvPr/>
        </p:nvSpPr>
        <p:spPr>
          <a:xfrm>
            <a:off x="227012" y="1196975"/>
            <a:ext cx="74691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The collision of objects clearly shows the conservation of momentum.</a:t>
            </a:r>
          </a:p>
        </p:txBody>
      </p:sp>
      <p:sp>
        <p:nvSpPr>
          <p:cNvPr id="420" name="Shape 42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421" name="Shape 421"/>
          <p:cNvPicPr preferRelativeResize="0"/>
          <p:nvPr/>
        </p:nvPicPr>
        <p:blipFill rotWithShape="1">
          <a:blip r:embed="rId3">
            <a:alphaModFix/>
          </a:blip>
          <a:srcRect b="0" l="0" r="0" t="0"/>
          <a:stretch/>
        </p:blipFill>
        <p:spPr>
          <a:xfrm>
            <a:off x="458787" y="2452687"/>
            <a:ext cx="8226425" cy="51911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6" name="Shape 426"/>
        <p:cNvGrpSpPr/>
        <p:nvPr/>
      </p:nvGrpSpPr>
      <p:grpSpPr>
        <a:xfrm>
          <a:off x="0" y="0"/>
          <a:ext cx="0" cy="0"/>
          <a:chOff x="0" y="0"/>
          <a:chExt cx="0" cy="0"/>
        </a:xfrm>
      </p:grpSpPr>
      <p:sp>
        <p:nvSpPr>
          <p:cNvPr id="427" name="Shape 427"/>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Elastic Collisions</a:t>
            </a:r>
          </a:p>
        </p:txBody>
      </p:sp>
      <p:sp>
        <p:nvSpPr>
          <p:cNvPr id="428" name="Shape 428"/>
          <p:cNvSpPr txBox="1"/>
          <p:nvPr/>
        </p:nvSpPr>
        <p:spPr>
          <a:xfrm>
            <a:off x="227012" y="1766887"/>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moving billiard ball collides head-on with a ball at rest, the first ball comes to rest and the second ball moves away with a velocity equal to the initial velocity of the first ball.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is transferred from the first ball to the second ball. </a:t>
            </a:r>
          </a:p>
        </p:txBody>
      </p:sp>
      <p:sp>
        <p:nvSpPr>
          <p:cNvPr id="429" name="Shape 42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4" name="Shape 434"/>
        <p:cNvGrpSpPr/>
        <p:nvPr/>
      </p:nvGrpSpPr>
      <p:grpSpPr>
        <a:xfrm>
          <a:off x="0" y="0"/>
          <a:ext cx="0" cy="0"/>
          <a:chOff x="0" y="0"/>
          <a:chExt cx="0" cy="0"/>
        </a:xfrm>
      </p:grpSpPr>
      <p:sp>
        <p:nvSpPr>
          <p:cNvPr id="435" name="Shape 435"/>
          <p:cNvSpPr txBox="1"/>
          <p:nvPr/>
        </p:nvSpPr>
        <p:spPr>
          <a:xfrm>
            <a:off x="227012" y="1196975"/>
            <a:ext cx="8535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objects collide without being permanently deformed and without generating heat, the collision is an </a:t>
            </a:r>
            <a:r>
              <a:rPr b="1" i="0" lang="en-US" sz="2400" u="none">
                <a:solidFill>
                  <a:srgbClr val="000000"/>
                </a:solidFill>
                <a:latin typeface="Arial"/>
                <a:ea typeface="Arial"/>
                <a:cs typeface="Arial"/>
                <a:sym typeface="Arial"/>
              </a:rPr>
              <a:t>elastic collision.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Colliding objects bounce perfectly in perfect elastic collisions.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sum of the momentum vectors is the same before and after each collision.</a:t>
            </a:r>
          </a:p>
        </p:txBody>
      </p:sp>
      <p:sp>
        <p:nvSpPr>
          <p:cNvPr id="436" name="Shape 43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1" name="Shape 441"/>
        <p:cNvGrpSpPr/>
        <p:nvPr/>
      </p:nvGrpSpPr>
      <p:grpSpPr>
        <a:xfrm>
          <a:off x="0" y="0"/>
          <a:ext cx="0" cy="0"/>
          <a:chOff x="0" y="0"/>
          <a:chExt cx="0" cy="0"/>
        </a:xfrm>
      </p:grpSpPr>
      <p:pic>
        <p:nvPicPr>
          <p:cNvPr id="442" name="Shape 442"/>
          <p:cNvPicPr preferRelativeResize="0"/>
          <p:nvPr/>
        </p:nvPicPr>
        <p:blipFill rotWithShape="1">
          <a:blip r:embed="rId3">
            <a:alphaModFix/>
          </a:blip>
          <a:srcRect b="0" l="0" r="0" t="0"/>
          <a:stretch/>
        </p:blipFill>
        <p:spPr>
          <a:xfrm>
            <a:off x="455612" y="2741612"/>
            <a:ext cx="8226425" cy="3375025"/>
          </a:xfrm>
          <a:prstGeom prst="rect">
            <a:avLst/>
          </a:prstGeom>
          <a:noFill/>
          <a:ln>
            <a:noFill/>
          </a:ln>
        </p:spPr>
      </p:pic>
      <p:sp>
        <p:nvSpPr>
          <p:cNvPr id="443" name="Shape 443"/>
          <p:cNvSpPr txBox="1"/>
          <p:nvPr/>
        </p:nvSpPr>
        <p:spPr>
          <a:xfrm>
            <a:off x="227012" y="1196975"/>
            <a:ext cx="8535987" cy="4572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moving ball strikes a ball at rest.</a:t>
            </a:r>
          </a:p>
        </p:txBody>
      </p:sp>
      <p:sp>
        <p:nvSpPr>
          <p:cNvPr id="444" name="Shape 44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9" name="Shape 449"/>
        <p:cNvGrpSpPr/>
        <p:nvPr/>
      </p:nvGrpSpPr>
      <p:grpSpPr>
        <a:xfrm>
          <a:off x="0" y="0"/>
          <a:ext cx="0" cy="0"/>
          <a:chOff x="0" y="0"/>
          <a:chExt cx="0" cy="0"/>
        </a:xfrm>
      </p:grpSpPr>
      <p:pic>
        <p:nvPicPr>
          <p:cNvPr id="450" name="Shape 450"/>
          <p:cNvPicPr preferRelativeResize="0"/>
          <p:nvPr/>
        </p:nvPicPr>
        <p:blipFill rotWithShape="1">
          <a:blip r:embed="rId3">
            <a:alphaModFix/>
          </a:blip>
          <a:srcRect b="0" l="0" r="0" t="0"/>
          <a:stretch/>
        </p:blipFill>
        <p:spPr>
          <a:xfrm>
            <a:off x="455612" y="2741612"/>
            <a:ext cx="8226425" cy="3375025"/>
          </a:xfrm>
          <a:prstGeom prst="rect">
            <a:avLst/>
          </a:prstGeom>
          <a:noFill/>
          <a:ln>
            <a:noFill/>
          </a:ln>
        </p:spPr>
      </p:pic>
      <p:sp>
        <p:nvSpPr>
          <p:cNvPr id="451" name="Shape 451"/>
          <p:cNvSpPr txBox="1"/>
          <p:nvPr/>
        </p:nvSpPr>
        <p:spPr>
          <a:xfrm>
            <a:off x="227012" y="1196975"/>
            <a:ext cx="8535987" cy="8953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moving ball strikes a ball at rest.</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Two moving balls collide head-on. </a:t>
            </a:r>
          </a:p>
        </p:txBody>
      </p:sp>
      <p:sp>
        <p:nvSpPr>
          <p:cNvPr id="452" name="Shape 45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7" name="Shape 457"/>
        <p:cNvGrpSpPr/>
        <p:nvPr/>
      </p:nvGrpSpPr>
      <p:grpSpPr>
        <a:xfrm>
          <a:off x="0" y="0"/>
          <a:ext cx="0" cy="0"/>
          <a:chOff x="0" y="0"/>
          <a:chExt cx="0" cy="0"/>
        </a:xfrm>
      </p:grpSpPr>
      <p:sp>
        <p:nvSpPr>
          <p:cNvPr id="458" name="Shape 458"/>
          <p:cNvSpPr txBox="1"/>
          <p:nvPr/>
        </p:nvSpPr>
        <p:spPr>
          <a:xfrm>
            <a:off x="227012" y="1196975"/>
            <a:ext cx="8535987" cy="1333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 moving ball strikes a ball at rest.</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Two moving balls collide head-on.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Two balls moving in the same direction collide. </a:t>
            </a:r>
          </a:p>
        </p:txBody>
      </p:sp>
      <p:sp>
        <p:nvSpPr>
          <p:cNvPr id="459" name="Shape 45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460" name="Shape 460"/>
          <p:cNvPicPr preferRelativeResize="0"/>
          <p:nvPr/>
        </p:nvPicPr>
        <p:blipFill rotWithShape="1">
          <a:blip r:embed="rId3">
            <a:alphaModFix/>
          </a:blip>
          <a:srcRect b="0" l="0" r="0" t="0"/>
          <a:stretch/>
        </p:blipFill>
        <p:spPr>
          <a:xfrm>
            <a:off x="457200" y="2743200"/>
            <a:ext cx="8226425" cy="33750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5" name="Shape 465"/>
        <p:cNvGrpSpPr/>
        <p:nvPr/>
      </p:nvGrpSpPr>
      <p:grpSpPr>
        <a:xfrm>
          <a:off x="0" y="0"/>
          <a:ext cx="0" cy="0"/>
          <a:chOff x="0" y="0"/>
          <a:chExt cx="0" cy="0"/>
        </a:xfrm>
      </p:grpSpPr>
      <p:sp>
        <p:nvSpPr>
          <p:cNvPr id="466" name="Shape 466"/>
          <p:cNvSpPr txBox="1"/>
          <p:nvPr>
            <p:ph idx="1" type="body"/>
          </p:nvPr>
        </p:nvSpPr>
        <p:spPr>
          <a:xfrm>
            <a:off x="228600" y="1196975"/>
            <a:ext cx="76200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Inelastic Collisions</a:t>
            </a:r>
          </a:p>
        </p:txBody>
      </p:sp>
      <p:sp>
        <p:nvSpPr>
          <p:cNvPr id="467" name="Shape 467"/>
          <p:cNvSpPr txBox="1"/>
          <p:nvPr/>
        </p:nvSpPr>
        <p:spPr>
          <a:xfrm>
            <a:off x="227012" y="1766887"/>
            <a:ext cx="86121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collision in which the colliding objects become distorted and generate heat during the collision is an </a:t>
            </a:r>
            <a:r>
              <a:rPr b="1" i="0" lang="en-US" sz="2400" u="none">
                <a:solidFill>
                  <a:srgbClr val="000000"/>
                </a:solidFill>
                <a:latin typeface="Arial"/>
                <a:ea typeface="Arial"/>
                <a:cs typeface="Arial"/>
                <a:sym typeface="Arial"/>
              </a:rPr>
              <a:t>inelastic collision.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conservation holds true even in inelastic collisions.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Whenever colliding objects become tangled or couple together, a totally inelastic collision occurs. </a:t>
            </a:r>
          </a:p>
        </p:txBody>
      </p:sp>
      <p:sp>
        <p:nvSpPr>
          <p:cNvPr id="468" name="Shape 46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nvSpPr>
        <p:spPr>
          <a:xfrm>
            <a:off x="227012" y="1196975"/>
            <a:ext cx="7621587" cy="2428875"/>
          </a:xfrm>
          <a:prstGeom prst="rect">
            <a:avLst/>
          </a:prstGeom>
          <a:noFill/>
          <a:ln>
            <a:noFill/>
          </a:ln>
        </p:spPr>
        <p:txBody>
          <a:bodyPr anchorCtr="0" anchor="t" bIns="45700" lIns="91425" rIns="91425" wrap="square" tIns="45700">
            <a:noAutofit/>
          </a:bodyPr>
          <a:lstStyle/>
          <a:p>
            <a:pPr indent="-457200" lvl="0" marL="457200" marR="0" rtl="0" algn="l">
              <a:lnSpc>
                <a:spcPct val="100000"/>
              </a:lnSpc>
              <a:spcBef>
                <a:spcPts val="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A moving truck has more momentum than a car moving at the same speed because the truck has more mass. </a:t>
            </a:r>
          </a:p>
          <a:p>
            <a:pPr indent="-457200" lvl="0" marL="457200" marR="0" rtl="0" algn="l">
              <a:lnSpc>
                <a:spcPct val="100000"/>
              </a:lnSpc>
              <a:spcBef>
                <a:spcPts val="48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A fast car can have more momentum than a slow truck. </a:t>
            </a:r>
          </a:p>
          <a:p>
            <a:pPr indent="-457200" lvl="0" marL="457200" marR="0" rtl="0" algn="l">
              <a:lnSpc>
                <a:spcPct val="100000"/>
              </a:lnSpc>
              <a:spcBef>
                <a:spcPts val="480"/>
              </a:spcBef>
              <a:spcAft>
                <a:spcPts val="0"/>
              </a:spcAft>
              <a:buClr>
                <a:srgbClr val="000000"/>
              </a:buClr>
              <a:buSzPct val="100000"/>
              <a:buFont typeface="Arial"/>
              <a:buChar char="•"/>
            </a:pPr>
            <a:r>
              <a:rPr b="0" i="0" lang="en-US" sz="2400" u="none">
                <a:solidFill>
                  <a:srgbClr val="000000"/>
                </a:solidFill>
                <a:latin typeface="Arial"/>
                <a:ea typeface="Arial"/>
                <a:cs typeface="Arial"/>
                <a:sym typeface="Arial"/>
              </a:rPr>
              <a:t>A truck at rest has no momentum at all.</a:t>
            </a:r>
            <a:r>
              <a:rPr b="1" i="0" lang="en-US" sz="2400" u="none">
                <a:solidFill>
                  <a:srgbClr val="000000"/>
                </a:solidFill>
                <a:latin typeface="Arial"/>
                <a:ea typeface="Arial"/>
                <a:cs typeface="Arial"/>
                <a:sym typeface="Arial"/>
              </a:rPr>
              <a:t> </a:t>
            </a:r>
          </a:p>
        </p:txBody>
      </p:sp>
      <p:sp>
        <p:nvSpPr>
          <p:cNvPr id="64" name="Shape 6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3" name="Shape 473"/>
        <p:cNvGrpSpPr/>
        <p:nvPr/>
      </p:nvGrpSpPr>
      <p:grpSpPr>
        <a:xfrm>
          <a:off x="0" y="0"/>
          <a:ext cx="0" cy="0"/>
          <a:chOff x="0" y="0"/>
          <a:chExt cx="0" cy="0"/>
        </a:xfrm>
      </p:grpSpPr>
      <p:sp>
        <p:nvSpPr>
          <p:cNvPr id="474" name="Shape 474"/>
          <p:cNvSpPr txBox="1"/>
          <p:nvPr/>
        </p:nvSpPr>
        <p:spPr>
          <a:xfrm>
            <a:off x="227012" y="1196975"/>
            <a:ext cx="8535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an inelastic collision between two freight cars, the momentum of the freight car on the left is shared with the freight car on the right. </a:t>
            </a:r>
          </a:p>
        </p:txBody>
      </p:sp>
      <p:sp>
        <p:nvSpPr>
          <p:cNvPr id="475" name="Shape 47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476" name="Shape 476"/>
          <p:cNvPicPr preferRelativeResize="0"/>
          <p:nvPr/>
        </p:nvPicPr>
        <p:blipFill rotWithShape="1">
          <a:blip r:embed="rId3">
            <a:alphaModFix/>
          </a:blip>
          <a:srcRect b="0" l="0" r="0" t="0"/>
          <a:stretch/>
        </p:blipFill>
        <p:spPr>
          <a:xfrm>
            <a:off x="458787" y="2895600"/>
            <a:ext cx="8226425" cy="2921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1" name="Shape 481"/>
        <p:cNvGrpSpPr/>
        <p:nvPr/>
      </p:nvGrpSpPr>
      <p:grpSpPr>
        <a:xfrm>
          <a:off x="0" y="0"/>
          <a:ext cx="0" cy="0"/>
          <a:chOff x="0" y="0"/>
          <a:chExt cx="0" cy="0"/>
        </a:xfrm>
      </p:grpSpPr>
      <p:sp>
        <p:nvSpPr>
          <p:cNvPr id="482" name="Shape 482"/>
          <p:cNvSpPr txBox="1"/>
          <p:nvPr/>
        </p:nvSpPr>
        <p:spPr>
          <a:xfrm>
            <a:off x="227012" y="1196975"/>
            <a:ext cx="8535987" cy="21367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freight cars are of equal mass </a:t>
            </a:r>
            <a:r>
              <a:rPr b="0" i="1" lang="en-US" sz="2400" u="none">
                <a:solidFill>
                  <a:srgbClr val="000000"/>
                </a:solidFill>
                <a:latin typeface="Arial"/>
                <a:ea typeface="Arial"/>
                <a:cs typeface="Arial"/>
                <a:sym typeface="Arial"/>
              </a:rPr>
              <a:t>m, </a:t>
            </a:r>
            <a:r>
              <a:rPr b="0" i="0" lang="en-US" sz="2400" u="none">
                <a:solidFill>
                  <a:srgbClr val="000000"/>
                </a:solidFill>
                <a:latin typeface="Arial"/>
                <a:ea typeface="Arial"/>
                <a:cs typeface="Arial"/>
                <a:sym typeface="Arial"/>
              </a:rPr>
              <a:t>and one car moves at 4 m/s toward the other car that is at rest.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net momentum </a:t>
            </a:r>
            <a:r>
              <a:rPr b="0" baseline="-25000" i="0" lang="en-US" sz="2400" u="none">
                <a:solidFill>
                  <a:srgbClr val="000000"/>
                </a:solidFill>
                <a:latin typeface="Arial"/>
                <a:ea typeface="Arial"/>
                <a:cs typeface="Arial"/>
                <a:sym typeface="Arial"/>
              </a:rPr>
              <a:t>before collision</a:t>
            </a:r>
            <a:r>
              <a:rPr b="0" i="0" lang="en-US" sz="2400" u="none">
                <a:solidFill>
                  <a:srgbClr val="000000"/>
                </a:solidFill>
                <a:latin typeface="Arial"/>
                <a:ea typeface="Arial"/>
                <a:cs typeface="Arial"/>
                <a:sym typeface="Arial"/>
              </a:rPr>
              <a:t> = net momentum </a:t>
            </a:r>
            <a:r>
              <a:rPr b="0" baseline="-25000" i="0" lang="en-US" sz="2400" u="none">
                <a:solidFill>
                  <a:srgbClr val="000000"/>
                </a:solidFill>
                <a:latin typeface="Arial"/>
                <a:ea typeface="Arial"/>
                <a:cs typeface="Arial"/>
                <a:sym typeface="Arial"/>
              </a:rPr>
              <a:t>after collision</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(net </a:t>
            </a:r>
            <a:r>
              <a:rPr b="0" i="1" lang="en-US" sz="2400" u="none">
                <a:solidFill>
                  <a:srgbClr val="000000"/>
                </a:solidFill>
                <a:latin typeface="Arial"/>
                <a:ea typeface="Arial"/>
                <a:cs typeface="Arial"/>
                <a:sym typeface="Arial"/>
              </a:rPr>
              <a:t>mv</a:t>
            </a:r>
            <a:r>
              <a:rPr b="0" i="0" lang="en-US" sz="2400" u="none">
                <a:solidFill>
                  <a:srgbClr val="000000"/>
                </a:solidFill>
                <a:latin typeface="Arial"/>
                <a:ea typeface="Arial"/>
                <a:cs typeface="Arial"/>
                <a:sym typeface="Arial"/>
              </a:rPr>
              <a:t>)</a:t>
            </a:r>
            <a:r>
              <a:rPr b="0" baseline="-25000" i="0" lang="en-US" sz="2400" u="none">
                <a:solidFill>
                  <a:srgbClr val="000000"/>
                </a:solidFill>
                <a:latin typeface="Arial"/>
                <a:ea typeface="Arial"/>
                <a:cs typeface="Arial"/>
                <a:sym typeface="Arial"/>
              </a:rPr>
              <a:t>before</a:t>
            </a:r>
            <a:r>
              <a:rPr b="0" i="0" lang="en-US" sz="2400" u="none">
                <a:solidFill>
                  <a:srgbClr val="000000"/>
                </a:solidFill>
                <a:latin typeface="Arial"/>
                <a:ea typeface="Arial"/>
                <a:cs typeface="Arial"/>
                <a:sym typeface="Arial"/>
              </a:rPr>
              <a:t> = (net </a:t>
            </a:r>
            <a:r>
              <a:rPr b="0" i="1" lang="en-US" sz="2400" u="none">
                <a:solidFill>
                  <a:srgbClr val="000000"/>
                </a:solidFill>
                <a:latin typeface="Arial"/>
                <a:ea typeface="Arial"/>
                <a:cs typeface="Arial"/>
                <a:sym typeface="Arial"/>
              </a:rPr>
              <a:t>mv</a:t>
            </a:r>
            <a:r>
              <a:rPr b="0" i="0" lang="en-US" sz="2400" u="none">
                <a:solidFill>
                  <a:srgbClr val="000000"/>
                </a:solidFill>
                <a:latin typeface="Arial"/>
                <a:ea typeface="Arial"/>
                <a:cs typeface="Arial"/>
                <a:sym typeface="Arial"/>
              </a:rPr>
              <a:t>)</a:t>
            </a:r>
            <a:r>
              <a:rPr b="0" baseline="-25000" i="0" lang="en-US" sz="2400" u="none">
                <a:solidFill>
                  <a:srgbClr val="000000"/>
                </a:solidFill>
                <a:latin typeface="Arial"/>
                <a:ea typeface="Arial"/>
                <a:cs typeface="Arial"/>
                <a:sym typeface="Arial"/>
              </a:rPr>
              <a:t>after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a:r>
            <a:r>
              <a:rPr b="0" i="1" lang="en-US" sz="2400" u="none">
                <a:solidFill>
                  <a:srgbClr val="000000"/>
                </a:solidFill>
                <a:latin typeface="Arial"/>
                <a:ea typeface="Arial"/>
                <a:cs typeface="Arial"/>
                <a:sym typeface="Arial"/>
              </a:rPr>
              <a:t>m</a:t>
            </a:r>
            <a:r>
              <a:rPr b="0" i="0" lang="en-US" sz="2400" u="none">
                <a:solidFill>
                  <a:srgbClr val="000000"/>
                </a:solidFill>
                <a:latin typeface="Arial"/>
                <a:ea typeface="Arial"/>
                <a:cs typeface="Arial"/>
                <a:sym typeface="Arial"/>
              </a:rPr>
              <a:t>)(4 m/s) + (</a:t>
            </a:r>
            <a:r>
              <a:rPr b="0" i="1" lang="en-US" sz="2400" u="none">
                <a:solidFill>
                  <a:srgbClr val="000000"/>
                </a:solidFill>
                <a:latin typeface="Arial"/>
                <a:ea typeface="Arial"/>
                <a:cs typeface="Arial"/>
                <a:sym typeface="Arial"/>
              </a:rPr>
              <a:t>m</a:t>
            </a:r>
            <a:r>
              <a:rPr b="0" i="0" lang="en-US" sz="2400" u="none">
                <a:solidFill>
                  <a:srgbClr val="000000"/>
                </a:solidFill>
                <a:latin typeface="Arial"/>
                <a:ea typeface="Arial"/>
                <a:cs typeface="Arial"/>
                <a:sym typeface="Arial"/>
              </a:rPr>
              <a:t>)(0 m/s) = (2</a:t>
            </a:r>
            <a:r>
              <a:rPr b="0" i="1" lang="en-US" sz="2400" u="none">
                <a:solidFill>
                  <a:srgbClr val="000000"/>
                </a:solidFill>
                <a:latin typeface="Arial"/>
                <a:ea typeface="Arial"/>
                <a:cs typeface="Arial"/>
                <a:sym typeface="Arial"/>
              </a:rPr>
              <a:t>m</a:t>
            </a:r>
            <a:r>
              <a:rPr b="0" i="0" lang="en-US" sz="2400" u="none">
                <a:solidFill>
                  <a:srgbClr val="000000"/>
                </a:solidFill>
                <a:latin typeface="Arial"/>
                <a:ea typeface="Arial"/>
                <a:cs typeface="Arial"/>
                <a:sym typeface="Arial"/>
              </a:rPr>
              <a:t>)(</a:t>
            </a:r>
            <a:r>
              <a:rPr b="0" i="1" lang="en-US" sz="2400" u="none">
                <a:solidFill>
                  <a:srgbClr val="000000"/>
                </a:solidFill>
                <a:latin typeface="Arial"/>
                <a:ea typeface="Arial"/>
                <a:cs typeface="Arial"/>
                <a:sym typeface="Arial"/>
              </a:rPr>
              <a:t>v</a:t>
            </a:r>
            <a:r>
              <a:rPr b="0" baseline="-25000" i="0" lang="en-US" sz="2400" u="none">
                <a:solidFill>
                  <a:srgbClr val="000000"/>
                </a:solidFill>
                <a:latin typeface="Arial"/>
                <a:ea typeface="Arial"/>
                <a:cs typeface="Arial"/>
                <a:sym typeface="Arial"/>
              </a:rPr>
              <a:t>after</a:t>
            </a:r>
            <a:r>
              <a:rPr b="0" i="0" lang="en-US" sz="2400" u="none">
                <a:solidFill>
                  <a:srgbClr val="000000"/>
                </a:solidFill>
                <a:latin typeface="Arial"/>
                <a:ea typeface="Arial"/>
                <a:cs typeface="Arial"/>
                <a:sym typeface="Arial"/>
              </a:rPr>
              <a:t>)</a:t>
            </a:r>
          </a:p>
        </p:txBody>
      </p:sp>
      <p:sp>
        <p:nvSpPr>
          <p:cNvPr id="483" name="Shape 48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8" name="Shape 488"/>
        <p:cNvGrpSpPr/>
        <p:nvPr/>
      </p:nvGrpSpPr>
      <p:grpSpPr>
        <a:xfrm>
          <a:off x="0" y="0"/>
          <a:ext cx="0" cy="0"/>
          <a:chOff x="0" y="0"/>
          <a:chExt cx="0" cy="0"/>
        </a:xfrm>
      </p:grpSpPr>
      <p:sp>
        <p:nvSpPr>
          <p:cNvPr id="489" name="Shape 489"/>
          <p:cNvSpPr txBox="1"/>
          <p:nvPr/>
        </p:nvSpPr>
        <p:spPr>
          <a:xfrm>
            <a:off x="227012" y="1196975"/>
            <a:ext cx="85359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Twice as much mass is moving after the collision, so the velocity, </a:t>
            </a:r>
            <a:r>
              <a:rPr b="0" i="1" lang="en-US" sz="2400" u="none">
                <a:solidFill>
                  <a:srgbClr val="000000"/>
                </a:solidFill>
                <a:latin typeface="Arial"/>
                <a:ea typeface="Arial"/>
                <a:cs typeface="Arial"/>
                <a:sym typeface="Arial"/>
              </a:rPr>
              <a:t>v</a:t>
            </a:r>
            <a:r>
              <a:rPr b="0" baseline="-25000" i="0" lang="en-US" sz="2400" u="none">
                <a:solidFill>
                  <a:srgbClr val="000000"/>
                </a:solidFill>
                <a:latin typeface="Arial"/>
                <a:ea typeface="Arial"/>
                <a:cs typeface="Arial"/>
                <a:sym typeface="Arial"/>
              </a:rPr>
              <a:t>after</a:t>
            </a:r>
            <a:r>
              <a:rPr b="0" i="0" lang="en-US" sz="2400" u="none">
                <a:solidFill>
                  <a:srgbClr val="000000"/>
                </a:solidFill>
                <a:latin typeface="Arial"/>
                <a:ea typeface="Arial"/>
                <a:cs typeface="Arial"/>
                <a:sym typeface="Arial"/>
              </a:rPr>
              <a:t>, must be one half of 4 m/s.</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v</a:t>
            </a:r>
            <a:r>
              <a:rPr b="0" baseline="-25000" i="0" lang="en-US" sz="2400" u="none">
                <a:solidFill>
                  <a:srgbClr val="000000"/>
                </a:solidFill>
                <a:latin typeface="Arial"/>
                <a:ea typeface="Arial"/>
                <a:cs typeface="Arial"/>
                <a:sym typeface="Arial"/>
              </a:rPr>
              <a:t>after</a:t>
            </a:r>
            <a:r>
              <a:rPr b="0" i="0" lang="en-US" sz="2400" u="none">
                <a:solidFill>
                  <a:srgbClr val="000000"/>
                </a:solidFill>
                <a:latin typeface="Arial"/>
                <a:ea typeface="Arial"/>
                <a:cs typeface="Arial"/>
                <a:sym typeface="Arial"/>
              </a:rPr>
              <a:t> = 2 m/s in the same direction as the velocity before the collision, </a:t>
            </a:r>
            <a:r>
              <a:rPr b="0" i="1" lang="en-US" sz="2400" u="none">
                <a:solidFill>
                  <a:srgbClr val="000000"/>
                </a:solidFill>
                <a:latin typeface="Arial"/>
                <a:ea typeface="Arial"/>
                <a:cs typeface="Arial"/>
                <a:sym typeface="Arial"/>
              </a:rPr>
              <a:t>v</a:t>
            </a:r>
            <a:r>
              <a:rPr b="0" baseline="-25000" i="0" lang="en-US" sz="2400" u="none">
                <a:solidFill>
                  <a:srgbClr val="000000"/>
                </a:solidFill>
                <a:latin typeface="Arial"/>
                <a:ea typeface="Arial"/>
                <a:cs typeface="Arial"/>
                <a:sym typeface="Arial"/>
              </a:rPr>
              <a:t>before</a:t>
            </a:r>
            <a:r>
              <a:rPr b="0" i="0" lang="en-US" sz="2400" u="none">
                <a:solidFill>
                  <a:srgbClr val="000000"/>
                </a:solidFill>
                <a:latin typeface="Arial"/>
                <a:ea typeface="Arial"/>
                <a:cs typeface="Arial"/>
                <a:sym typeface="Arial"/>
              </a:rPr>
              <a:t>. </a:t>
            </a:r>
          </a:p>
        </p:txBody>
      </p:sp>
      <p:sp>
        <p:nvSpPr>
          <p:cNvPr id="490" name="Shape 490"/>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5" name="Shape 495"/>
        <p:cNvGrpSpPr/>
        <p:nvPr/>
      </p:nvGrpSpPr>
      <p:grpSpPr>
        <a:xfrm>
          <a:off x="0" y="0"/>
          <a:ext cx="0" cy="0"/>
          <a:chOff x="0" y="0"/>
          <a:chExt cx="0" cy="0"/>
        </a:xfrm>
      </p:grpSpPr>
      <p:sp>
        <p:nvSpPr>
          <p:cNvPr id="496" name="Shape 496"/>
          <p:cNvSpPr txBox="1"/>
          <p:nvPr/>
        </p:nvSpPr>
        <p:spPr>
          <a:xfrm>
            <a:off x="227012" y="1196975"/>
            <a:ext cx="44211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initial momentum is shared by both cars without loss or gain.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is conserved.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External forces are usually negligible during the collision, so the net momentum does not change during collision. </a:t>
            </a:r>
          </a:p>
        </p:txBody>
      </p:sp>
      <p:sp>
        <p:nvSpPr>
          <p:cNvPr id="497" name="Shape 49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498" name="Shape 498"/>
          <p:cNvPicPr preferRelativeResize="0"/>
          <p:nvPr/>
        </p:nvPicPr>
        <p:blipFill rotWithShape="1">
          <a:blip r:embed="rId3">
            <a:alphaModFix/>
          </a:blip>
          <a:srcRect b="0" l="0" r="0" t="0"/>
          <a:stretch/>
        </p:blipFill>
        <p:spPr>
          <a:xfrm>
            <a:off x="5029200" y="1143000"/>
            <a:ext cx="3825875" cy="4610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3" name="Shape 503"/>
        <p:cNvGrpSpPr/>
        <p:nvPr/>
      </p:nvGrpSpPr>
      <p:grpSpPr>
        <a:xfrm>
          <a:off x="0" y="0"/>
          <a:ext cx="0" cy="0"/>
          <a:chOff x="0" y="0"/>
          <a:chExt cx="0" cy="0"/>
        </a:xfrm>
      </p:grpSpPr>
      <p:sp>
        <p:nvSpPr>
          <p:cNvPr id="504" name="Shape 504"/>
          <p:cNvSpPr txBox="1"/>
          <p:nvPr/>
        </p:nvSpPr>
        <p:spPr>
          <a:xfrm>
            <a:off x="227012" y="1196975"/>
            <a:ext cx="85359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External forces may have an effect after the collision: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Billiard balls encounter friction with the table and the air.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After a collision of two trucks, the combined wreck slides along the pavement and friction decreases its momentum.</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Two space vehicles docking in orbit have the same net momentum just before and just after contact. Since there is no air resistance in space, the combined momentum is then changed only by gravity.</a:t>
            </a:r>
          </a:p>
        </p:txBody>
      </p:sp>
      <p:sp>
        <p:nvSpPr>
          <p:cNvPr id="505" name="Shape 50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0" name="Shape 510"/>
        <p:cNvGrpSpPr/>
        <p:nvPr/>
      </p:nvGrpSpPr>
      <p:grpSpPr>
        <a:xfrm>
          <a:off x="0" y="0"/>
          <a:ext cx="0" cy="0"/>
          <a:chOff x="0" y="0"/>
          <a:chExt cx="0" cy="0"/>
        </a:xfrm>
      </p:grpSpPr>
      <p:sp>
        <p:nvSpPr>
          <p:cNvPr id="511" name="Shape 511"/>
          <p:cNvSpPr txBox="1"/>
          <p:nvPr/>
        </p:nvSpPr>
        <p:spPr>
          <a:xfrm>
            <a:off x="227012" y="1196975"/>
            <a:ext cx="8535987" cy="27209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Perfectly elastic collisions are not common in the everyday world. Drop a ball and after it bounces from the floor, both the ball and the floor are a bit warmer.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 the microscopic level, however, perfectly elastic collisions are commonplace. For example, electrically charged particles bounce off one another without generating heat; they don’t even touch in the classic sense of the word. </a:t>
            </a:r>
          </a:p>
        </p:txBody>
      </p:sp>
      <p:sp>
        <p:nvSpPr>
          <p:cNvPr id="512" name="Shape 51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7" name="Shape 517"/>
        <p:cNvGrpSpPr/>
        <p:nvPr/>
      </p:nvGrpSpPr>
      <p:grpSpPr>
        <a:xfrm>
          <a:off x="0" y="0"/>
          <a:ext cx="0" cy="0"/>
          <a:chOff x="0" y="0"/>
          <a:chExt cx="0" cy="0"/>
        </a:xfrm>
      </p:grpSpPr>
      <p:sp>
        <p:nvSpPr>
          <p:cNvPr id="518" name="Shape 518"/>
          <p:cNvSpPr txBox="1"/>
          <p:nvPr/>
        </p:nvSpPr>
        <p:spPr>
          <a:xfrm>
            <a:off x="227012" y="1196975"/>
            <a:ext cx="8535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air track nicely demonstrates conservation of momentum. Many small air jets provide a nearly frictionless cushion of air for the gliders to slide on.</a:t>
            </a:r>
          </a:p>
        </p:txBody>
      </p:sp>
      <p:sp>
        <p:nvSpPr>
          <p:cNvPr id="519" name="Shape 51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520" name="Shape 520"/>
          <p:cNvPicPr preferRelativeResize="0"/>
          <p:nvPr/>
        </p:nvPicPr>
        <p:blipFill rotWithShape="1">
          <a:blip r:embed="rId3">
            <a:alphaModFix/>
          </a:blip>
          <a:srcRect b="0" l="0" r="0" t="0"/>
          <a:stretch/>
        </p:blipFill>
        <p:spPr>
          <a:xfrm>
            <a:off x="304800" y="2667000"/>
            <a:ext cx="5257800" cy="3543300"/>
          </a:xfrm>
          <a:prstGeom prst="rect">
            <a:avLst/>
          </a:prstGeom>
          <a:noFill/>
          <a:ln>
            <a:noFill/>
          </a:ln>
        </p:spPr>
      </p:pic>
      <p:pic>
        <p:nvPicPr>
          <p:cNvPr id="521" name="Shape 521"/>
          <p:cNvPicPr preferRelativeResize="0"/>
          <p:nvPr/>
        </p:nvPicPr>
        <p:blipFill rotWithShape="1">
          <a:blip r:embed="rId4">
            <a:alphaModFix/>
          </a:blip>
          <a:srcRect b="0" l="0" r="0" t="0"/>
          <a:stretch/>
        </p:blipFill>
        <p:spPr>
          <a:xfrm>
            <a:off x="6396037" y="2841625"/>
            <a:ext cx="2138362" cy="32543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6" name="Shape 526"/>
        <p:cNvGrpSpPr/>
        <p:nvPr/>
      </p:nvGrpSpPr>
      <p:grpSpPr>
        <a:xfrm>
          <a:off x="0" y="0"/>
          <a:ext cx="0" cy="0"/>
          <a:chOff x="0" y="0"/>
          <a:chExt cx="0" cy="0"/>
        </a:xfrm>
      </p:grpSpPr>
      <p:sp>
        <p:nvSpPr>
          <p:cNvPr id="527" name="Shape 527"/>
          <p:cNvSpPr txBox="1"/>
          <p:nvPr>
            <p:ph idx="1" type="body"/>
          </p:nvPr>
        </p:nvSpPr>
        <p:spPr>
          <a:xfrm>
            <a:off x="228600" y="1196975"/>
            <a:ext cx="8610600" cy="28559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One glider is loaded so it has three times the mass of another glider. The loaded glider is initially at rest. The unloaded glider collides with the loaded glider and the two gliders stick together. Describe the motion of the gliders after the collision. </a:t>
            </a:r>
            <a:br>
              <a:rPr b="0" i="0" lang="en-US" sz="2400" u="none" cap="none" strike="noStrik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chemeClr val="dk1"/>
              </a:buClr>
              <a:buFont typeface="Arial"/>
              <a:buNone/>
            </a:pPr>
            <a:r>
              <a:t/>
            </a:r>
            <a:endParaRPr b="0" i="1" sz="2400" u="none">
              <a:solidFill>
                <a:srgbClr val="00DA9A"/>
              </a:solidFill>
              <a:latin typeface="Arial"/>
              <a:ea typeface="Arial"/>
              <a:cs typeface="Arial"/>
              <a:sym typeface="Arial"/>
            </a:endParaRPr>
          </a:p>
        </p:txBody>
      </p:sp>
      <p:sp>
        <p:nvSpPr>
          <p:cNvPr id="528" name="Shape 52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3" name="Shape 533"/>
        <p:cNvGrpSpPr/>
        <p:nvPr/>
      </p:nvGrpSpPr>
      <p:grpSpPr>
        <a:xfrm>
          <a:off x="0" y="0"/>
          <a:ext cx="0" cy="0"/>
          <a:chOff x="0" y="0"/>
          <a:chExt cx="0" cy="0"/>
        </a:xfrm>
      </p:grpSpPr>
      <p:sp>
        <p:nvSpPr>
          <p:cNvPr id="534" name="Shape 534"/>
          <p:cNvSpPr txBox="1"/>
          <p:nvPr>
            <p:ph idx="1" type="body"/>
          </p:nvPr>
        </p:nvSpPr>
        <p:spPr>
          <a:xfrm>
            <a:off x="228600" y="1196975"/>
            <a:ext cx="8610600" cy="468153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One glider is loaded so it has three times the mass of another glider. The loaded glider is initially at rest. The unloaded glider collides with the loaded glider and the two gliders stick together. Describe the motion of the gliders after the collision. </a:t>
            </a:r>
            <a:br>
              <a:rPr b="0" i="0" lang="en-US" sz="2400" u="non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a:solidFill>
                  <a:srgbClr val="00DA9A"/>
                </a:solidFill>
                <a:latin typeface="Arial"/>
                <a:ea typeface="Arial"/>
                <a:cs typeface="Arial"/>
                <a:sym typeface="Arial"/>
              </a:rPr>
              <a:t>Answer:</a:t>
            </a:r>
            <a:r>
              <a:rPr b="1" i="1" lang="en-US" sz="2400" u="none">
                <a:solidFill>
                  <a:srgbClr val="00DA9A"/>
                </a:solidFill>
                <a:latin typeface="Arial"/>
                <a:ea typeface="Arial"/>
                <a:cs typeface="Arial"/>
                <a:sym typeface="Arial"/>
              </a:rPr>
              <a:t> </a:t>
            </a:r>
            <a:r>
              <a:rPr b="0" i="0" lang="en-US" sz="2400" u="none">
                <a:solidFill>
                  <a:schemeClr val="dk1"/>
                </a:solidFill>
                <a:latin typeface="Arial"/>
                <a:ea typeface="Arial"/>
                <a:cs typeface="Arial"/>
                <a:sym typeface="Arial"/>
              </a:rPr>
              <a:t>The mass of the stuck-together gliders is four times that of the unloaded glider. The velocity of the stuck-together gliders is one fourth of the unloaded glider’s velocity before collision. This velocity is in the same direction as before, since the direction as well as the amount of momentum is conserved. </a:t>
            </a:r>
          </a:p>
        </p:txBody>
      </p:sp>
      <p:sp>
        <p:nvSpPr>
          <p:cNvPr id="535" name="Shape 53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0" name="Shape 540"/>
        <p:cNvGrpSpPr/>
        <p:nvPr/>
      </p:nvGrpSpPr>
      <p:grpSpPr>
        <a:xfrm>
          <a:off x="0" y="0"/>
          <a:ext cx="0" cy="0"/>
          <a:chOff x="0" y="0"/>
          <a:chExt cx="0" cy="0"/>
        </a:xfrm>
      </p:grpSpPr>
      <p:sp>
        <p:nvSpPr>
          <p:cNvPr id="541" name="Shape 541"/>
          <p:cNvSpPr txBox="1"/>
          <p:nvPr>
            <p:ph idx="1" type="body"/>
          </p:nvPr>
        </p:nvSpPr>
        <p:spPr>
          <a:xfrm>
            <a:off x="228600" y="1196975"/>
            <a:ext cx="8610600" cy="33670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Consider a 6-kg fish that swims toward and swallows a </a:t>
            </a:r>
            <a:br>
              <a:rPr b="1" i="0" lang="en-US" sz="2400" u="none">
                <a:solidFill>
                  <a:schemeClr val="dk1"/>
                </a:solidFill>
                <a:latin typeface="Arial"/>
                <a:ea typeface="Arial"/>
                <a:cs typeface="Arial"/>
                <a:sym typeface="Arial"/>
              </a:rPr>
            </a:br>
            <a:r>
              <a:rPr b="1" i="0" lang="en-US" sz="2400" u="none">
                <a:solidFill>
                  <a:schemeClr val="dk1"/>
                </a:solidFill>
                <a:latin typeface="Arial"/>
                <a:ea typeface="Arial"/>
                <a:cs typeface="Arial"/>
                <a:sym typeface="Arial"/>
              </a:rPr>
              <a:t>2-kg fish that is at rest. If the larger fish swims at 1 m/s, what is its velocity immediately after lunch?</a:t>
            </a:r>
            <a:br>
              <a:rPr b="0" i="0" lang="en-US" sz="2400" u="non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p:txBody>
      </p:sp>
      <p:sp>
        <p:nvSpPr>
          <p:cNvPr id="542" name="Shape 54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543" name="Shape 543"/>
          <p:cNvPicPr preferRelativeResize="0"/>
          <p:nvPr/>
        </p:nvPicPr>
        <p:blipFill rotWithShape="1">
          <a:blip r:embed="rId3">
            <a:alphaModFix/>
          </a:blip>
          <a:srcRect b="0" l="0" r="0" t="0"/>
          <a:stretch/>
        </p:blipFill>
        <p:spPr>
          <a:xfrm>
            <a:off x="2743200" y="3019425"/>
            <a:ext cx="3657600" cy="1400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 name="Shape 69"/>
        <p:cNvGrpSpPr/>
        <p:nvPr/>
      </p:nvGrpSpPr>
      <p:grpSpPr>
        <a:xfrm>
          <a:off x="0" y="0"/>
          <a:ext cx="0" cy="0"/>
          <a:chOff x="0" y="0"/>
          <a:chExt cx="0" cy="0"/>
        </a:xfrm>
      </p:grpSpPr>
      <p:sp>
        <p:nvSpPr>
          <p:cNvPr id="70" name="Shape 70"/>
          <p:cNvSpPr txBox="1"/>
          <p:nvPr/>
        </p:nvSpPr>
        <p:spPr>
          <a:xfrm>
            <a:off x="227012" y="1196975"/>
            <a:ext cx="8764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A truck rolling down a hill has more momentum than a roller skate with the same speed. But if the truck is at rest and the roller skate moves, then the skate has more momentum.</a:t>
            </a:r>
          </a:p>
        </p:txBody>
      </p:sp>
      <p:sp>
        <p:nvSpPr>
          <p:cNvPr id="71" name="Shape 7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pic>
        <p:nvPicPr>
          <p:cNvPr id="72" name="Shape 72"/>
          <p:cNvPicPr preferRelativeResize="0"/>
          <p:nvPr/>
        </p:nvPicPr>
        <p:blipFill rotWithShape="1">
          <a:blip r:embed="rId3">
            <a:alphaModFix/>
          </a:blip>
          <a:srcRect b="0" l="0" r="0" t="0"/>
          <a:stretch/>
        </p:blipFill>
        <p:spPr>
          <a:xfrm>
            <a:off x="752475" y="2747962"/>
            <a:ext cx="7639050" cy="350043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7" name="Shape 547"/>
        <p:cNvGrpSpPr/>
        <p:nvPr/>
      </p:nvGrpSpPr>
      <p:grpSpPr>
        <a:xfrm>
          <a:off x="0" y="0"/>
          <a:ext cx="0" cy="0"/>
          <a:chOff x="0" y="0"/>
          <a:chExt cx="0" cy="0"/>
        </a:xfrm>
      </p:grpSpPr>
      <p:sp>
        <p:nvSpPr>
          <p:cNvPr id="548" name="Shape 548"/>
          <p:cNvSpPr txBox="1"/>
          <p:nvPr>
            <p:ph idx="1" type="body"/>
          </p:nvPr>
        </p:nvSpPr>
        <p:spPr>
          <a:xfrm>
            <a:off x="228600" y="1196975"/>
            <a:ext cx="8610600" cy="45354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chemeClr val="dk1"/>
              </a:buClr>
              <a:buSzPct val="25000"/>
              <a:buFont typeface="Arial"/>
              <a:buNone/>
            </a:pPr>
            <a:r>
              <a:rPr b="1" i="0" lang="en-US" sz="2400" u="none">
                <a:solidFill>
                  <a:schemeClr val="dk1"/>
                </a:solidFill>
                <a:latin typeface="Arial"/>
                <a:ea typeface="Arial"/>
                <a:cs typeface="Arial"/>
                <a:sym typeface="Arial"/>
              </a:rPr>
              <a:t>Consider a 6-kg fish that swims toward and swallows a </a:t>
            </a:r>
            <a:br>
              <a:rPr b="1" i="0" lang="en-US" sz="2400" u="none">
                <a:solidFill>
                  <a:schemeClr val="dk1"/>
                </a:solidFill>
                <a:latin typeface="Arial"/>
                <a:ea typeface="Arial"/>
                <a:cs typeface="Arial"/>
                <a:sym typeface="Arial"/>
              </a:rPr>
            </a:br>
            <a:r>
              <a:rPr b="1" i="0" lang="en-US" sz="2400" u="none">
                <a:solidFill>
                  <a:schemeClr val="dk1"/>
                </a:solidFill>
                <a:latin typeface="Arial"/>
                <a:ea typeface="Arial"/>
                <a:cs typeface="Arial"/>
                <a:sym typeface="Arial"/>
              </a:rPr>
              <a:t>2-kg fish that is at rest. If the larger fish swims at 1 m/s, what is its velocity immediately after lunch?</a:t>
            </a:r>
            <a:br>
              <a:rPr b="0" i="0" lang="en-US" sz="2400" u="none">
                <a:solidFill>
                  <a:schemeClr val="dk1"/>
                </a:solidFill>
                <a:latin typeface="Arial"/>
                <a:ea typeface="Arial"/>
                <a:cs typeface="Arial"/>
                <a:sym typeface="Arial"/>
              </a:rPr>
            </a:b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Font typeface="Arial"/>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is conserved from the instant before lunch until the instant after (in so brief an interval, water resistance does not have time to change the momentum).</a:t>
            </a:r>
          </a:p>
        </p:txBody>
      </p:sp>
      <p:sp>
        <p:nvSpPr>
          <p:cNvPr id="549" name="Shape 54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550" name="Shape 550"/>
          <p:cNvPicPr preferRelativeResize="0"/>
          <p:nvPr/>
        </p:nvPicPr>
        <p:blipFill rotWithShape="1">
          <a:blip r:embed="rId3">
            <a:alphaModFix/>
          </a:blip>
          <a:srcRect b="0" l="0" r="0" t="0"/>
          <a:stretch/>
        </p:blipFill>
        <p:spPr>
          <a:xfrm>
            <a:off x="2743200" y="3019425"/>
            <a:ext cx="3657600" cy="14001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5" name="Shape 555"/>
        <p:cNvGrpSpPr/>
        <p:nvPr/>
      </p:nvGrpSpPr>
      <p:grpSpPr>
        <a:xfrm>
          <a:off x="0" y="0"/>
          <a:ext cx="0" cy="0"/>
          <a:chOff x="0" y="0"/>
          <a:chExt cx="0" cy="0"/>
        </a:xfrm>
      </p:grpSpPr>
      <p:sp>
        <p:nvSpPr>
          <p:cNvPr id="556" name="Shape 556"/>
          <p:cNvSpPr txBox="1"/>
          <p:nvPr>
            <p:ph idx="1" type="body"/>
          </p:nvPr>
        </p:nvSpPr>
        <p:spPr>
          <a:xfrm>
            <a:off x="228600" y="1196975"/>
            <a:ext cx="8610600" cy="5191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p:txBody>
      </p:sp>
      <p:sp>
        <p:nvSpPr>
          <p:cNvPr id="557" name="Shape 55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558" name="Shape 558"/>
          <p:cNvPicPr preferRelativeResize="0"/>
          <p:nvPr/>
        </p:nvPicPr>
        <p:blipFill rotWithShape="1">
          <a:blip r:embed="rId3">
            <a:alphaModFix/>
          </a:blip>
          <a:srcRect b="0" l="0" r="0" t="0"/>
          <a:stretch/>
        </p:blipFill>
        <p:spPr>
          <a:xfrm>
            <a:off x="830262" y="2209800"/>
            <a:ext cx="7485062" cy="35369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3" name="Shape 563"/>
        <p:cNvGrpSpPr/>
        <p:nvPr/>
      </p:nvGrpSpPr>
      <p:grpSpPr>
        <a:xfrm>
          <a:off x="0" y="0"/>
          <a:ext cx="0" cy="0"/>
          <a:chOff x="0" y="0"/>
          <a:chExt cx="0" cy="0"/>
        </a:xfrm>
      </p:grpSpPr>
      <p:sp>
        <p:nvSpPr>
          <p:cNvPr id="564" name="Shape 564"/>
          <p:cNvSpPr txBox="1"/>
          <p:nvPr>
            <p:ph idx="1" type="body"/>
          </p:nvPr>
        </p:nvSpPr>
        <p:spPr>
          <a:xfrm>
            <a:off x="228600" y="1196975"/>
            <a:ext cx="8610600" cy="13223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Suppose the small fish is not at rest but is swimming toward the large fish at 2 m/s.</a:t>
            </a:r>
          </a:p>
        </p:txBody>
      </p:sp>
      <p:sp>
        <p:nvSpPr>
          <p:cNvPr id="565" name="Shape 56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0" name="Shape 570"/>
        <p:cNvGrpSpPr/>
        <p:nvPr/>
      </p:nvGrpSpPr>
      <p:grpSpPr>
        <a:xfrm>
          <a:off x="0" y="0"/>
          <a:ext cx="0" cy="0"/>
          <a:chOff x="0" y="0"/>
          <a:chExt cx="0" cy="0"/>
        </a:xfrm>
      </p:grpSpPr>
      <p:sp>
        <p:nvSpPr>
          <p:cNvPr id="571" name="Shape 571"/>
          <p:cNvSpPr txBox="1"/>
          <p:nvPr>
            <p:ph idx="1" type="body"/>
          </p:nvPr>
        </p:nvSpPr>
        <p:spPr>
          <a:xfrm>
            <a:off x="228600" y="1196975"/>
            <a:ext cx="8610600" cy="21256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Suppose the small fish is not at rest but is swimming toward the large fish at 2 m/s.</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we consider the direction of the large fish as positive, then the velocity of the small fish is –2 m/s.</a:t>
            </a:r>
          </a:p>
        </p:txBody>
      </p:sp>
      <p:sp>
        <p:nvSpPr>
          <p:cNvPr id="572" name="Shape 57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7" name="Shape 577"/>
        <p:cNvGrpSpPr/>
        <p:nvPr/>
      </p:nvGrpSpPr>
      <p:grpSpPr>
        <a:xfrm>
          <a:off x="0" y="0"/>
          <a:ext cx="0" cy="0"/>
          <a:chOff x="0" y="0"/>
          <a:chExt cx="0" cy="0"/>
        </a:xfrm>
      </p:grpSpPr>
      <p:sp>
        <p:nvSpPr>
          <p:cNvPr id="578" name="Shape 578"/>
          <p:cNvSpPr txBox="1"/>
          <p:nvPr>
            <p:ph idx="1" type="body"/>
          </p:nvPr>
        </p:nvSpPr>
        <p:spPr>
          <a:xfrm>
            <a:off x="228600" y="1196975"/>
            <a:ext cx="8610600" cy="95726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342900" lvl="0" marL="34290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negative momentum of the small fish slows the large fish.</a:t>
            </a:r>
            <a:r>
              <a:rPr b="1" i="0" lang="en-US" sz="2400" u="none">
                <a:solidFill>
                  <a:srgbClr val="000000"/>
                </a:solidFill>
                <a:latin typeface="Arial"/>
                <a:ea typeface="Arial"/>
                <a:cs typeface="Arial"/>
                <a:sym typeface="Arial"/>
              </a:rPr>
              <a:t> </a:t>
            </a:r>
          </a:p>
        </p:txBody>
      </p:sp>
      <p:sp>
        <p:nvSpPr>
          <p:cNvPr id="579" name="Shape 57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580" name="Shape 580"/>
          <p:cNvPicPr preferRelativeResize="0"/>
          <p:nvPr/>
        </p:nvPicPr>
        <p:blipFill rotWithShape="1">
          <a:blip r:embed="rId3">
            <a:alphaModFix/>
          </a:blip>
          <a:srcRect b="0" l="0" r="0" t="0"/>
          <a:stretch/>
        </p:blipFill>
        <p:spPr>
          <a:xfrm>
            <a:off x="1143000" y="2819400"/>
            <a:ext cx="6591300" cy="2586037"/>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5" name="Shape 585"/>
        <p:cNvGrpSpPr/>
        <p:nvPr/>
      </p:nvGrpSpPr>
      <p:grpSpPr>
        <a:xfrm>
          <a:off x="0" y="0"/>
          <a:ext cx="0" cy="0"/>
          <a:chOff x="0" y="0"/>
          <a:chExt cx="0" cy="0"/>
        </a:xfrm>
      </p:grpSpPr>
      <p:sp>
        <p:nvSpPr>
          <p:cNvPr id="586" name="Shape 586"/>
          <p:cNvSpPr txBox="1"/>
          <p:nvPr/>
        </p:nvSpPr>
        <p:spPr>
          <a:xfrm>
            <a:off x="227012" y="1196975"/>
            <a:ext cx="8535987" cy="21256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small fish were swimming at –3 m/s, then both fish would have equal and opposite momenta.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Zero momentum before lunch would equal zero momentum after lunch, and both fish would come to a halt.</a:t>
            </a:r>
          </a:p>
        </p:txBody>
      </p:sp>
      <p:sp>
        <p:nvSpPr>
          <p:cNvPr id="587" name="Shape 587"/>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2" name="Shape 592"/>
        <p:cNvGrpSpPr/>
        <p:nvPr/>
      </p:nvGrpSpPr>
      <p:grpSpPr>
        <a:xfrm>
          <a:off x="0" y="0"/>
          <a:ext cx="0" cy="0"/>
          <a:chOff x="0" y="0"/>
          <a:chExt cx="0" cy="0"/>
        </a:xfrm>
      </p:grpSpPr>
      <p:sp>
        <p:nvSpPr>
          <p:cNvPr id="593" name="Shape 593"/>
          <p:cNvSpPr txBox="1"/>
          <p:nvPr/>
        </p:nvSpPr>
        <p:spPr>
          <a:xfrm>
            <a:off x="227012" y="1196975"/>
            <a:ext cx="8535987" cy="21256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a:solidFill>
                  <a:srgbClr val="FF4637"/>
                </a:solidFill>
                <a:latin typeface="Arial"/>
                <a:ea typeface="Arial"/>
                <a:cs typeface="Arial"/>
                <a:sym typeface="Arial"/>
              </a:rPr>
              <a:t>do the math!</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Suppose the small fish swims at –4 m/s.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minus sign tells us that after lunch the two-fish system moves in a direction opposite to the large fish’s direction before lunch.</a:t>
            </a:r>
          </a:p>
        </p:txBody>
      </p:sp>
      <p:sp>
        <p:nvSpPr>
          <p:cNvPr id="594" name="Shape 594"/>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pic>
        <p:nvPicPr>
          <p:cNvPr id="595" name="Shape 595"/>
          <p:cNvPicPr preferRelativeResize="0"/>
          <p:nvPr/>
        </p:nvPicPr>
        <p:blipFill rotWithShape="1">
          <a:blip r:embed="rId3">
            <a:alphaModFix/>
          </a:blip>
          <a:srcRect b="0" l="0" r="0" t="0"/>
          <a:stretch/>
        </p:blipFill>
        <p:spPr>
          <a:xfrm>
            <a:off x="1066800" y="3276600"/>
            <a:ext cx="6599237" cy="254793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0" name="Shape 600"/>
        <p:cNvGrpSpPr/>
        <p:nvPr/>
      </p:nvGrpSpPr>
      <p:grpSpPr>
        <a:xfrm>
          <a:off x="0" y="0"/>
          <a:ext cx="0" cy="0"/>
          <a:chOff x="0" y="0"/>
          <a:chExt cx="0" cy="0"/>
        </a:xfrm>
      </p:grpSpPr>
      <p:pic>
        <p:nvPicPr>
          <p:cNvPr id="601" name="Shape 601"/>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02" name="Shape 602"/>
          <p:cNvSpPr txBox="1"/>
          <p:nvPr/>
        </p:nvSpPr>
        <p:spPr>
          <a:xfrm>
            <a:off x="1676400" y="30226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How does conservation of momentum apply to collisions? </a:t>
            </a:r>
          </a:p>
        </p:txBody>
      </p:sp>
      <p:sp>
        <p:nvSpPr>
          <p:cNvPr id="603" name="Shape 60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Collisions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8" name="Shape 608"/>
        <p:cNvGrpSpPr/>
        <p:nvPr/>
      </p:nvGrpSpPr>
      <p:grpSpPr>
        <a:xfrm>
          <a:off x="0" y="0"/>
          <a:ext cx="0" cy="0"/>
          <a:chOff x="0" y="0"/>
          <a:chExt cx="0" cy="0"/>
        </a:xfrm>
      </p:grpSpPr>
      <p:pic>
        <p:nvPicPr>
          <p:cNvPr id="609" name="Shape 609"/>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610" name="Shape 610"/>
          <p:cNvSpPr txBox="1"/>
          <p:nvPr>
            <p:ph idx="1" type="body"/>
          </p:nvPr>
        </p:nvSpPr>
        <p:spPr>
          <a:xfrm>
            <a:off x="990600" y="2835275"/>
            <a:ext cx="6781800" cy="822325"/>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The vector sum of the momenta is the same before and after a collision. </a:t>
            </a:r>
          </a:p>
        </p:txBody>
      </p:sp>
      <p:sp>
        <p:nvSpPr>
          <p:cNvPr id="611" name="Shape 61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16" name="Shape 616"/>
        <p:cNvGrpSpPr/>
        <p:nvPr/>
      </p:nvGrpSpPr>
      <p:grpSpPr>
        <a:xfrm>
          <a:off x="0" y="0"/>
          <a:ext cx="0" cy="0"/>
          <a:chOff x="0" y="0"/>
          <a:chExt cx="0" cy="0"/>
        </a:xfrm>
      </p:grpSpPr>
      <p:sp>
        <p:nvSpPr>
          <p:cNvPr id="617" name="Shape 617"/>
          <p:cNvSpPr txBox="1"/>
          <p:nvPr/>
        </p:nvSpPr>
        <p:spPr>
          <a:xfrm>
            <a:off x="227012" y="1196975"/>
            <a:ext cx="81549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is conserved even when interacting objects don’t move along the same straight line. To analyze momentum in any direction, we use the vector techniques we’ve previously learned.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We’ll look at momentum conservation involving angles by considering three examples.</a:t>
            </a:r>
          </a:p>
        </p:txBody>
      </p:sp>
      <p:sp>
        <p:nvSpPr>
          <p:cNvPr id="618" name="Shape 618"/>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sp>
        <p:nvSpPr>
          <p:cNvPr id="78" name="Shape 78"/>
          <p:cNvSpPr txBox="1"/>
          <p:nvPr>
            <p:ph idx="1" type="body"/>
          </p:nvPr>
        </p:nvSpPr>
        <p:spPr>
          <a:xfrm>
            <a:off x="228600" y="1196975"/>
            <a:ext cx="8382000" cy="1687512"/>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Can you think of a case where a roller skate and a truck would have the same momentum?</a:t>
            </a:r>
            <a:br>
              <a:rPr b="0" i="0" lang="en-US" sz="2400" u="none" cap="none" strike="noStrike">
                <a:solidFill>
                  <a:srgbClr val="000000"/>
                </a:solidFill>
                <a:latin typeface="Arial"/>
                <a:ea typeface="Arial"/>
                <a:cs typeface="Arial"/>
                <a:sym typeface="Arial"/>
              </a:rPr>
            </a:br>
          </a:p>
        </p:txBody>
      </p:sp>
      <p:sp>
        <p:nvSpPr>
          <p:cNvPr id="79" name="Shape 7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3" name="Shape 623"/>
        <p:cNvGrpSpPr/>
        <p:nvPr/>
      </p:nvGrpSpPr>
      <p:grpSpPr>
        <a:xfrm>
          <a:off x="0" y="0"/>
          <a:ext cx="0" cy="0"/>
          <a:chOff x="0" y="0"/>
          <a:chExt cx="0" cy="0"/>
        </a:xfrm>
      </p:grpSpPr>
      <p:sp>
        <p:nvSpPr>
          <p:cNvPr id="624" name="Shape 624"/>
          <p:cNvSpPr txBox="1"/>
          <p:nvPr/>
        </p:nvSpPr>
        <p:spPr>
          <a:xfrm>
            <a:off x="227012" y="1196975"/>
            <a:ext cx="8154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is a vector quantity. The momentum of the wreck is equal to the vector sum of the momenta of car A and car B before the collision.</a:t>
            </a:r>
          </a:p>
        </p:txBody>
      </p:sp>
      <p:sp>
        <p:nvSpPr>
          <p:cNvPr id="625" name="Shape 62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pic>
        <p:nvPicPr>
          <p:cNvPr id="626" name="Shape 626"/>
          <p:cNvPicPr preferRelativeResize="0"/>
          <p:nvPr/>
        </p:nvPicPr>
        <p:blipFill rotWithShape="1">
          <a:blip r:embed="rId3">
            <a:alphaModFix/>
          </a:blip>
          <a:srcRect b="0" l="0" r="0" t="0"/>
          <a:stretch/>
        </p:blipFill>
        <p:spPr>
          <a:xfrm>
            <a:off x="533400" y="2819400"/>
            <a:ext cx="8077200" cy="29241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1" name="Shape 631"/>
        <p:cNvGrpSpPr/>
        <p:nvPr/>
      </p:nvGrpSpPr>
      <p:grpSpPr>
        <a:xfrm>
          <a:off x="0" y="0"/>
          <a:ext cx="0" cy="0"/>
          <a:chOff x="0" y="0"/>
          <a:chExt cx="0" cy="0"/>
        </a:xfrm>
      </p:grpSpPr>
      <p:sp>
        <p:nvSpPr>
          <p:cNvPr id="632" name="Shape 632"/>
          <p:cNvSpPr txBox="1"/>
          <p:nvPr/>
        </p:nvSpPr>
        <p:spPr>
          <a:xfrm>
            <a:off x="227012" y="1196975"/>
            <a:ext cx="8154987" cy="23558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momentum of car A is directed due east and that of car B is directed due north.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their momenta are equal in magnitude, after colliding their combined momentum will be in a northeast direction with a magnitude     times the momentum either vehicle had before the collision. </a:t>
            </a:r>
          </a:p>
        </p:txBody>
      </p:sp>
      <p:sp>
        <p:nvSpPr>
          <p:cNvPr id="633" name="Shape 633"/>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pic>
        <p:nvPicPr>
          <p:cNvPr id="634" name="Shape 634"/>
          <p:cNvPicPr preferRelativeResize="0"/>
          <p:nvPr/>
        </p:nvPicPr>
        <p:blipFill rotWithShape="1">
          <a:blip r:embed="rId3">
            <a:alphaModFix/>
          </a:blip>
          <a:srcRect b="0" l="0" r="0" t="0"/>
          <a:stretch/>
        </p:blipFill>
        <p:spPr>
          <a:xfrm>
            <a:off x="2667000" y="2824162"/>
            <a:ext cx="304800" cy="2857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9" name="Shape 639"/>
        <p:cNvGrpSpPr/>
        <p:nvPr/>
      </p:nvGrpSpPr>
      <p:grpSpPr>
        <a:xfrm>
          <a:off x="0" y="0"/>
          <a:ext cx="0" cy="0"/>
          <a:chOff x="0" y="0"/>
          <a:chExt cx="0" cy="0"/>
        </a:xfrm>
      </p:grpSpPr>
      <p:sp>
        <p:nvSpPr>
          <p:cNvPr id="640" name="Shape 640"/>
          <p:cNvSpPr txBox="1"/>
          <p:nvPr/>
        </p:nvSpPr>
        <p:spPr>
          <a:xfrm>
            <a:off x="227012" y="1196975"/>
            <a:ext cx="81549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When the firecracker bursts, the vector sum of the momenta of its fragments add up to the firecracker’s momentum just before bursting.</a:t>
            </a:r>
          </a:p>
        </p:txBody>
      </p:sp>
      <p:sp>
        <p:nvSpPr>
          <p:cNvPr id="641" name="Shape 641"/>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pic>
        <p:nvPicPr>
          <p:cNvPr id="642" name="Shape 642"/>
          <p:cNvPicPr preferRelativeResize="0"/>
          <p:nvPr/>
        </p:nvPicPr>
        <p:blipFill rotWithShape="1">
          <a:blip r:embed="rId3">
            <a:alphaModFix/>
          </a:blip>
          <a:srcRect b="0" l="0" r="0" t="0"/>
          <a:stretch/>
        </p:blipFill>
        <p:spPr>
          <a:xfrm>
            <a:off x="1504950" y="2670175"/>
            <a:ext cx="6134100" cy="342582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7" name="Shape 647"/>
        <p:cNvGrpSpPr/>
        <p:nvPr/>
      </p:nvGrpSpPr>
      <p:grpSpPr>
        <a:xfrm>
          <a:off x="0" y="0"/>
          <a:ext cx="0" cy="0"/>
          <a:chOff x="0" y="0"/>
          <a:chExt cx="0" cy="0"/>
        </a:xfrm>
      </p:grpSpPr>
      <p:sp>
        <p:nvSpPr>
          <p:cNvPr id="648" name="Shape 648"/>
          <p:cNvSpPr txBox="1"/>
          <p:nvPr/>
        </p:nvSpPr>
        <p:spPr>
          <a:xfrm>
            <a:off x="227012" y="1196975"/>
            <a:ext cx="81549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falling firecracker explodes into two pieces.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momenta of the fragments combine by vector rules to equal the original momentum of the falling firecracker.</a:t>
            </a:r>
          </a:p>
        </p:txBody>
      </p:sp>
      <p:sp>
        <p:nvSpPr>
          <p:cNvPr id="649" name="Shape 64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3" name="Shape 653"/>
        <p:cNvGrpSpPr/>
        <p:nvPr/>
      </p:nvGrpSpPr>
      <p:grpSpPr>
        <a:xfrm>
          <a:off x="0" y="0"/>
          <a:ext cx="0" cy="0"/>
          <a:chOff x="0" y="0"/>
          <a:chExt cx="0" cy="0"/>
        </a:xfrm>
      </p:grpSpPr>
      <p:sp>
        <p:nvSpPr>
          <p:cNvPr id="654" name="Shape 654"/>
          <p:cNvSpPr txBox="1"/>
          <p:nvPr/>
        </p:nvSpPr>
        <p:spPr>
          <a:xfrm>
            <a:off x="227012" y="1196975"/>
            <a:ext cx="75453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Momentum is conserved for the high-speed elementary particles, as shown by the tracks they leave in a bubble chamber.</a:t>
            </a:r>
          </a:p>
        </p:txBody>
      </p:sp>
      <p:sp>
        <p:nvSpPr>
          <p:cNvPr id="655" name="Shape 655"/>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pic>
        <p:nvPicPr>
          <p:cNvPr id="656" name="Shape 656"/>
          <p:cNvPicPr preferRelativeResize="0"/>
          <p:nvPr/>
        </p:nvPicPr>
        <p:blipFill rotWithShape="1">
          <a:blip r:embed="rId3">
            <a:alphaModFix/>
          </a:blip>
          <a:srcRect b="0" l="0" r="0" t="0"/>
          <a:stretch/>
        </p:blipFill>
        <p:spPr>
          <a:xfrm>
            <a:off x="1790700" y="2552700"/>
            <a:ext cx="5562600" cy="36195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0" name="Shape 660"/>
        <p:cNvGrpSpPr/>
        <p:nvPr/>
      </p:nvGrpSpPr>
      <p:grpSpPr>
        <a:xfrm>
          <a:off x="0" y="0"/>
          <a:ext cx="0" cy="0"/>
          <a:chOff x="0" y="0"/>
          <a:chExt cx="0" cy="0"/>
        </a:xfrm>
      </p:grpSpPr>
      <p:sp>
        <p:nvSpPr>
          <p:cNvPr id="661" name="Shape 661"/>
          <p:cNvSpPr txBox="1"/>
          <p:nvPr/>
        </p:nvSpPr>
        <p:spPr>
          <a:xfrm>
            <a:off x="227012" y="1196975"/>
            <a:ext cx="8154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Subatomic particles make tracks in a bubble chamber.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mass of these particles can be computed by applying both the conservation of momentum and conservation of energy laws.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conservation laws are extremely useful to experimenters in the atomic and subatomic realms. </a:t>
            </a:r>
          </a:p>
        </p:txBody>
      </p:sp>
      <p:sp>
        <p:nvSpPr>
          <p:cNvPr id="662" name="Shape 662"/>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66" name="Shape 666"/>
        <p:cNvGrpSpPr/>
        <p:nvPr/>
      </p:nvGrpSpPr>
      <p:grpSpPr>
        <a:xfrm>
          <a:off x="0" y="0"/>
          <a:ext cx="0" cy="0"/>
          <a:chOff x="0" y="0"/>
          <a:chExt cx="0" cy="0"/>
        </a:xfrm>
      </p:grpSpPr>
      <p:pic>
        <p:nvPicPr>
          <p:cNvPr id="667" name="Shape 66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668" name="Shape 668"/>
          <p:cNvSpPr txBox="1"/>
          <p:nvPr/>
        </p:nvSpPr>
        <p:spPr>
          <a:xfrm>
            <a:off x="1676400" y="3022600"/>
            <a:ext cx="6934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true about the vector sum of momenta in a collision? </a:t>
            </a:r>
          </a:p>
        </p:txBody>
      </p:sp>
      <p:sp>
        <p:nvSpPr>
          <p:cNvPr id="669" name="Shape 669"/>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 Vectors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4" name="Shape 674"/>
        <p:cNvGrpSpPr/>
        <p:nvPr/>
      </p:nvGrpSpPr>
      <p:grpSpPr>
        <a:xfrm>
          <a:off x="0" y="0"/>
          <a:ext cx="0" cy="0"/>
          <a:chOff x="0" y="0"/>
          <a:chExt cx="0" cy="0"/>
        </a:xfrm>
      </p:grpSpPr>
      <p:sp>
        <p:nvSpPr>
          <p:cNvPr id="675" name="Shape 675"/>
          <p:cNvSpPr txBox="1"/>
          <p:nvPr/>
        </p:nvSpPr>
        <p:spPr>
          <a:xfrm>
            <a:off x="227012" y="1196975"/>
            <a:ext cx="85359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When the speed of an object is doubled, its momentum</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remains unchanged in accord with the conservation of momentum.</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doubles.</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quadruples.</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decreases.</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76" name="Shape 67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1" name="Shape 681"/>
        <p:cNvGrpSpPr/>
        <p:nvPr/>
      </p:nvGrpSpPr>
      <p:grpSpPr>
        <a:xfrm>
          <a:off x="0" y="0"/>
          <a:ext cx="0" cy="0"/>
          <a:chOff x="0" y="0"/>
          <a:chExt cx="0" cy="0"/>
        </a:xfrm>
      </p:grpSpPr>
      <p:sp>
        <p:nvSpPr>
          <p:cNvPr id="682" name="Shape 682"/>
          <p:cNvSpPr txBox="1"/>
          <p:nvPr/>
        </p:nvSpPr>
        <p:spPr>
          <a:xfrm>
            <a:off x="227012" y="1196975"/>
            <a:ext cx="8535987"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When the speed of an object is doubled, its momentum</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remains unchanged in accord with the conservation of momentum.</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doubles.</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quadruples.</a:t>
            </a:r>
          </a:p>
          <a:p>
            <a:pPr indent="-473075" lvl="1" marL="1146175"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decreases.</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83" name="Shape 683"/>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88" name="Shape 688"/>
        <p:cNvGrpSpPr/>
        <p:nvPr/>
      </p:nvGrpSpPr>
      <p:grpSpPr>
        <a:xfrm>
          <a:off x="0" y="0"/>
          <a:ext cx="0" cy="0"/>
          <a:chOff x="0" y="0"/>
          <a:chExt cx="0" cy="0"/>
        </a:xfrm>
      </p:grpSpPr>
      <p:sp>
        <p:nvSpPr>
          <p:cNvPr id="689" name="Shape 689"/>
          <p:cNvSpPr txBox="1"/>
          <p:nvPr/>
        </p:nvSpPr>
        <p:spPr>
          <a:xfrm>
            <a:off x="227012" y="1196975"/>
            <a:ext cx="8688387" cy="22225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impulse-momentum relationship is a direct result of Newton’s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first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second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third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law of gravity.</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90" name="Shape 69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ph idx="1" type="body"/>
          </p:nvPr>
        </p:nvSpPr>
        <p:spPr>
          <a:xfrm>
            <a:off x="228600" y="1196975"/>
            <a:ext cx="8382000" cy="39512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342900" lvl="0" marL="34290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Can you think of a case where a roller skate and a truck would have the same momentum?</a:t>
            </a:r>
            <a:br>
              <a:rPr b="0" i="0" lang="en-US" sz="2400" u="none" cap="none" strike="noStrike">
                <a:solidFill>
                  <a:srgbClr val="000000"/>
                </a:solidFill>
                <a:latin typeface="Arial"/>
                <a:ea typeface="Arial"/>
                <a:cs typeface="Arial"/>
                <a:sym typeface="Arial"/>
              </a:rPr>
            </a:br>
          </a:p>
          <a:p>
            <a:pPr indent="-342900" lvl="0" marL="34290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a:t>
            </a:r>
            <a:r>
              <a:rPr b="1" i="1" lang="en-US" sz="2400" u="none" cap="none" strike="noStrike">
                <a:solidFill>
                  <a:srgbClr val="00DA9A"/>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The roller skate and truck can have the same momentum if the speed of the roller skate is much greater than the speed of the truck. For example, a 1000-kg truck backing out of a driveway at 0.01 m/s has the same momentum as a 1-kg skate going 10 m/s. Both have momentum = 10 kg•m/s. </a:t>
            </a:r>
          </a:p>
        </p:txBody>
      </p:sp>
      <p:sp>
        <p:nvSpPr>
          <p:cNvPr id="86" name="Shape 86"/>
          <p:cNvSpPr txBox="1"/>
          <p:nvPr/>
        </p:nvSpPr>
        <p:spPr>
          <a:xfrm>
            <a:off x="230187" y="623887"/>
            <a:ext cx="65516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8.1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Momentum</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95" name="Shape 695"/>
        <p:cNvGrpSpPr/>
        <p:nvPr/>
      </p:nvGrpSpPr>
      <p:grpSpPr>
        <a:xfrm>
          <a:off x="0" y="0"/>
          <a:ext cx="0" cy="0"/>
          <a:chOff x="0" y="0"/>
          <a:chExt cx="0" cy="0"/>
        </a:xfrm>
      </p:grpSpPr>
      <p:sp>
        <p:nvSpPr>
          <p:cNvPr id="696" name="Shape 696"/>
          <p:cNvSpPr txBox="1"/>
          <p:nvPr/>
        </p:nvSpPr>
        <p:spPr>
          <a:xfrm>
            <a:off x="227012" y="1196975"/>
            <a:ext cx="8688387" cy="25876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The impulse-momentum relationship is a direct result of Newton’s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first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second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third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law of gravity.</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97" name="Shape 69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2" name="Shape 702"/>
        <p:cNvGrpSpPr/>
        <p:nvPr/>
      </p:nvGrpSpPr>
      <p:grpSpPr>
        <a:xfrm>
          <a:off x="0" y="0"/>
          <a:ext cx="0" cy="0"/>
          <a:chOff x="0" y="0"/>
          <a:chExt cx="0" cy="0"/>
        </a:xfrm>
      </p:grpSpPr>
      <p:sp>
        <p:nvSpPr>
          <p:cNvPr id="703" name="Shape 703"/>
          <p:cNvSpPr txBox="1"/>
          <p:nvPr/>
        </p:nvSpPr>
        <p:spPr>
          <a:xfrm>
            <a:off x="228600" y="1219200"/>
            <a:ext cx="8610600"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When a falling object bounces, as it hits the ground its change in momentum and the impulse on it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less than for stopping.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greater than for stopping.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it is for stopping.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it was when dropped.</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04" name="Shape 70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9" name="Shape 709"/>
        <p:cNvGrpSpPr/>
        <p:nvPr/>
      </p:nvGrpSpPr>
      <p:grpSpPr>
        <a:xfrm>
          <a:off x="0" y="0"/>
          <a:ext cx="0" cy="0"/>
          <a:chOff x="0" y="0"/>
          <a:chExt cx="0" cy="0"/>
        </a:xfrm>
      </p:grpSpPr>
      <p:sp>
        <p:nvSpPr>
          <p:cNvPr id="710" name="Shape 710"/>
          <p:cNvSpPr txBox="1"/>
          <p:nvPr/>
        </p:nvSpPr>
        <p:spPr>
          <a:xfrm>
            <a:off x="228600" y="1219200"/>
            <a:ext cx="86106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When a falling object bounces, as it hits the ground its change in momentum and the impulse on it is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less than for stopping.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greater than for stopping.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it is for stopping.</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 as it was when dropped.</a:t>
            </a:r>
          </a:p>
          <a:p>
            <a:pPr indent="-533400" lvl="0" marL="5334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711" name="Shape 71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15" name="Shape 715"/>
        <p:cNvGrpSpPr/>
        <p:nvPr/>
      </p:nvGrpSpPr>
      <p:grpSpPr>
        <a:xfrm>
          <a:off x="0" y="0"/>
          <a:ext cx="0" cy="0"/>
          <a:chOff x="0" y="0"/>
          <a:chExt cx="0" cy="0"/>
        </a:xfrm>
      </p:grpSpPr>
      <p:sp>
        <p:nvSpPr>
          <p:cNvPr id="716" name="Shape 716"/>
          <p:cNvSpPr txBox="1"/>
          <p:nvPr/>
        </p:nvSpPr>
        <p:spPr>
          <a:xfrm>
            <a:off x="228600" y="1219200"/>
            <a:ext cx="80772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On roller blades you horizontally toss a ball away from you. The mass of the ball is one tenth your mass. Compared with the speed you give to the ball, your recoil speed will ideally be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one tenth as much.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ten times as much.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100 times as much.</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17" name="Shape 71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2" name="Shape 722"/>
        <p:cNvGrpSpPr/>
        <p:nvPr/>
      </p:nvGrpSpPr>
      <p:grpSpPr>
        <a:xfrm>
          <a:off x="0" y="0"/>
          <a:ext cx="0" cy="0"/>
          <a:chOff x="0" y="0"/>
          <a:chExt cx="0" cy="0"/>
        </a:xfrm>
      </p:grpSpPr>
      <p:sp>
        <p:nvSpPr>
          <p:cNvPr id="723" name="Shape 723"/>
          <p:cNvSpPr txBox="1"/>
          <p:nvPr/>
        </p:nvSpPr>
        <p:spPr>
          <a:xfrm>
            <a:off x="228600" y="1219200"/>
            <a:ext cx="8077200" cy="31972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On roller blades you horizontally toss a ball away from you. The mass of the ball is one tenth your mass. Compared with the speed you give to the ball, your recoil speed will ideally be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one tenth as much.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the same.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ten times as much.</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100 times as much.</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724" name="Shape 72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9" name="Shape 729"/>
        <p:cNvGrpSpPr/>
        <p:nvPr/>
      </p:nvGrpSpPr>
      <p:grpSpPr>
        <a:xfrm>
          <a:off x="0" y="0"/>
          <a:ext cx="0" cy="0"/>
          <a:chOff x="0" y="0"/>
          <a:chExt cx="0" cy="0"/>
        </a:xfrm>
      </p:grpSpPr>
      <p:sp>
        <p:nvSpPr>
          <p:cNvPr id="730" name="Shape 730"/>
          <p:cNvSpPr txBox="1"/>
          <p:nvPr/>
        </p:nvSpPr>
        <p:spPr>
          <a:xfrm>
            <a:off x="228600" y="1219200"/>
            <a:ext cx="8305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A big fish swims upon and swallows a small fish at rest. After lunch, the big fish has less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speed.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both of these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none of these</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31" name="Shape 731"/>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35" name="Shape 735"/>
        <p:cNvGrpSpPr/>
        <p:nvPr/>
      </p:nvGrpSpPr>
      <p:grpSpPr>
        <a:xfrm>
          <a:off x="0" y="0"/>
          <a:ext cx="0" cy="0"/>
          <a:chOff x="0" y="0"/>
          <a:chExt cx="0" cy="0"/>
        </a:xfrm>
      </p:grpSpPr>
      <p:sp>
        <p:nvSpPr>
          <p:cNvPr id="736" name="Shape 736"/>
          <p:cNvSpPr txBox="1"/>
          <p:nvPr/>
        </p:nvSpPr>
        <p:spPr>
          <a:xfrm>
            <a:off x="228600" y="1219200"/>
            <a:ext cx="83058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A big fish swims upon and swallows a small fish at rest. After lunch, the big fish has less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speed.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both of these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none of these</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737" name="Shape 737"/>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2" name="Shape 742"/>
        <p:cNvGrpSpPr/>
        <p:nvPr/>
      </p:nvGrpSpPr>
      <p:grpSpPr>
        <a:xfrm>
          <a:off x="0" y="0"/>
          <a:ext cx="0" cy="0"/>
          <a:chOff x="0" y="0"/>
          <a:chExt cx="0" cy="0"/>
        </a:xfrm>
      </p:grpSpPr>
      <p:sp>
        <p:nvSpPr>
          <p:cNvPr id="743" name="Shape 743"/>
          <p:cNvSpPr txBox="1"/>
          <p:nvPr/>
        </p:nvSpPr>
        <p:spPr>
          <a:xfrm>
            <a:off x="228600" y="1219200"/>
            <a:ext cx="79248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A falling firecracker bursts into two pieces. Compared with the momentum of the firecracker when it bursts, the two pieces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combined have the same 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each have half as much 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have more 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may or may not have more momentum.</a:t>
            </a: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744" name="Shape 74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8" name="Shape 748"/>
        <p:cNvGrpSpPr/>
        <p:nvPr/>
      </p:nvGrpSpPr>
      <p:grpSpPr>
        <a:xfrm>
          <a:off x="0" y="0"/>
          <a:ext cx="0" cy="0"/>
          <a:chOff x="0" y="0"/>
          <a:chExt cx="0" cy="0"/>
        </a:xfrm>
      </p:grpSpPr>
      <p:sp>
        <p:nvSpPr>
          <p:cNvPr id="749" name="Shape 749"/>
          <p:cNvSpPr txBox="1"/>
          <p:nvPr/>
        </p:nvSpPr>
        <p:spPr>
          <a:xfrm>
            <a:off x="228600" y="1219200"/>
            <a:ext cx="79248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A falling firecracker bursts into two pieces. Compared with the momentum of the firecracker when it bursts, the two pieces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combined have the same 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each have half as much 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have more momentum.</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may or may not have more momentum.</a:t>
            </a:r>
          </a:p>
          <a:p>
            <a:pPr indent="-571500" lvl="0" marL="571500" marR="0" rtl="0" algn="l">
              <a:lnSpc>
                <a:spcPct val="100000"/>
              </a:lnSpc>
              <a:spcBef>
                <a:spcPts val="400"/>
              </a:spcBef>
              <a:spcAft>
                <a:spcPts val="0"/>
              </a:spcAft>
              <a:buClr>
                <a:schemeClr val="dk1"/>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750" name="Shape 75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