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7" name="Shape 7"/>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8" name="Shape 8"/>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9" name="Shape 9"/>
          <p:cNvSpPr txBox="1"/>
          <p:nvPr>
            <p:ph idx="4"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Shape 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 name="Shape 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0" name="Shape 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1" name="Shape 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8" name="Shape 9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5" name="Shape 1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2" name="Shape 1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0" name="Shape 1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5" name="Shape 13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2" name="Shape 1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0" name="Shape 1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8" name="Shape 15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 name="Shape 31"/>
        <p:cNvGrpSpPr/>
        <p:nvPr/>
      </p:nvGrpSpPr>
      <p:grpSpPr>
        <a:xfrm>
          <a:off x="0" y="0"/>
          <a:ext cx="0" cy="0"/>
          <a:chOff x="0" y="0"/>
          <a:chExt cx="0" cy="0"/>
        </a:xfrm>
      </p:grpSpPr>
      <p:sp>
        <p:nvSpPr>
          <p:cNvPr id="32" name="Shape 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 name="Shape 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6" name="Shape 1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4" name="Shape 17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2" name="Shape 18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9" name="Shape 1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7" name="Shape 19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5" name="Shape 2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3" name="Shape 21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0" name="Shape 2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8" name="Shape 22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6" name="Shape 2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 name="Shape 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5" name="Shape 24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3" name="Shape 2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0" name="Shape 2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8" name="Shape 2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5" name="Shape 27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2" name="Shape 28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0" name="Shape 29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8" name="Shape 29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5" name="Shape 3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2" name="Shape 3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 name="Shape 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0" name="Shape 3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7" name="Shape 3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8" name="Shape 32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5" name="Shape 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2" name="Shape 3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9" name="Shape 3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0" name="Shape 3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7" name="Shape 3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8" name="Shape 35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5" name="Shape 3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6" name="Shape 3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3" name="Shape 3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9" name="Shape 3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0" name="Shape 38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7" name="Shape 3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8" name="Shape 38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 name="Shape 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 name="Shape 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5" name="Shape 3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6" name="Shape 3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3" name="Shape 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4" name="Shape 40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1" name="Shape 41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18" name="Shape 4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9" name="Shape 41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6" name="Shape 4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3" name="Shape 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0" name="Shape 4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1" name="Shape 44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8" name="Shape 44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5" name="Shape 45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2" name="Shape 46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 name="Shape 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 name="Shape 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Shape 46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9" name="Shape 4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0" name="Shape 47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Shape 4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77" name="Shape 4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8" name="Shape 4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6" name="Shape 48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3" name="Shape 4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4" name="Shape 49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2" name="Shape 50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9" name="Shape 5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0" name="Shape 51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Shape 5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7" name="Shape 5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Shape 52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4" name="Shape 5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5" name="Shape 52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Shape 53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2" name="Shape 5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3" name="Shape 53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Shape 53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9" name="Shape 5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0" name="Shape 54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7" name="Shape 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 name="Shape 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Shape 54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6" name="Shape 5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7" name="Shape 54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Shape 55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3" name="Shape 5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4" name="Shape 55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Shape 5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0" name="Shape 5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1" name="Shape 5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Shape 56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8" name="Shape 5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9" name="Shape 56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Shape 57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6" name="Shape 5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7" name="Shape 57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Shape 5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84" name="Shape 5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Shape 5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91" name="Shape 5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98" name="Shape 5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05" name="Shape 6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Shape 6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12" name="Shape 6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6" name="Shape 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7" name="Shape 7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18" name="Shape 6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Shape 6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25" name="Shape 6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Shape 6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31" name="Shape 6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Shape 6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37" name="Shape 6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Shape 6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3" name="Shape 6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Shape 6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9" name="Shape 6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Shape 6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5" name="Shape 6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Shape 6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61" name="Shape 6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Shape 6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67" name="Shape 6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Shape 6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73" name="Shape 6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3" name="Shape 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4" name="Shape 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Shape 6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79" name="Shape 6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85" name="Shape 6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Shape 6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91" name="Shape 6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Shape 6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97" name="Shape 6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Shape 7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03" name="Shape 7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Shape 7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09" name="Shape 7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Shape 7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15" name="Shape 7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Shape 7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21" name="Shape 7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Shape 7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27" name="Shape 7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text on left, text on right">
    <p:spTree>
      <p:nvGrpSpPr>
        <p:cNvPr id="15" name="Shape 15"/>
        <p:cNvGrpSpPr/>
        <p:nvPr/>
      </p:nvGrpSpPr>
      <p:grpSpPr>
        <a:xfrm>
          <a:off x="0" y="0"/>
          <a:ext cx="0" cy="0"/>
          <a:chOff x="0" y="0"/>
          <a:chExt cx="0" cy="0"/>
        </a:xfrm>
      </p:grpSpPr>
      <p:sp>
        <p:nvSpPr>
          <p:cNvPr id="16" name="Shape 16"/>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Object  only">
    <p:spTree>
      <p:nvGrpSpPr>
        <p:cNvPr id="19" name="Shape 19"/>
        <p:cNvGrpSpPr/>
        <p:nvPr/>
      </p:nvGrpSpPr>
      <p:grpSpPr>
        <a:xfrm>
          <a:off x="0" y="0"/>
          <a:ext cx="0" cy="0"/>
          <a:chOff x="0" y="0"/>
          <a:chExt cx="0" cy="0"/>
        </a:xfrm>
      </p:grpSpPr>
      <p:sp>
        <p:nvSpPr>
          <p:cNvPr id="20" name="Shape 20"/>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2" name="Shape 12"/>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01600"/>
            <a:ext cx="56515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36</a:t>
            </a:r>
            <a:r>
              <a:rPr b="1" i="0" lang="en-US" sz="1800" u="none">
                <a:solidFill>
                  <a:srgbClr val="FFE633"/>
                </a:solidFill>
                <a:latin typeface="Arial"/>
                <a:ea typeface="Arial"/>
                <a:cs typeface="Arial"/>
                <a:sym typeface="Arial"/>
              </a:rPr>
              <a:t> </a:t>
            </a:r>
            <a:r>
              <a:rPr b="1" i="0" lang="en-US" sz="1800" u="none">
                <a:solidFill>
                  <a:schemeClr val="hlink"/>
                </a:solidFill>
                <a:latin typeface="Arial"/>
                <a:ea typeface="Arial"/>
                <a:cs typeface="Arial"/>
                <a:sym typeface="Arial"/>
              </a:rPr>
              <a:t>Magnetism</a:t>
            </a:r>
          </a:p>
        </p:txBody>
      </p:sp>
      <p:sp>
        <p:nvSpPr>
          <p:cNvPr id="14" name="Shape 14"/>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3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3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7.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3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3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3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7.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 name="Shape 26"/>
        <p:cNvGrpSpPr/>
        <p:nvPr/>
      </p:nvGrpSpPr>
      <p:grpSpPr>
        <a:xfrm>
          <a:off x="0" y="0"/>
          <a:ext cx="0" cy="0"/>
          <a:chOff x="0" y="0"/>
          <a:chExt cx="0" cy="0"/>
        </a:xfrm>
      </p:grpSpPr>
      <p:pic>
        <p:nvPicPr>
          <p:cNvPr id="27" name="Shape 27"/>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28" name="Shape 28"/>
          <p:cNvSpPr txBox="1"/>
          <p:nvPr>
            <p:ph idx="1" type="body"/>
          </p:nvPr>
        </p:nvSpPr>
        <p:spPr>
          <a:xfrm>
            <a:off x="3886200" y="2590800"/>
            <a:ext cx="4191000" cy="1373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2800" u="none" cap="none" strike="noStrike">
                <a:solidFill>
                  <a:schemeClr val="hlink"/>
                </a:solidFill>
                <a:latin typeface="Arial"/>
                <a:ea typeface="Arial"/>
                <a:cs typeface="Arial"/>
                <a:sym typeface="Arial"/>
              </a:rPr>
              <a:t>A moving electric charge is surrounded by a magnetic field.</a:t>
            </a:r>
          </a:p>
        </p:txBody>
      </p:sp>
      <p:pic>
        <p:nvPicPr>
          <p:cNvPr id="29" name="Shape 29"/>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id="30" name="Shape 30"/>
          <p:cNvPicPr preferRelativeResize="0"/>
          <p:nvPr/>
        </p:nvPicPr>
        <p:blipFill rotWithShape="1">
          <a:blip r:embed="rId5">
            <a:alphaModFix/>
          </a:blip>
          <a:srcRect b="0" l="0" r="0" t="0"/>
          <a:stretch/>
        </p:blipFill>
        <p:spPr>
          <a:xfrm>
            <a:off x="152400" y="2732087"/>
            <a:ext cx="1600200" cy="13065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 name="Shape 92"/>
        <p:cNvGrpSpPr/>
        <p:nvPr/>
      </p:nvGrpSpPr>
      <p:grpSpPr>
        <a:xfrm>
          <a:off x="0" y="0"/>
          <a:ext cx="0" cy="0"/>
          <a:chOff x="0" y="0"/>
          <a:chExt cx="0" cy="0"/>
        </a:xfrm>
      </p:grpSpPr>
      <p:sp>
        <p:nvSpPr>
          <p:cNvPr id="93" name="Shape 9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pic>
        <p:nvPicPr>
          <p:cNvPr id="94" name="Shape 94"/>
          <p:cNvPicPr preferRelativeResize="0"/>
          <p:nvPr/>
        </p:nvPicPr>
        <p:blipFill rotWithShape="1">
          <a:blip r:embed="rId3">
            <a:alphaModFix/>
          </a:blip>
          <a:srcRect b="0" l="0" r="0" t="0"/>
          <a:stretch/>
        </p:blipFill>
        <p:spPr>
          <a:xfrm>
            <a:off x="1676400" y="1219200"/>
            <a:ext cx="5791200" cy="501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ph idx="1" type="body"/>
          </p:nvPr>
        </p:nvSpPr>
        <p:spPr>
          <a:xfrm>
            <a:off x="228600" y="1196975"/>
            <a:ext cx="67818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Does every magnet necessarily have a north and a south pole?</a:t>
            </a:r>
            <a:br>
              <a:rPr b="0" i="0" lang="en-US" sz="2400" u="none" cap="none" strike="noStrike">
                <a:solidFill>
                  <a:schemeClr val="dk1"/>
                </a:solidFill>
                <a:latin typeface="Arial"/>
                <a:ea typeface="Arial"/>
                <a:cs typeface="Arial"/>
                <a:sym typeface="Arial"/>
              </a:rPr>
            </a:br>
          </a:p>
        </p:txBody>
      </p:sp>
      <p:sp>
        <p:nvSpPr>
          <p:cNvPr id="101" name="Shape 101"/>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 name="Shape 106"/>
        <p:cNvGrpSpPr/>
        <p:nvPr/>
      </p:nvGrpSpPr>
      <p:grpSpPr>
        <a:xfrm>
          <a:off x="0" y="0"/>
          <a:ext cx="0" cy="0"/>
          <a:chOff x="0" y="0"/>
          <a:chExt cx="0" cy="0"/>
        </a:xfrm>
      </p:grpSpPr>
      <p:sp>
        <p:nvSpPr>
          <p:cNvPr id="107" name="Shape 107"/>
          <p:cNvSpPr txBox="1"/>
          <p:nvPr>
            <p:ph idx="1" type="body"/>
          </p:nvPr>
        </p:nvSpPr>
        <p:spPr>
          <a:xfrm>
            <a:off x="228600" y="1196975"/>
            <a:ext cx="6781800" cy="32940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Does every magnet necessarily have a north and a south pole?</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Yes, just as every coin has two sides, a “head” and a “tail.” (Some “trick” magnets have more than two poles.)</a:t>
            </a:r>
            <a:r>
              <a:rPr b="0" i="0" lang="en-US" sz="2400" u="none" cap="none" strike="noStrike">
                <a:solidFill>
                  <a:schemeClr val="dk1"/>
                </a:solidFill>
                <a:latin typeface="Arial"/>
                <a:ea typeface="Arial"/>
                <a:cs typeface="Arial"/>
                <a:sym typeface="Arial"/>
              </a:rPr>
              <a:t> </a:t>
            </a:r>
          </a:p>
        </p:txBody>
      </p:sp>
      <p:sp>
        <p:nvSpPr>
          <p:cNvPr id="108" name="Shape 108"/>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15" name="Shape 115"/>
          <p:cNvSpPr txBox="1"/>
          <p:nvPr/>
        </p:nvSpPr>
        <p:spPr>
          <a:xfrm>
            <a:off x="1676400" y="3175000"/>
            <a:ext cx="7315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 magnetic poles affect each other? </a:t>
            </a:r>
          </a:p>
        </p:txBody>
      </p:sp>
      <p:sp>
        <p:nvSpPr>
          <p:cNvPr id="116" name="Shape 116"/>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23" name="Shape 123"/>
          <p:cNvSpPr txBox="1"/>
          <p:nvPr>
            <p:ph idx="1" type="body"/>
          </p:nvPr>
        </p:nvSpPr>
        <p:spPr>
          <a:xfrm>
            <a:off x="990600" y="2819400"/>
            <a:ext cx="72390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direction of the magnetic field outside a magnet is from the north to the south pole. </a:t>
            </a:r>
          </a:p>
        </p:txBody>
      </p:sp>
      <p:sp>
        <p:nvSpPr>
          <p:cNvPr id="124" name="Shape 12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Fields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8" name="Shape 128"/>
        <p:cNvGrpSpPr/>
        <p:nvPr/>
      </p:nvGrpSpPr>
      <p:grpSpPr>
        <a:xfrm>
          <a:off x="0" y="0"/>
          <a:ext cx="0" cy="0"/>
          <a:chOff x="0" y="0"/>
          <a:chExt cx="0" cy="0"/>
        </a:xfrm>
      </p:grpSpPr>
      <p:sp>
        <p:nvSpPr>
          <p:cNvPr id="129" name="Shape 129"/>
          <p:cNvSpPr txBox="1"/>
          <p:nvPr/>
        </p:nvSpPr>
        <p:spPr>
          <a:xfrm>
            <a:off x="227012" y="1196975"/>
            <a:ext cx="87645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Iron filings sprinkled on a sheet of paper over a bar magnet will tend to trace out a pattern of lines that surround the magnet.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space around a magnet, in which a magnetic force is exerted, is filled with a </a:t>
            </a:r>
            <a:r>
              <a:rPr b="1" i="0" lang="en-US" sz="2400" u="none">
                <a:solidFill>
                  <a:srgbClr val="000000"/>
                </a:solidFill>
                <a:latin typeface="Arial"/>
                <a:ea typeface="Arial"/>
                <a:cs typeface="Arial"/>
                <a:sym typeface="Arial"/>
              </a:rPr>
              <a:t>magnetic field.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shape of the field is revealed by </a:t>
            </a:r>
            <a:r>
              <a:rPr b="0" i="1" lang="en-US" sz="2400" u="none">
                <a:solidFill>
                  <a:srgbClr val="000000"/>
                </a:solidFill>
                <a:latin typeface="Arial"/>
                <a:ea typeface="Arial"/>
                <a:cs typeface="Arial"/>
                <a:sym typeface="Arial"/>
              </a:rPr>
              <a:t>magnetic field lines.</a:t>
            </a:r>
            <a:r>
              <a:rPr b="0" i="0" lang="en-US" sz="2400" u="none">
                <a:solidFill>
                  <a:srgbClr val="000000"/>
                </a:solidFill>
                <a:latin typeface="Arial"/>
                <a:ea typeface="Arial"/>
                <a:cs typeface="Arial"/>
                <a:sym typeface="Arial"/>
              </a:rPr>
              <a:t> </a:t>
            </a:r>
          </a:p>
        </p:txBody>
      </p:sp>
      <p:sp>
        <p:nvSpPr>
          <p:cNvPr id="130" name="Shape 13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Fields</a:t>
            </a:r>
          </a:p>
        </p:txBody>
      </p:sp>
      <p:pic>
        <p:nvPicPr>
          <p:cNvPr id="131" name="Shape 131"/>
          <p:cNvPicPr preferRelativeResize="0"/>
          <p:nvPr/>
        </p:nvPicPr>
        <p:blipFill rotWithShape="1">
          <a:blip r:embed="rId3">
            <a:alphaModFix/>
          </a:blip>
          <a:srcRect b="0" l="0" r="0" t="0"/>
          <a:stretch/>
        </p:blipFill>
        <p:spPr>
          <a:xfrm>
            <a:off x="2347912" y="3429000"/>
            <a:ext cx="4448175" cy="2797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6" name="Shape 136"/>
        <p:cNvGrpSpPr/>
        <p:nvPr/>
      </p:nvGrpSpPr>
      <p:grpSpPr>
        <a:xfrm>
          <a:off x="0" y="0"/>
          <a:ext cx="0" cy="0"/>
          <a:chOff x="0" y="0"/>
          <a:chExt cx="0" cy="0"/>
        </a:xfrm>
      </p:grpSpPr>
      <p:sp>
        <p:nvSpPr>
          <p:cNvPr id="137" name="Shape 137"/>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Magnetic field lines spread out from one pole, curve around the magnet, and return to the other pole.</a:t>
            </a:r>
          </a:p>
        </p:txBody>
      </p:sp>
      <p:sp>
        <p:nvSpPr>
          <p:cNvPr id="138" name="Shape 1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Fields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3" name="Shape 143"/>
        <p:cNvGrpSpPr/>
        <p:nvPr/>
      </p:nvGrpSpPr>
      <p:grpSpPr>
        <a:xfrm>
          <a:off x="0" y="0"/>
          <a:ext cx="0" cy="0"/>
          <a:chOff x="0" y="0"/>
          <a:chExt cx="0" cy="0"/>
        </a:xfrm>
      </p:grpSpPr>
      <p:pic>
        <p:nvPicPr>
          <p:cNvPr id="144" name="Shape 144"/>
          <p:cNvPicPr preferRelativeResize="0"/>
          <p:nvPr/>
        </p:nvPicPr>
        <p:blipFill rotWithShape="1">
          <a:blip r:embed="rId3">
            <a:alphaModFix/>
          </a:blip>
          <a:srcRect b="0" l="0" r="0" t="0"/>
          <a:stretch/>
        </p:blipFill>
        <p:spPr>
          <a:xfrm>
            <a:off x="914400" y="2668587"/>
            <a:ext cx="7313612" cy="3565525"/>
          </a:xfrm>
          <a:prstGeom prst="rect">
            <a:avLst/>
          </a:prstGeom>
          <a:noFill/>
          <a:ln>
            <a:noFill/>
          </a:ln>
        </p:spPr>
      </p:pic>
      <p:sp>
        <p:nvSpPr>
          <p:cNvPr id="145" name="Shape 145"/>
          <p:cNvSpPr txBox="1"/>
          <p:nvPr/>
        </p:nvSpPr>
        <p:spPr>
          <a:xfrm>
            <a:off x="227012" y="1196975"/>
            <a:ext cx="8307387" cy="8953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Magnetic field patterns for a pair of magnets when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opposite poles are near each other</a:t>
            </a:r>
          </a:p>
        </p:txBody>
      </p:sp>
      <p:sp>
        <p:nvSpPr>
          <p:cNvPr id="146" name="Shape 14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Fields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1" name="Shape 151"/>
        <p:cNvGrpSpPr/>
        <p:nvPr/>
      </p:nvGrpSpPr>
      <p:grpSpPr>
        <a:xfrm>
          <a:off x="0" y="0"/>
          <a:ext cx="0" cy="0"/>
          <a:chOff x="0" y="0"/>
          <a:chExt cx="0" cy="0"/>
        </a:xfrm>
      </p:grpSpPr>
      <p:sp>
        <p:nvSpPr>
          <p:cNvPr id="152" name="Shape 152"/>
          <p:cNvSpPr txBox="1"/>
          <p:nvPr/>
        </p:nvSpPr>
        <p:spPr>
          <a:xfrm>
            <a:off x="227012" y="1196975"/>
            <a:ext cx="8307387" cy="1333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Magnetic field patterns for a pair of magnets when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opposite poles are near each other</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like poles are near each other</a:t>
            </a:r>
          </a:p>
        </p:txBody>
      </p:sp>
      <p:sp>
        <p:nvSpPr>
          <p:cNvPr id="153" name="Shape 15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Fields</a:t>
            </a:r>
          </a:p>
        </p:txBody>
      </p:sp>
      <p:pic>
        <p:nvPicPr>
          <p:cNvPr id="154" name="Shape 154"/>
          <p:cNvPicPr preferRelativeResize="0"/>
          <p:nvPr/>
        </p:nvPicPr>
        <p:blipFill rotWithShape="1">
          <a:blip r:embed="rId3">
            <a:alphaModFix/>
          </a:blip>
          <a:srcRect b="0" l="0" r="0" t="0"/>
          <a:stretch/>
        </p:blipFill>
        <p:spPr>
          <a:xfrm>
            <a:off x="914400" y="2667000"/>
            <a:ext cx="7313612" cy="3565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9" name="Shape 159"/>
        <p:cNvGrpSpPr/>
        <p:nvPr/>
      </p:nvGrpSpPr>
      <p:grpSpPr>
        <a:xfrm>
          <a:off x="0" y="0"/>
          <a:ext cx="0" cy="0"/>
          <a:chOff x="0" y="0"/>
          <a:chExt cx="0" cy="0"/>
        </a:xfrm>
      </p:grpSpPr>
      <p:sp>
        <p:nvSpPr>
          <p:cNvPr id="160" name="Shape 160"/>
          <p:cNvSpPr txBox="1"/>
          <p:nvPr/>
        </p:nvSpPr>
        <p:spPr>
          <a:xfrm>
            <a:off x="227012" y="1196975"/>
            <a:ext cx="5106987" cy="43275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direction of the magnetic field outside a magnet is from the north to the south pole.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Where the lines are closer together, the field strength is greater.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magnetic field strength is greater at the poles.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we place another magnet or a small compass anywhere in the field, its poles will tend to line up with the magnetic field.</a:t>
            </a:r>
          </a:p>
        </p:txBody>
      </p:sp>
      <p:sp>
        <p:nvSpPr>
          <p:cNvPr id="161" name="Shape 16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Fields</a:t>
            </a:r>
          </a:p>
        </p:txBody>
      </p:sp>
      <p:pic>
        <p:nvPicPr>
          <p:cNvPr id="162" name="Shape 162"/>
          <p:cNvPicPr preferRelativeResize="0"/>
          <p:nvPr/>
        </p:nvPicPr>
        <p:blipFill rotWithShape="1">
          <a:blip r:embed="rId3">
            <a:alphaModFix/>
          </a:blip>
          <a:srcRect b="0" l="0" r="0" t="0"/>
          <a:stretch/>
        </p:blipFill>
        <p:spPr>
          <a:xfrm>
            <a:off x="5257800" y="1970087"/>
            <a:ext cx="3638550" cy="291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 name="Shape 34"/>
        <p:cNvGrpSpPr/>
        <p:nvPr/>
      </p:nvGrpSpPr>
      <p:grpSpPr>
        <a:xfrm>
          <a:off x="0" y="0"/>
          <a:ext cx="0" cy="0"/>
          <a:chOff x="0" y="0"/>
          <a:chExt cx="0" cy="0"/>
        </a:xfrm>
      </p:grpSpPr>
      <p:sp>
        <p:nvSpPr>
          <p:cNvPr id="35" name="Shape 35"/>
          <p:cNvSpPr txBox="1"/>
          <p:nvPr>
            <p:ph idx="1" type="body"/>
          </p:nvPr>
        </p:nvSpPr>
        <p:spPr>
          <a:xfrm>
            <a:off x="227012" y="609600"/>
            <a:ext cx="4116387" cy="469265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Electricity and magnetism were regarded as unrelated phenomena until it was noticed that an electric current caused the deflection of the compass needle. Then, magnets were found to exert forces on current-carrying wires. The stage was set for a whole new technology, which would eventually bring electric power, radio, and television.</a:t>
            </a:r>
          </a:p>
        </p:txBody>
      </p:sp>
      <p:pic>
        <p:nvPicPr>
          <p:cNvPr id="36" name="Shape 36"/>
          <p:cNvPicPr preferRelativeResize="0"/>
          <p:nvPr/>
        </p:nvPicPr>
        <p:blipFill rotWithShape="1">
          <a:blip r:embed="rId3">
            <a:alphaModFix/>
          </a:blip>
          <a:srcRect b="0" l="0" r="0" t="0"/>
          <a:stretch/>
        </p:blipFill>
        <p:spPr>
          <a:xfrm>
            <a:off x="4648200" y="685800"/>
            <a:ext cx="3992562" cy="55610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7"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69" name="Shape 169"/>
          <p:cNvSpPr txBox="1"/>
          <p:nvPr/>
        </p:nvSpPr>
        <p:spPr>
          <a:xfrm>
            <a:off x="1676400" y="3035300"/>
            <a:ext cx="7315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direction of the magnetic field outside a magnet? </a:t>
            </a:r>
          </a:p>
        </p:txBody>
      </p:sp>
      <p:sp>
        <p:nvSpPr>
          <p:cNvPr id="170" name="Shape 17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Fields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5"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77" name="Shape 177"/>
          <p:cNvSpPr txBox="1"/>
          <p:nvPr>
            <p:ph idx="1" type="body"/>
          </p:nvPr>
        </p:nvSpPr>
        <p:spPr>
          <a:xfrm>
            <a:off x="990600" y="2819400"/>
            <a:ext cx="72390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magnetic field is produced by the motion of electric charge. </a:t>
            </a:r>
          </a:p>
        </p:txBody>
      </p:sp>
      <p:sp>
        <p:nvSpPr>
          <p:cNvPr id="178" name="Shape 17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Nature of a Magnetic Field</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3" name="Shape 183"/>
        <p:cNvGrpSpPr/>
        <p:nvPr/>
      </p:nvGrpSpPr>
      <p:grpSpPr>
        <a:xfrm>
          <a:off x="0" y="0"/>
          <a:ext cx="0" cy="0"/>
          <a:chOff x="0" y="0"/>
          <a:chExt cx="0" cy="0"/>
        </a:xfrm>
      </p:grpSpPr>
      <p:sp>
        <p:nvSpPr>
          <p:cNvPr id="184" name="Shape 184"/>
          <p:cNvSpPr txBox="1"/>
          <p:nvPr/>
        </p:nvSpPr>
        <p:spPr>
          <a:xfrm>
            <a:off x="227012" y="1196975"/>
            <a:ext cx="77739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Magnetism is very much related to electricity.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Just as an electric charge is surrounded by an electric field, a moving electric charge is also surrounded by a magnetic field.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Charges in motion have associated with them both an electric and a magnetic field.</a:t>
            </a:r>
          </a:p>
        </p:txBody>
      </p:sp>
      <p:sp>
        <p:nvSpPr>
          <p:cNvPr id="185" name="Shape 18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Nature of a Magnetic Field</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0" name="Shape 190"/>
        <p:cNvGrpSpPr/>
        <p:nvPr/>
      </p:nvGrpSpPr>
      <p:grpSpPr>
        <a:xfrm>
          <a:off x="0" y="0"/>
          <a:ext cx="0" cy="0"/>
          <a:chOff x="0" y="0"/>
          <a:chExt cx="0" cy="0"/>
        </a:xfrm>
      </p:grpSpPr>
      <p:sp>
        <p:nvSpPr>
          <p:cNvPr id="191" name="Shape 191"/>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Electrons in Motion</a:t>
            </a:r>
          </a:p>
        </p:txBody>
      </p:sp>
      <p:sp>
        <p:nvSpPr>
          <p:cNvPr id="192" name="Shape 192"/>
          <p:cNvSpPr txBox="1"/>
          <p:nvPr/>
        </p:nvSpPr>
        <p:spPr>
          <a:xfrm>
            <a:off x="227012" y="1766887"/>
            <a:ext cx="76215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Where is the motion of electric charges in a common bar magnet?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magnet as a whole may be stationary, but it is composed of atoms whose electrons are in constant motion about atomic nuclei.</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moving charge constitutes a tiny current and produces a magnetic field. </a:t>
            </a:r>
          </a:p>
        </p:txBody>
      </p:sp>
      <p:sp>
        <p:nvSpPr>
          <p:cNvPr id="193" name="Shape 19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Nature of a Magnetic Field</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8" name="Shape 198"/>
        <p:cNvGrpSpPr/>
        <p:nvPr/>
      </p:nvGrpSpPr>
      <p:grpSpPr>
        <a:xfrm>
          <a:off x="0" y="0"/>
          <a:ext cx="0" cy="0"/>
          <a:chOff x="0" y="0"/>
          <a:chExt cx="0" cy="0"/>
        </a:xfrm>
      </p:grpSpPr>
      <p:sp>
        <p:nvSpPr>
          <p:cNvPr id="199" name="Shape 199"/>
          <p:cNvSpPr txBox="1"/>
          <p:nvPr/>
        </p:nvSpPr>
        <p:spPr>
          <a:xfrm>
            <a:off x="227012" y="1196975"/>
            <a:ext cx="77739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More important, electrons can be thought of as spinning about their own axes like tops.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spinning electron creates another magnetic field.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most materials, the field due to spinning predominates over the field due to orbital motion.</a:t>
            </a:r>
          </a:p>
        </p:txBody>
      </p:sp>
      <p:sp>
        <p:nvSpPr>
          <p:cNvPr id="200" name="Shape 20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Nature of a Magnetic Field</a:t>
            </a:r>
          </a:p>
        </p:txBody>
      </p:sp>
      <p:pic>
        <p:nvPicPr>
          <p:cNvPr id="201" name="Shape 201"/>
          <p:cNvPicPr preferRelativeResize="0"/>
          <p:nvPr/>
        </p:nvPicPr>
        <p:blipFill rotWithShape="1">
          <a:blip r:embed="rId3">
            <a:alphaModFix/>
          </a:blip>
          <a:srcRect b="0" l="0" r="0" t="0"/>
          <a:stretch/>
        </p:blipFill>
        <p:spPr>
          <a:xfrm>
            <a:off x="2762250" y="3429000"/>
            <a:ext cx="3619500" cy="26654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6" name="Shape 206"/>
        <p:cNvGrpSpPr/>
        <p:nvPr/>
      </p:nvGrpSpPr>
      <p:grpSpPr>
        <a:xfrm>
          <a:off x="0" y="0"/>
          <a:ext cx="0" cy="0"/>
          <a:chOff x="0" y="0"/>
          <a:chExt cx="0" cy="0"/>
        </a:xfrm>
      </p:grpSpPr>
      <p:sp>
        <p:nvSpPr>
          <p:cNvPr id="207" name="Shape 207"/>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Spin Magnetism</a:t>
            </a:r>
          </a:p>
        </p:txBody>
      </p:sp>
      <p:sp>
        <p:nvSpPr>
          <p:cNvPr id="208" name="Shape 208"/>
          <p:cNvSpPr txBox="1"/>
          <p:nvPr/>
        </p:nvSpPr>
        <p:spPr>
          <a:xfrm>
            <a:off x="227012" y="1766887"/>
            <a:ext cx="76215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Every spinning electron is a tiny magnet.</a:t>
            </a:r>
          </a:p>
          <a:p>
            <a:pPr indent="-284162" lvl="1" marL="741362"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pair of electrons spinning in the same direction makes up a stronger magnet. </a:t>
            </a:r>
          </a:p>
          <a:p>
            <a:pPr indent="-284162" lvl="1" marL="741362"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Electrons spinning in opposite directions work against one another. </a:t>
            </a:r>
          </a:p>
          <a:p>
            <a:pPr indent="-284162" lvl="1" marL="741362"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Their magnetic fields cancel. </a:t>
            </a:r>
          </a:p>
        </p:txBody>
      </p:sp>
      <p:sp>
        <p:nvSpPr>
          <p:cNvPr id="209" name="Shape 20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Nature of a Magnetic Field</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4" name="Shape 214"/>
        <p:cNvGrpSpPr/>
        <p:nvPr/>
      </p:nvGrpSpPr>
      <p:grpSpPr>
        <a:xfrm>
          <a:off x="0" y="0"/>
          <a:ext cx="0" cy="0"/>
          <a:chOff x="0" y="0"/>
          <a:chExt cx="0" cy="0"/>
        </a:xfrm>
      </p:grpSpPr>
      <p:sp>
        <p:nvSpPr>
          <p:cNvPr id="215" name="Shape 215"/>
          <p:cNvSpPr txBox="1"/>
          <p:nvPr/>
        </p:nvSpPr>
        <p:spPr>
          <a:xfrm>
            <a:off x="227012" y="1196975"/>
            <a:ext cx="77739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Most substances are not magnets because the various fields cancel one another due to electrons spinning in opposite directions.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materials such as iron, nickel, and cobalt, however, the fields do not cancel one another entirely.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iron atom has four electrons whose spin magnetism is not canceled.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Each iron atom, then, is a tiny magnet. The same is true to a lesser degree for the atoms of nickel and cobalt.</a:t>
            </a:r>
          </a:p>
        </p:txBody>
      </p:sp>
      <p:sp>
        <p:nvSpPr>
          <p:cNvPr id="216" name="Shape 21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Nature of a Magnetic Field</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23" name="Shape 223"/>
          <p:cNvSpPr txBox="1"/>
          <p:nvPr/>
        </p:nvSpPr>
        <p:spPr>
          <a:xfrm>
            <a:off x="1676400" y="3187700"/>
            <a:ext cx="7315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is a magnetic field produced?</a:t>
            </a:r>
          </a:p>
        </p:txBody>
      </p:sp>
      <p:sp>
        <p:nvSpPr>
          <p:cNvPr id="224" name="Shape 22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The Nature of a Magnetic Field</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9"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31" name="Shape 231"/>
          <p:cNvSpPr txBox="1"/>
          <p:nvPr>
            <p:ph idx="1" type="body"/>
          </p:nvPr>
        </p:nvSpPr>
        <p:spPr>
          <a:xfrm>
            <a:off x="990600" y="2628900"/>
            <a:ext cx="72390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Permanent magnets are made by simply placing pieces of iron or certain iron alloys in strong magnetic fields. </a:t>
            </a:r>
          </a:p>
        </p:txBody>
      </p:sp>
      <p:sp>
        <p:nvSpPr>
          <p:cNvPr id="232" name="Shape 23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Domains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7" name="Shape 237"/>
        <p:cNvGrpSpPr/>
        <p:nvPr/>
      </p:nvGrpSpPr>
      <p:grpSpPr>
        <a:xfrm>
          <a:off x="0" y="0"/>
          <a:ext cx="0" cy="0"/>
          <a:chOff x="0" y="0"/>
          <a:chExt cx="0" cy="0"/>
        </a:xfrm>
      </p:grpSpPr>
      <p:sp>
        <p:nvSpPr>
          <p:cNvPr id="238" name="Shape 238"/>
          <p:cNvSpPr txBox="1"/>
          <p:nvPr/>
        </p:nvSpPr>
        <p:spPr>
          <a:xfrm>
            <a:off x="227012" y="1196975"/>
            <a:ext cx="6097587" cy="27860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The magnetic fields of individual iron atoms are strong.</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Interactions among adjacent iron atoms cause large clusters of them to line up with one another.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These clusters of aligned atoms are called </a:t>
            </a:r>
            <a:r>
              <a:rPr b="1" i="0" lang="en-US" sz="1800" u="none" cap="none" strike="noStrike">
                <a:solidFill>
                  <a:srgbClr val="000000"/>
                </a:solidFill>
                <a:latin typeface="Arial"/>
                <a:ea typeface="Arial"/>
                <a:cs typeface="Arial"/>
                <a:sym typeface="Arial"/>
              </a:rPr>
              <a:t>magnetic domains.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Each domain is perfectly magnetized, and is made up of billions of aligned atoms.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 domains are microscopic, and there are many of them in a crystal of iron.</a:t>
            </a:r>
          </a:p>
        </p:txBody>
      </p:sp>
      <p:sp>
        <p:nvSpPr>
          <p:cNvPr id="239" name="Shape 23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Domains</a:t>
            </a:r>
          </a:p>
        </p:txBody>
      </p:sp>
      <p:pic>
        <p:nvPicPr>
          <p:cNvPr id="240" name="Shape 240"/>
          <p:cNvPicPr preferRelativeResize="0"/>
          <p:nvPr/>
        </p:nvPicPr>
        <p:blipFill rotWithShape="1">
          <a:blip r:embed="rId3">
            <a:alphaModFix/>
          </a:blip>
          <a:srcRect b="0" l="0" r="0" t="0"/>
          <a:stretch/>
        </p:blipFill>
        <p:spPr>
          <a:xfrm>
            <a:off x="1066800" y="4191000"/>
            <a:ext cx="3046412" cy="2006600"/>
          </a:xfrm>
          <a:prstGeom prst="rect">
            <a:avLst/>
          </a:prstGeom>
          <a:noFill/>
          <a:ln>
            <a:noFill/>
          </a:ln>
        </p:spPr>
      </p:pic>
      <p:pic>
        <p:nvPicPr>
          <p:cNvPr id="241" name="Shape 241"/>
          <p:cNvPicPr preferRelativeResize="0"/>
          <p:nvPr/>
        </p:nvPicPr>
        <p:blipFill rotWithShape="1">
          <a:blip r:embed="rId4">
            <a:alphaModFix/>
          </a:blip>
          <a:srcRect b="0" l="0" r="0" t="0"/>
          <a:stretch/>
        </p:blipFill>
        <p:spPr>
          <a:xfrm>
            <a:off x="6499225" y="2590800"/>
            <a:ext cx="2366962" cy="3590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 name="Shape 40"/>
        <p:cNvGrpSpPr/>
        <p:nvPr/>
      </p:nvGrpSpPr>
      <p:grpSpPr>
        <a:xfrm>
          <a:off x="0" y="0"/>
          <a:ext cx="0" cy="0"/>
          <a:chOff x="0" y="0"/>
          <a:chExt cx="0" cy="0"/>
        </a:xfrm>
      </p:grpSpPr>
      <p:pic>
        <p:nvPicPr>
          <p:cNvPr id="41" name="Shape 4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2" name="Shape 42"/>
          <p:cNvSpPr txBox="1"/>
          <p:nvPr>
            <p:ph idx="1" type="body"/>
          </p:nvPr>
        </p:nvSpPr>
        <p:spPr>
          <a:xfrm>
            <a:off x="990600" y="2984500"/>
            <a:ext cx="7772400" cy="4572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Like poles repel; opposite poles attract.</a:t>
            </a:r>
          </a:p>
        </p:txBody>
      </p:sp>
      <p:sp>
        <p:nvSpPr>
          <p:cNvPr id="43" name="Shape 4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6" name="Shape 246"/>
        <p:cNvGrpSpPr/>
        <p:nvPr/>
      </p:nvGrpSpPr>
      <p:grpSpPr>
        <a:xfrm>
          <a:off x="0" y="0"/>
          <a:ext cx="0" cy="0"/>
          <a:chOff x="0" y="0"/>
          <a:chExt cx="0" cy="0"/>
        </a:xfrm>
      </p:grpSpPr>
      <p:sp>
        <p:nvSpPr>
          <p:cNvPr id="247" name="Shape 247"/>
          <p:cNvSpPr txBox="1"/>
          <p:nvPr/>
        </p:nvSpPr>
        <p:spPr>
          <a:xfrm>
            <a:off x="227012" y="1196975"/>
            <a:ext cx="8612187" cy="27860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The difference between a piece of ordinary iron and an iron magnet is the alignment of domains.</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In a common iron nail, the domains are randomly oriented.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When a strong magnet is brought nearby, there is a growth in size of domains oriented in the direction of the magnetic field.</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 domains also become aligned much as electric dipoles are aligned in the presence of a charged rod. </a:t>
            </a:r>
          </a:p>
          <a:p>
            <a:pPr indent="-288925" lvl="1" marL="746125"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When you remove the nail from the magnet, thermal motion causes most of the domains to return to a random arrangement.</a:t>
            </a:r>
          </a:p>
        </p:txBody>
      </p:sp>
      <p:sp>
        <p:nvSpPr>
          <p:cNvPr id="248" name="Shape 24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Domains</a:t>
            </a:r>
          </a:p>
        </p:txBody>
      </p:sp>
      <p:pic>
        <p:nvPicPr>
          <p:cNvPr id="249" name="Shape 249"/>
          <p:cNvPicPr preferRelativeResize="0"/>
          <p:nvPr/>
        </p:nvPicPr>
        <p:blipFill rotWithShape="1">
          <a:blip r:embed="rId3">
            <a:alphaModFix/>
          </a:blip>
          <a:srcRect b="0" l="0" r="0" t="0"/>
          <a:stretch/>
        </p:blipFill>
        <p:spPr>
          <a:xfrm>
            <a:off x="2478087" y="4178300"/>
            <a:ext cx="4189412" cy="2012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4" name="Shape 254"/>
        <p:cNvGrpSpPr/>
        <p:nvPr/>
      </p:nvGrpSpPr>
      <p:grpSpPr>
        <a:xfrm>
          <a:off x="0" y="0"/>
          <a:ext cx="0" cy="0"/>
          <a:chOff x="0" y="0"/>
          <a:chExt cx="0" cy="0"/>
        </a:xfrm>
      </p:grpSpPr>
      <p:sp>
        <p:nvSpPr>
          <p:cNvPr id="255" name="Shape 255"/>
          <p:cNvSpPr txBox="1"/>
          <p:nvPr/>
        </p:nvSpPr>
        <p:spPr>
          <a:xfrm>
            <a:off x="227012" y="1196975"/>
            <a:ext cx="77739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Permanent magnets are made by simply placing pieces of iron or certain iron alloys in strong magnetic fields.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Another way of making a permanent magnet is to stroke a piece of iron with a magnet.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stroking motion aligns the domains in the iron.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permanent magnet is dropped or heated, some of the domains are jostled out of alignment and the magnet becomes weaker.</a:t>
            </a:r>
          </a:p>
        </p:txBody>
      </p:sp>
      <p:sp>
        <p:nvSpPr>
          <p:cNvPr id="256" name="Shape 25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Domains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1" name="Shape 261"/>
        <p:cNvGrpSpPr/>
        <p:nvPr/>
      </p:nvGrpSpPr>
      <p:grpSpPr>
        <a:xfrm>
          <a:off x="0" y="0"/>
          <a:ext cx="0" cy="0"/>
          <a:chOff x="0" y="0"/>
          <a:chExt cx="0" cy="0"/>
        </a:xfrm>
      </p:grpSpPr>
      <p:sp>
        <p:nvSpPr>
          <p:cNvPr id="262" name="Shape 262"/>
          <p:cNvSpPr txBox="1"/>
          <p:nvPr/>
        </p:nvSpPr>
        <p:spPr>
          <a:xfrm>
            <a:off x="227012" y="1196975"/>
            <a:ext cx="3354387" cy="3378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arrows represent domains, where the head is a north pole and the tail a south pole. Poles of neighboring domains neutralize one another’s effects, except at the ends.</a:t>
            </a:r>
          </a:p>
        </p:txBody>
      </p:sp>
      <p:sp>
        <p:nvSpPr>
          <p:cNvPr id="263" name="Shape 26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Domains</a:t>
            </a:r>
          </a:p>
        </p:txBody>
      </p:sp>
      <p:pic>
        <p:nvPicPr>
          <p:cNvPr id="264" name="Shape 264"/>
          <p:cNvPicPr preferRelativeResize="0"/>
          <p:nvPr/>
        </p:nvPicPr>
        <p:blipFill rotWithShape="1">
          <a:blip r:embed="rId3">
            <a:alphaModFix/>
          </a:blip>
          <a:srcRect b="0" l="0" r="0" t="0"/>
          <a:stretch/>
        </p:blipFill>
        <p:spPr>
          <a:xfrm>
            <a:off x="3962400" y="1335087"/>
            <a:ext cx="4994275" cy="48339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9" name="Shape 269"/>
        <p:cNvGrpSpPr/>
        <p:nvPr/>
      </p:nvGrpSpPr>
      <p:grpSpPr>
        <a:xfrm>
          <a:off x="0" y="0"/>
          <a:ext cx="0" cy="0"/>
          <a:chOff x="0" y="0"/>
          <a:chExt cx="0" cy="0"/>
        </a:xfrm>
      </p:grpSpPr>
      <p:sp>
        <p:nvSpPr>
          <p:cNvPr id="270" name="Shape 270"/>
          <p:cNvSpPr txBox="1"/>
          <p:nvPr>
            <p:ph idx="1" type="body"/>
          </p:nvPr>
        </p:nvSpPr>
        <p:spPr>
          <a:xfrm>
            <a:off x="228600" y="1196975"/>
            <a:ext cx="8686800" cy="20526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Iron filings sprinkled on paper that covers a magnet were not initially magnetized. Why, then, do they line up with the magnetic field of the magnet?</a:t>
            </a:r>
            <a:br>
              <a:rPr b="0" i="0" lang="en-US" sz="2400" u="none" cap="none" strike="noStrike">
                <a:solidFill>
                  <a:schemeClr val="dk1"/>
                </a:solidFill>
                <a:latin typeface="Arial"/>
                <a:ea typeface="Arial"/>
                <a:cs typeface="Arial"/>
                <a:sym typeface="Arial"/>
              </a:rPr>
            </a:br>
          </a:p>
        </p:txBody>
      </p:sp>
      <p:sp>
        <p:nvSpPr>
          <p:cNvPr id="271" name="Shape 27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Domains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6" name="Shape 276"/>
        <p:cNvGrpSpPr/>
        <p:nvPr/>
      </p:nvGrpSpPr>
      <p:grpSpPr>
        <a:xfrm>
          <a:off x="0" y="0"/>
          <a:ext cx="0" cy="0"/>
          <a:chOff x="0" y="0"/>
          <a:chExt cx="0" cy="0"/>
        </a:xfrm>
      </p:grpSpPr>
      <p:sp>
        <p:nvSpPr>
          <p:cNvPr id="277" name="Shape 277"/>
          <p:cNvSpPr txBox="1"/>
          <p:nvPr>
            <p:ph idx="1" type="body"/>
          </p:nvPr>
        </p:nvSpPr>
        <p:spPr>
          <a:xfrm>
            <a:off x="228600" y="1196975"/>
            <a:ext cx="8686800" cy="40243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Iron filings sprinkled on paper that covers a magnet were not initially magnetized. Why, then, do they line up with the magnetic field of the magnet?</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Domains align in the individual filings, causing them to act like tiny compasses. The poles of each “compass” are pulled in opposite directions, producing a torque that twists each filing into alignment with the external magnetic field. </a:t>
            </a:r>
          </a:p>
        </p:txBody>
      </p:sp>
      <p:sp>
        <p:nvSpPr>
          <p:cNvPr id="278" name="Shape 27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Domains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3" name="Shape 283"/>
        <p:cNvGrpSpPr/>
        <p:nvPr/>
      </p:nvGrpSpPr>
      <p:grpSpPr>
        <a:xfrm>
          <a:off x="0" y="0"/>
          <a:ext cx="0" cy="0"/>
          <a:chOff x="0" y="0"/>
          <a:chExt cx="0" cy="0"/>
        </a:xfrm>
      </p:grpSpPr>
      <p:pic>
        <p:nvPicPr>
          <p:cNvPr id="284" name="Shape 284"/>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85" name="Shape 285"/>
          <p:cNvSpPr txBox="1"/>
          <p:nvPr/>
        </p:nvSpPr>
        <p:spPr>
          <a:xfrm>
            <a:off x="1676400" y="3187700"/>
            <a:ext cx="7315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can you make a permanent magnet?</a:t>
            </a:r>
          </a:p>
        </p:txBody>
      </p:sp>
      <p:sp>
        <p:nvSpPr>
          <p:cNvPr id="286" name="Shape 28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Domains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1" name="Shape 291"/>
        <p:cNvGrpSpPr/>
        <p:nvPr/>
      </p:nvGrpSpPr>
      <p:grpSpPr>
        <a:xfrm>
          <a:off x="0" y="0"/>
          <a:ext cx="0" cy="0"/>
          <a:chOff x="0" y="0"/>
          <a:chExt cx="0" cy="0"/>
        </a:xfrm>
      </p:grpSpPr>
      <p:pic>
        <p:nvPicPr>
          <p:cNvPr id="292" name="Shape 29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93" name="Shape 293"/>
          <p:cNvSpPr txBox="1"/>
          <p:nvPr>
            <p:ph idx="1" type="body"/>
          </p:nvPr>
        </p:nvSpPr>
        <p:spPr>
          <a:xfrm>
            <a:off x="990600" y="2971800"/>
            <a:ext cx="7239000" cy="4572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An electric current produces a magnetic field. </a:t>
            </a:r>
          </a:p>
        </p:txBody>
      </p:sp>
      <p:sp>
        <p:nvSpPr>
          <p:cNvPr id="294" name="Shape 29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9" name="Shape 299"/>
        <p:cNvGrpSpPr/>
        <p:nvPr/>
      </p:nvGrpSpPr>
      <p:grpSpPr>
        <a:xfrm>
          <a:off x="0" y="0"/>
          <a:ext cx="0" cy="0"/>
          <a:chOff x="0" y="0"/>
          <a:chExt cx="0" cy="0"/>
        </a:xfrm>
      </p:grpSpPr>
      <p:sp>
        <p:nvSpPr>
          <p:cNvPr id="300" name="Shape 300"/>
          <p:cNvSpPr txBox="1"/>
          <p:nvPr/>
        </p:nvSpPr>
        <p:spPr>
          <a:xfrm>
            <a:off x="227012" y="1196975"/>
            <a:ext cx="77739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moving charge produces a magnetic field.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electric current passing through a conductor produces a magnetic field because it has many charges in motion.</a:t>
            </a:r>
          </a:p>
        </p:txBody>
      </p:sp>
      <p:sp>
        <p:nvSpPr>
          <p:cNvPr id="301" name="Shape 30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6" name="Shape 306"/>
        <p:cNvGrpSpPr/>
        <p:nvPr/>
      </p:nvGrpSpPr>
      <p:grpSpPr>
        <a:xfrm>
          <a:off x="0" y="0"/>
          <a:ext cx="0" cy="0"/>
          <a:chOff x="0" y="0"/>
          <a:chExt cx="0" cy="0"/>
        </a:xfrm>
      </p:grpSpPr>
      <p:sp>
        <p:nvSpPr>
          <p:cNvPr id="307" name="Shape 307"/>
          <p:cNvSpPr txBox="1"/>
          <p:nvPr/>
        </p:nvSpPr>
        <p:spPr>
          <a:xfrm>
            <a:off x="227012" y="1196975"/>
            <a:ext cx="77739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magnetic field surrounding a current-carrying conductor can be shown by arranging magnetic compasses around the wire.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compasses line up with the magnetic field produced by the current, a pattern of concentric circles about the wire.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current reverses direction, the compasses turn around, showing that the direction of the magnetic field changes also. </a:t>
            </a:r>
          </a:p>
        </p:txBody>
      </p:sp>
      <p:sp>
        <p:nvSpPr>
          <p:cNvPr id="308" name="Shape 30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3" name="Shape 313"/>
        <p:cNvGrpSpPr/>
        <p:nvPr/>
      </p:nvGrpSpPr>
      <p:grpSpPr>
        <a:xfrm>
          <a:off x="0" y="0"/>
          <a:ext cx="0" cy="0"/>
          <a:chOff x="0" y="0"/>
          <a:chExt cx="0" cy="0"/>
        </a:xfrm>
      </p:grpSpPr>
      <p:pic>
        <p:nvPicPr>
          <p:cNvPr id="314" name="Shape 314"/>
          <p:cNvPicPr preferRelativeResize="0"/>
          <p:nvPr/>
        </p:nvPicPr>
        <p:blipFill rotWithShape="1">
          <a:blip r:embed="rId3">
            <a:alphaModFix/>
          </a:blip>
          <a:srcRect b="0" l="0" r="0" t="0"/>
          <a:stretch/>
        </p:blipFill>
        <p:spPr>
          <a:xfrm>
            <a:off x="1827212" y="3198812"/>
            <a:ext cx="5484812" cy="2798762"/>
          </a:xfrm>
          <a:prstGeom prst="rect">
            <a:avLst/>
          </a:prstGeom>
          <a:noFill/>
          <a:ln>
            <a:noFill/>
          </a:ln>
        </p:spPr>
      </p:pic>
      <p:sp>
        <p:nvSpPr>
          <p:cNvPr id="315" name="Shape 315"/>
          <p:cNvSpPr txBox="1"/>
          <p:nvPr/>
        </p:nvSpPr>
        <p:spPr>
          <a:xfrm>
            <a:off x="227012" y="1196975"/>
            <a:ext cx="7773987" cy="8223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When there is no current in the wire, the compasses align with Earth’s magnetic field. </a:t>
            </a:r>
          </a:p>
        </p:txBody>
      </p:sp>
      <p:sp>
        <p:nvSpPr>
          <p:cNvPr id="316" name="Shape 31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nvSpPr>
        <p:spPr>
          <a:xfrm>
            <a:off x="227012" y="1196975"/>
            <a:ext cx="85359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Magnets exert forces on one another.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They are similar to electric charges, for they can both attract and repel without touching.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Like electric charges, the strength of their interaction depends on the distance of separation of the two magnets.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Electric charges produce electrical forces and regions called </a:t>
            </a:r>
            <a:r>
              <a:rPr b="1" i="0" lang="en-US" sz="2400" u="none">
                <a:solidFill>
                  <a:srgbClr val="000000"/>
                </a:solidFill>
                <a:latin typeface="Arial"/>
                <a:ea typeface="Arial"/>
                <a:cs typeface="Arial"/>
                <a:sym typeface="Arial"/>
              </a:rPr>
              <a:t>magnetic poles </a:t>
            </a:r>
            <a:r>
              <a:rPr b="0" i="0" lang="en-US" sz="2400" u="none">
                <a:solidFill>
                  <a:srgbClr val="000000"/>
                </a:solidFill>
                <a:latin typeface="Arial"/>
                <a:ea typeface="Arial"/>
                <a:cs typeface="Arial"/>
                <a:sym typeface="Arial"/>
              </a:rPr>
              <a:t>produce magnetic forces.</a:t>
            </a:r>
          </a:p>
        </p:txBody>
      </p:sp>
      <p:sp>
        <p:nvSpPr>
          <p:cNvPr id="49" name="Shape 49"/>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1" name="Shape 321"/>
        <p:cNvGrpSpPr/>
        <p:nvPr/>
      </p:nvGrpSpPr>
      <p:grpSpPr>
        <a:xfrm>
          <a:off x="0" y="0"/>
          <a:ext cx="0" cy="0"/>
          <a:chOff x="0" y="0"/>
          <a:chExt cx="0" cy="0"/>
        </a:xfrm>
      </p:grpSpPr>
      <p:sp>
        <p:nvSpPr>
          <p:cNvPr id="322" name="Shape 322"/>
          <p:cNvSpPr txBox="1"/>
          <p:nvPr/>
        </p:nvSpPr>
        <p:spPr>
          <a:xfrm>
            <a:off x="227012" y="1196975"/>
            <a:ext cx="7773987" cy="16256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When there is no current in the wire, the compasses align with Earth’s magnetic field.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When there is a current in the wire, the compasses align with the stronger magnetic field near the wire.</a:t>
            </a:r>
          </a:p>
        </p:txBody>
      </p:sp>
      <p:sp>
        <p:nvSpPr>
          <p:cNvPr id="323" name="Shape 32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pic>
        <p:nvPicPr>
          <p:cNvPr id="324" name="Shape 324"/>
          <p:cNvPicPr preferRelativeResize="0"/>
          <p:nvPr/>
        </p:nvPicPr>
        <p:blipFill rotWithShape="1">
          <a:blip r:embed="rId3">
            <a:alphaModFix/>
          </a:blip>
          <a:srcRect b="0" l="0" r="0" t="0"/>
          <a:stretch/>
        </p:blipFill>
        <p:spPr>
          <a:xfrm>
            <a:off x="1828800" y="3198812"/>
            <a:ext cx="5484812" cy="279876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9" name="Shape 329"/>
        <p:cNvGrpSpPr/>
        <p:nvPr/>
      </p:nvGrpSpPr>
      <p:grpSpPr>
        <a:xfrm>
          <a:off x="0" y="0"/>
          <a:ext cx="0" cy="0"/>
          <a:chOff x="0" y="0"/>
          <a:chExt cx="0" cy="0"/>
        </a:xfrm>
      </p:grpSpPr>
      <p:sp>
        <p:nvSpPr>
          <p:cNvPr id="330" name="Shape 330"/>
          <p:cNvSpPr txBox="1"/>
          <p:nvPr/>
        </p:nvSpPr>
        <p:spPr>
          <a:xfrm>
            <a:off x="227012" y="1196975"/>
            <a:ext cx="8688387" cy="1736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the wire is bent into a loop, the magnetic field lines become bunched up inside the loop.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the wire is bent into another loop, the concentration of magnetic field lines inside the double loop is twice that of the single loop.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magnetic field intensity increases as the number of loops is increased. </a:t>
            </a:r>
          </a:p>
        </p:txBody>
      </p:sp>
      <p:sp>
        <p:nvSpPr>
          <p:cNvPr id="331" name="Shape 33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pic>
        <p:nvPicPr>
          <p:cNvPr id="332" name="Shape 332"/>
          <p:cNvPicPr preferRelativeResize="0"/>
          <p:nvPr/>
        </p:nvPicPr>
        <p:blipFill rotWithShape="1">
          <a:blip r:embed="rId3">
            <a:alphaModFix/>
          </a:blip>
          <a:srcRect b="0" l="0" r="0" t="0"/>
          <a:stretch/>
        </p:blipFill>
        <p:spPr>
          <a:xfrm>
            <a:off x="2209800" y="3429000"/>
            <a:ext cx="4722812" cy="2740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6" name="Shape 336"/>
        <p:cNvGrpSpPr/>
        <p:nvPr/>
      </p:nvGrpSpPr>
      <p:grpSpPr>
        <a:xfrm>
          <a:off x="0" y="0"/>
          <a:ext cx="0" cy="0"/>
          <a:chOff x="0" y="0"/>
          <a:chExt cx="0" cy="0"/>
        </a:xfrm>
      </p:grpSpPr>
      <p:sp>
        <p:nvSpPr>
          <p:cNvPr id="337" name="Shape 337"/>
          <p:cNvSpPr txBox="1"/>
          <p:nvPr/>
        </p:nvSpPr>
        <p:spPr>
          <a:xfrm>
            <a:off x="227012" y="1196975"/>
            <a:ext cx="8688387" cy="396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A current-carrying coil of wire is an </a:t>
            </a:r>
            <a:r>
              <a:rPr b="1" i="0" lang="en-US" sz="2000" u="none">
                <a:solidFill>
                  <a:schemeClr val="dk1"/>
                </a:solidFill>
                <a:latin typeface="Arial"/>
                <a:ea typeface="Arial"/>
                <a:cs typeface="Arial"/>
                <a:sym typeface="Arial"/>
              </a:rPr>
              <a:t>electromagnet.</a:t>
            </a:r>
          </a:p>
        </p:txBody>
      </p:sp>
      <p:sp>
        <p:nvSpPr>
          <p:cNvPr id="338" name="Shape 3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3" name="Shape 343"/>
        <p:cNvGrpSpPr/>
        <p:nvPr/>
      </p:nvGrpSpPr>
      <p:grpSpPr>
        <a:xfrm>
          <a:off x="0" y="0"/>
          <a:ext cx="0" cy="0"/>
          <a:chOff x="0" y="0"/>
          <a:chExt cx="0" cy="0"/>
        </a:xfrm>
      </p:grpSpPr>
      <p:pic>
        <p:nvPicPr>
          <p:cNvPr id="344" name="Shape 344"/>
          <p:cNvPicPr preferRelativeResize="0"/>
          <p:nvPr/>
        </p:nvPicPr>
        <p:blipFill rotWithShape="1">
          <a:blip r:embed="rId3">
            <a:alphaModFix/>
          </a:blip>
          <a:srcRect b="0" l="0" r="0" t="0"/>
          <a:stretch/>
        </p:blipFill>
        <p:spPr>
          <a:xfrm>
            <a:off x="912812" y="3656012"/>
            <a:ext cx="7313612" cy="2362200"/>
          </a:xfrm>
          <a:prstGeom prst="rect">
            <a:avLst/>
          </a:prstGeom>
          <a:noFill/>
          <a:ln>
            <a:noFill/>
          </a:ln>
        </p:spPr>
      </p:pic>
      <p:sp>
        <p:nvSpPr>
          <p:cNvPr id="345" name="Shape 345"/>
          <p:cNvSpPr txBox="1"/>
          <p:nvPr/>
        </p:nvSpPr>
        <p:spPr>
          <a:xfrm>
            <a:off x="227012" y="1196975"/>
            <a:ext cx="77739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Iron filings sprinkled on paper reveal the magnetic field configurations about </a:t>
            </a:r>
          </a:p>
          <a:p>
            <a:pPr indent="-284162" lvl="1" marL="741362" marR="0" rtl="0" algn="l">
              <a:lnSpc>
                <a:spcPct val="100000"/>
              </a:lnSpc>
              <a:spcBef>
                <a:spcPts val="480"/>
              </a:spcBef>
              <a:spcAft>
                <a:spcPts val="0"/>
              </a:spcAft>
              <a:buClr>
                <a:srgbClr val="000000"/>
              </a:buClr>
              <a:buSzPct val="100000"/>
              <a:buFont typeface="Arial"/>
              <a:buAutoNum type="alphaLcPeriod"/>
            </a:pPr>
            <a:r>
              <a:rPr b="0" i="0" lang="en-US" sz="2400" u="none" cap="none" strike="noStrike">
                <a:solidFill>
                  <a:srgbClr val="000000"/>
                </a:solidFill>
                <a:latin typeface="Arial"/>
                <a:ea typeface="Arial"/>
                <a:cs typeface="Arial"/>
                <a:sym typeface="Arial"/>
              </a:rPr>
              <a:t>a current-carrying wire</a:t>
            </a:r>
          </a:p>
        </p:txBody>
      </p:sp>
      <p:sp>
        <p:nvSpPr>
          <p:cNvPr id="346" name="Shape 34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1" name="Shape 351"/>
        <p:cNvGrpSpPr/>
        <p:nvPr/>
      </p:nvGrpSpPr>
      <p:grpSpPr>
        <a:xfrm>
          <a:off x="0" y="0"/>
          <a:ext cx="0" cy="0"/>
          <a:chOff x="0" y="0"/>
          <a:chExt cx="0" cy="0"/>
        </a:xfrm>
      </p:grpSpPr>
      <p:pic>
        <p:nvPicPr>
          <p:cNvPr id="352" name="Shape 352"/>
          <p:cNvPicPr preferRelativeResize="0"/>
          <p:nvPr/>
        </p:nvPicPr>
        <p:blipFill rotWithShape="1">
          <a:blip r:embed="rId3">
            <a:alphaModFix/>
          </a:blip>
          <a:srcRect b="0" l="0" r="0" t="0"/>
          <a:stretch/>
        </p:blipFill>
        <p:spPr>
          <a:xfrm>
            <a:off x="912812" y="3656012"/>
            <a:ext cx="7313612" cy="2362200"/>
          </a:xfrm>
          <a:prstGeom prst="rect">
            <a:avLst/>
          </a:prstGeom>
          <a:noFill/>
          <a:ln>
            <a:noFill/>
          </a:ln>
        </p:spPr>
      </p:pic>
      <p:sp>
        <p:nvSpPr>
          <p:cNvPr id="353" name="Shape 353"/>
          <p:cNvSpPr txBox="1"/>
          <p:nvPr/>
        </p:nvSpPr>
        <p:spPr>
          <a:xfrm>
            <a:off x="227012" y="1196975"/>
            <a:ext cx="7773987" cy="1698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Iron filings sprinkled on paper reveal the magnetic field configurations about </a:t>
            </a:r>
          </a:p>
          <a:p>
            <a:pPr indent="-284162" lvl="1" marL="741362" marR="0" rtl="0" algn="l">
              <a:lnSpc>
                <a:spcPct val="100000"/>
              </a:lnSpc>
              <a:spcBef>
                <a:spcPts val="480"/>
              </a:spcBef>
              <a:spcAft>
                <a:spcPts val="0"/>
              </a:spcAft>
              <a:buClr>
                <a:srgbClr val="000000"/>
              </a:buClr>
              <a:buSzPct val="100000"/>
              <a:buFont typeface="Arial"/>
              <a:buAutoNum type="alphaLcPeriod"/>
            </a:pPr>
            <a:r>
              <a:rPr b="0" i="0" lang="en-US" sz="2400" u="none" cap="none" strike="noStrike">
                <a:solidFill>
                  <a:srgbClr val="000000"/>
                </a:solidFill>
                <a:latin typeface="Arial"/>
                <a:ea typeface="Arial"/>
                <a:cs typeface="Arial"/>
                <a:sym typeface="Arial"/>
              </a:rPr>
              <a:t>a current-carrying wire</a:t>
            </a:r>
          </a:p>
          <a:p>
            <a:pPr indent="-284162" lvl="1" marL="741362" marR="0" rtl="0" algn="l">
              <a:lnSpc>
                <a:spcPct val="100000"/>
              </a:lnSpc>
              <a:spcBef>
                <a:spcPts val="480"/>
              </a:spcBef>
              <a:spcAft>
                <a:spcPts val="0"/>
              </a:spcAft>
              <a:buClr>
                <a:srgbClr val="000000"/>
              </a:buClr>
              <a:buSzPct val="100000"/>
              <a:buFont typeface="Arial"/>
              <a:buAutoNum type="alphaLcPeriod"/>
            </a:pPr>
            <a:r>
              <a:rPr b="0" i="0" lang="en-US" sz="2400" u="none" cap="none" strike="noStrike">
                <a:solidFill>
                  <a:srgbClr val="000000"/>
                </a:solidFill>
                <a:latin typeface="Arial"/>
                <a:ea typeface="Arial"/>
                <a:cs typeface="Arial"/>
                <a:sym typeface="Arial"/>
              </a:rPr>
              <a:t>a current-carrying loop</a:t>
            </a:r>
          </a:p>
        </p:txBody>
      </p:sp>
      <p:sp>
        <p:nvSpPr>
          <p:cNvPr id="354" name="Shape 35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9" name="Shape 359"/>
        <p:cNvGrpSpPr/>
        <p:nvPr/>
      </p:nvGrpSpPr>
      <p:grpSpPr>
        <a:xfrm>
          <a:off x="0" y="0"/>
          <a:ext cx="0" cy="0"/>
          <a:chOff x="0" y="0"/>
          <a:chExt cx="0" cy="0"/>
        </a:xfrm>
      </p:grpSpPr>
      <p:sp>
        <p:nvSpPr>
          <p:cNvPr id="360" name="Shape 360"/>
          <p:cNvSpPr txBox="1"/>
          <p:nvPr/>
        </p:nvSpPr>
        <p:spPr>
          <a:xfrm>
            <a:off x="227012" y="1196975"/>
            <a:ext cx="7773987" cy="21367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Iron filings sprinkled on paper reveal the magnetic field configurations about </a:t>
            </a:r>
          </a:p>
          <a:p>
            <a:pPr indent="-284162" lvl="1" marL="741362" marR="0" rtl="0" algn="l">
              <a:lnSpc>
                <a:spcPct val="100000"/>
              </a:lnSpc>
              <a:spcBef>
                <a:spcPts val="480"/>
              </a:spcBef>
              <a:spcAft>
                <a:spcPts val="0"/>
              </a:spcAft>
              <a:buClr>
                <a:srgbClr val="000000"/>
              </a:buClr>
              <a:buSzPct val="100000"/>
              <a:buFont typeface="Arial"/>
              <a:buAutoNum type="alphaLcPeriod"/>
            </a:pPr>
            <a:r>
              <a:rPr b="0" i="0" lang="en-US" sz="2400" u="none" cap="none" strike="noStrike">
                <a:solidFill>
                  <a:srgbClr val="000000"/>
                </a:solidFill>
                <a:latin typeface="Arial"/>
                <a:ea typeface="Arial"/>
                <a:cs typeface="Arial"/>
                <a:sym typeface="Arial"/>
              </a:rPr>
              <a:t>a current-carrying wire</a:t>
            </a:r>
          </a:p>
          <a:p>
            <a:pPr indent="-284162" lvl="1" marL="741362" marR="0" rtl="0" algn="l">
              <a:lnSpc>
                <a:spcPct val="100000"/>
              </a:lnSpc>
              <a:spcBef>
                <a:spcPts val="480"/>
              </a:spcBef>
              <a:spcAft>
                <a:spcPts val="0"/>
              </a:spcAft>
              <a:buClr>
                <a:srgbClr val="000000"/>
              </a:buClr>
              <a:buSzPct val="100000"/>
              <a:buFont typeface="Arial"/>
              <a:buAutoNum type="alphaLcPeriod"/>
            </a:pPr>
            <a:r>
              <a:rPr b="0" i="0" lang="en-US" sz="2400" u="none" cap="none" strike="noStrike">
                <a:solidFill>
                  <a:srgbClr val="000000"/>
                </a:solidFill>
                <a:latin typeface="Arial"/>
                <a:ea typeface="Arial"/>
                <a:cs typeface="Arial"/>
                <a:sym typeface="Arial"/>
              </a:rPr>
              <a:t>a current-carrying loop</a:t>
            </a:r>
          </a:p>
          <a:p>
            <a:pPr indent="-284162" lvl="1" marL="741362" marR="0" rtl="0" algn="l">
              <a:lnSpc>
                <a:spcPct val="100000"/>
              </a:lnSpc>
              <a:spcBef>
                <a:spcPts val="480"/>
              </a:spcBef>
              <a:spcAft>
                <a:spcPts val="0"/>
              </a:spcAft>
              <a:buClr>
                <a:srgbClr val="000000"/>
              </a:buClr>
              <a:buSzPct val="100000"/>
              <a:buFont typeface="Arial"/>
              <a:buAutoNum type="alphaLcPeriod"/>
            </a:pPr>
            <a:r>
              <a:rPr b="0" i="0" lang="en-US" sz="2400" u="none" cap="none" strike="noStrike">
                <a:solidFill>
                  <a:srgbClr val="000000"/>
                </a:solidFill>
                <a:latin typeface="Arial"/>
                <a:ea typeface="Arial"/>
                <a:cs typeface="Arial"/>
                <a:sym typeface="Arial"/>
              </a:rPr>
              <a:t>a coil of loops</a:t>
            </a:r>
          </a:p>
        </p:txBody>
      </p:sp>
      <p:sp>
        <p:nvSpPr>
          <p:cNvPr id="361" name="Shape 36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pic>
        <p:nvPicPr>
          <p:cNvPr id="362" name="Shape 362"/>
          <p:cNvPicPr preferRelativeResize="0"/>
          <p:nvPr/>
        </p:nvPicPr>
        <p:blipFill rotWithShape="1">
          <a:blip r:embed="rId3">
            <a:alphaModFix/>
          </a:blip>
          <a:srcRect b="0" l="0" r="0" t="0"/>
          <a:stretch/>
        </p:blipFill>
        <p:spPr>
          <a:xfrm>
            <a:off x="914400" y="3657600"/>
            <a:ext cx="7313612" cy="2362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7" name="Shape 367"/>
        <p:cNvGrpSpPr/>
        <p:nvPr/>
      </p:nvGrpSpPr>
      <p:grpSpPr>
        <a:xfrm>
          <a:off x="0" y="0"/>
          <a:ext cx="0" cy="0"/>
          <a:chOff x="0" y="0"/>
          <a:chExt cx="0" cy="0"/>
        </a:xfrm>
      </p:grpSpPr>
      <p:sp>
        <p:nvSpPr>
          <p:cNvPr id="368" name="Shape 368"/>
          <p:cNvSpPr txBox="1"/>
          <p:nvPr/>
        </p:nvSpPr>
        <p:spPr>
          <a:xfrm>
            <a:off x="227012" y="1196975"/>
            <a:ext cx="7545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Sometimes a piece of iron is placed inside the coil of an electromagnet.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magnetic domains in the iron are induced into alignment, increasing the magnetic field intensity.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Beyond a certain limit, the magnetic field in iron “saturates,” so iron is not used in the cores of the strongest electromagnets.</a:t>
            </a:r>
          </a:p>
        </p:txBody>
      </p:sp>
      <p:sp>
        <p:nvSpPr>
          <p:cNvPr id="369" name="Shape 36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4" name="Shape 374"/>
        <p:cNvGrpSpPr/>
        <p:nvPr/>
      </p:nvGrpSpPr>
      <p:grpSpPr>
        <a:xfrm>
          <a:off x="0" y="0"/>
          <a:ext cx="0" cy="0"/>
          <a:chOff x="0" y="0"/>
          <a:chExt cx="0" cy="0"/>
        </a:xfrm>
      </p:grpSpPr>
      <p:sp>
        <p:nvSpPr>
          <p:cNvPr id="375" name="Shape 375"/>
          <p:cNvSpPr txBox="1"/>
          <p:nvPr/>
        </p:nvSpPr>
        <p:spPr>
          <a:xfrm>
            <a:off x="227012" y="1196975"/>
            <a:ext cx="82311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superconducting electromagnet can generate a powerful magnetic field indefinitely without using any power.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 Fermilab near Chicago, superconducting electromagnets guide high-energy particles around the four-mile-circumference accelerator.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Superconducting magnets can also be found in magnetic resonance imaging (MRI) devices in hospitals. </a:t>
            </a:r>
          </a:p>
        </p:txBody>
      </p:sp>
      <p:sp>
        <p:nvSpPr>
          <p:cNvPr id="376" name="Shape 37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1" name="Shape 381"/>
        <p:cNvGrpSpPr/>
        <p:nvPr/>
      </p:nvGrpSpPr>
      <p:grpSpPr>
        <a:xfrm>
          <a:off x="0" y="0"/>
          <a:ext cx="0" cy="0"/>
          <a:chOff x="0" y="0"/>
          <a:chExt cx="0" cy="0"/>
        </a:xfrm>
      </p:grpSpPr>
      <p:pic>
        <p:nvPicPr>
          <p:cNvPr id="382" name="Shape 38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83" name="Shape 383"/>
          <p:cNvSpPr txBox="1"/>
          <p:nvPr/>
        </p:nvSpPr>
        <p:spPr>
          <a:xfrm>
            <a:off x="1676400" y="3009900"/>
            <a:ext cx="7315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does a current-carrying wire deflect a magnetic compass? </a:t>
            </a:r>
          </a:p>
        </p:txBody>
      </p:sp>
      <p:sp>
        <p:nvSpPr>
          <p:cNvPr id="384" name="Shape 38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Currents and Magnetic Fields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9" name="Shape 389"/>
        <p:cNvGrpSpPr/>
        <p:nvPr/>
      </p:nvGrpSpPr>
      <p:grpSpPr>
        <a:xfrm>
          <a:off x="0" y="0"/>
          <a:ext cx="0" cy="0"/>
          <a:chOff x="0" y="0"/>
          <a:chExt cx="0" cy="0"/>
        </a:xfrm>
      </p:grpSpPr>
      <p:pic>
        <p:nvPicPr>
          <p:cNvPr id="390" name="Shape 390"/>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91" name="Shape 391"/>
          <p:cNvSpPr txBox="1"/>
          <p:nvPr>
            <p:ph idx="1" type="body"/>
          </p:nvPr>
        </p:nvSpPr>
        <p:spPr>
          <a:xfrm>
            <a:off x="990600" y="2628900"/>
            <a:ext cx="72390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moving charge is deflected when it crosses magnetic field lines but not when it travels parallel to the field lines. </a:t>
            </a:r>
          </a:p>
        </p:txBody>
      </p:sp>
      <p:sp>
        <p:nvSpPr>
          <p:cNvPr id="392" name="Shape 39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36.6</a:t>
            </a:r>
            <a:r>
              <a:rPr b="1" i="0" lang="en-US" sz="2800" u="none">
                <a:solidFill>
                  <a:srgbClr val="007B32"/>
                </a:solidFill>
                <a:latin typeface="Arial"/>
                <a:ea typeface="Arial"/>
                <a:cs typeface="Arial"/>
                <a:sym typeface="Arial"/>
              </a:rPr>
              <a:t> </a:t>
            </a:r>
            <a:r>
              <a:rPr b="1" i="0" lang="en-US" sz="2400" u="none">
                <a:solidFill>
                  <a:srgbClr val="E63219"/>
                </a:solidFill>
                <a:latin typeface="Arial"/>
                <a:ea typeface="Arial"/>
                <a:cs typeface="Arial"/>
                <a:sym typeface="Arial"/>
              </a:rPr>
              <a:t>Magnetic Forces on Moving Charged Particles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nvSpPr>
        <p:spPr>
          <a:xfrm>
            <a:off x="227012" y="1196975"/>
            <a:ext cx="85359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Which interaction has the greater strength—the gravitational attraction between the scrap iron and Earth, or the magnetic attraction between the magnet and the scrap iron?</a:t>
            </a:r>
          </a:p>
        </p:txBody>
      </p:sp>
      <p:sp>
        <p:nvSpPr>
          <p:cNvPr id="56" name="Shape 56"/>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pic>
        <p:nvPicPr>
          <p:cNvPr id="57" name="Shape 57"/>
          <p:cNvPicPr preferRelativeResize="0"/>
          <p:nvPr/>
        </p:nvPicPr>
        <p:blipFill rotWithShape="1">
          <a:blip r:embed="rId3">
            <a:alphaModFix/>
          </a:blip>
          <a:srcRect b="0" l="0" r="0" t="0"/>
          <a:stretch/>
        </p:blipFill>
        <p:spPr>
          <a:xfrm>
            <a:off x="2276475" y="2590800"/>
            <a:ext cx="4591050" cy="341153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7" name="Shape 397"/>
        <p:cNvGrpSpPr/>
        <p:nvPr/>
      </p:nvGrpSpPr>
      <p:grpSpPr>
        <a:xfrm>
          <a:off x="0" y="0"/>
          <a:ext cx="0" cy="0"/>
          <a:chOff x="0" y="0"/>
          <a:chExt cx="0" cy="0"/>
        </a:xfrm>
      </p:grpSpPr>
      <p:sp>
        <p:nvSpPr>
          <p:cNvPr id="398" name="Shape 398"/>
          <p:cNvSpPr txBox="1"/>
          <p:nvPr/>
        </p:nvSpPr>
        <p:spPr>
          <a:xfrm>
            <a:off x="227012" y="1196975"/>
            <a:ext cx="8459787" cy="25114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If the charged particle </a:t>
            </a:r>
            <a:r>
              <a:rPr b="0" i="1" lang="en-US" sz="1800" u="none">
                <a:solidFill>
                  <a:srgbClr val="000000"/>
                </a:solidFill>
                <a:latin typeface="Arial"/>
                <a:ea typeface="Arial"/>
                <a:cs typeface="Arial"/>
                <a:sym typeface="Arial"/>
              </a:rPr>
              <a:t>moves </a:t>
            </a:r>
            <a:r>
              <a:rPr b="0" i="0" lang="en-US" sz="1800" u="none">
                <a:solidFill>
                  <a:srgbClr val="000000"/>
                </a:solidFill>
                <a:latin typeface="Arial"/>
                <a:ea typeface="Arial"/>
                <a:cs typeface="Arial"/>
                <a:sym typeface="Arial"/>
              </a:rPr>
              <a:t>in a magnetic field, the charged particle experiences a deflecting force.</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This force is greatest when the particle moves in a direction perpendicular to the magnetic field lines.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At other angles, the force is less.</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 force becomes zero when the particle moves parallel to the field lines.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 direction of the force is always perpendicular to both the magnetic field lines and the velocity of the charged particle.</a:t>
            </a:r>
          </a:p>
        </p:txBody>
      </p:sp>
      <p:sp>
        <p:nvSpPr>
          <p:cNvPr id="399" name="Shape 3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36.6</a:t>
            </a:r>
            <a:r>
              <a:rPr b="1" i="0" lang="en-US" sz="2800" u="none">
                <a:solidFill>
                  <a:srgbClr val="007B32"/>
                </a:solidFill>
                <a:latin typeface="Arial"/>
                <a:ea typeface="Arial"/>
                <a:cs typeface="Arial"/>
                <a:sym typeface="Arial"/>
              </a:rPr>
              <a:t> </a:t>
            </a:r>
            <a:r>
              <a:rPr b="1" i="0" lang="en-US" sz="2400" u="none">
                <a:solidFill>
                  <a:srgbClr val="E63219"/>
                </a:solidFill>
                <a:latin typeface="Arial"/>
                <a:ea typeface="Arial"/>
                <a:cs typeface="Arial"/>
                <a:sym typeface="Arial"/>
              </a:rPr>
              <a:t>Magnetic Forces on Moving Charged Particles</a:t>
            </a:r>
          </a:p>
        </p:txBody>
      </p:sp>
      <p:pic>
        <p:nvPicPr>
          <p:cNvPr id="400" name="Shape 400"/>
          <p:cNvPicPr preferRelativeResize="0"/>
          <p:nvPr/>
        </p:nvPicPr>
        <p:blipFill rotWithShape="1">
          <a:blip r:embed="rId3">
            <a:alphaModFix/>
          </a:blip>
          <a:srcRect b="0" l="0" r="0" t="0"/>
          <a:stretch/>
        </p:blipFill>
        <p:spPr>
          <a:xfrm>
            <a:off x="1828800" y="3962400"/>
            <a:ext cx="5484812" cy="224631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5" name="Shape 405"/>
        <p:cNvGrpSpPr/>
        <p:nvPr/>
      </p:nvGrpSpPr>
      <p:grpSpPr>
        <a:xfrm>
          <a:off x="0" y="0"/>
          <a:ext cx="0" cy="0"/>
          <a:chOff x="0" y="0"/>
          <a:chExt cx="0" cy="0"/>
        </a:xfrm>
      </p:grpSpPr>
      <p:sp>
        <p:nvSpPr>
          <p:cNvPr id="406" name="Shape 406"/>
          <p:cNvSpPr txBox="1"/>
          <p:nvPr/>
        </p:nvSpPr>
        <p:spPr>
          <a:xfrm>
            <a:off x="227012" y="1196975"/>
            <a:ext cx="7545387" cy="27209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deflecting force is different from other forces, such as the force of gravitation between masses, the electrostatic force between charges, and the force between magnetic poles.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force that acts on a moving charged particle acts perpendicular to both the magnetic field and the electron velocity.</a:t>
            </a:r>
          </a:p>
        </p:txBody>
      </p:sp>
      <p:sp>
        <p:nvSpPr>
          <p:cNvPr id="407" name="Shape 4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36.6</a:t>
            </a:r>
            <a:r>
              <a:rPr b="1" i="0" lang="en-US" sz="2800" u="none">
                <a:solidFill>
                  <a:srgbClr val="007B32"/>
                </a:solidFill>
                <a:latin typeface="Arial"/>
                <a:ea typeface="Arial"/>
                <a:cs typeface="Arial"/>
                <a:sym typeface="Arial"/>
              </a:rPr>
              <a:t> </a:t>
            </a:r>
            <a:r>
              <a:rPr b="1" i="0" lang="en-US" sz="2400" u="none">
                <a:solidFill>
                  <a:srgbClr val="E63219"/>
                </a:solidFill>
                <a:latin typeface="Arial"/>
                <a:ea typeface="Arial"/>
                <a:cs typeface="Arial"/>
                <a:sym typeface="Arial"/>
              </a:rPr>
              <a:t>Magnetic Forces on Moving Charged Particles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2" name="Shape 412"/>
        <p:cNvGrpSpPr/>
        <p:nvPr/>
      </p:nvGrpSpPr>
      <p:grpSpPr>
        <a:xfrm>
          <a:off x="0" y="0"/>
          <a:ext cx="0" cy="0"/>
          <a:chOff x="0" y="0"/>
          <a:chExt cx="0" cy="0"/>
        </a:xfrm>
      </p:grpSpPr>
      <p:sp>
        <p:nvSpPr>
          <p:cNvPr id="413" name="Shape 413"/>
          <p:cNvSpPr txBox="1"/>
          <p:nvPr/>
        </p:nvSpPr>
        <p:spPr>
          <a:xfrm>
            <a:off x="227012" y="1196975"/>
            <a:ext cx="4802187" cy="4254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deflection of charged particles by magnetic fields provides a TV picture.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Charged particles from outer space are deflected by Earth’s magnetic field, which reduces the intensity of cosmic radiation.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much greater reduction in intensity results from the absorption of cosmic rays in the atmosphere.</a:t>
            </a:r>
          </a:p>
        </p:txBody>
      </p:sp>
      <p:sp>
        <p:nvSpPr>
          <p:cNvPr id="414" name="Shape 41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36.6</a:t>
            </a:r>
            <a:r>
              <a:rPr b="1" i="0" lang="en-US" sz="2800" u="none">
                <a:solidFill>
                  <a:srgbClr val="007B32"/>
                </a:solidFill>
                <a:latin typeface="Arial"/>
                <a:ea typeface="Arial"/>
                <a:cs typeface="Arial"/>
                <a:sym typeface="Arial"/>
              </a:rPr>
              <a:t> </a:t>
            </a:r>
            <a:r>
              <a:rPr b="1" i="0" lang="en-US" sz="2400" u="none">
                <a:solidFill>
                  <a:srgbClr val="E63219"/>
                </a:solidFill>
                <a:latin typeface="Arial"/>
                <a:ea typeface="Arial"/>
                <a:cs typeface="Arial"/>
                <a:sym typeface="Arial"/>
              </a:rPr>
              <a:t>Magnetic Forces on Moving Charged Particles</a:t>
            </a:r>
          </a:p>
        </p:txBody>
      </p:sp>
      <p:pic>
        <p:nvPicPr>
          <p:cNvPr id="415" name="Shape 415"/>
          <p:cNvPicPr preferRelativeResize="0"/>
          <p:nvPr/>
        </p:nvPicPr>
        <p:blipFill rotWithShape="1">
          <a:blip r:embed="rId3">
            <a:alphaModFix/>
          </a:blip>
          <a:srcRect b="0" l="0" r="0" t="0"/>
          <a:stretch/>
        </p:blipFill>
        <p:spPr>
          <a:xfrm>
            <a:off x="5257800" y="1828800"/>
            <a:ext cx="3629025" cy="32766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0" name="Shape 420"/>
        <p:cNvGrpSpPr/>
        <p:nvPr/>
      </p:nvGrpSpPr>
      <p:grpSpPr>
        <a:xfrm>
          <a:off x="0" y="0"/>
          <a:ext cx="0" cy="0"/>
          <a:chOff x="0" y="0"/>
          <a:chExt cx="0" cy="0"/>
        </a:xfrm>
      </p:grpSpPr>
      <p:pic>
        <p:nvPicPr>
          <p:cNvPr id="421" name="Shape 421"/>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22" name="Shape 422"/>
          <p:cNvSpPr txBox="1"/>
          <p:nvPr/>
        </p:nvSpPr>
        <p:spPr>
          <a:xfrm>
            <a:off x="1676400" y="3009900"/>
            <a:ext cx="7315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happens when a charged particle moves in a magnetic field? </a:t>
            </a:r>
          </a:p>
        </p:txBody>
      </p:sp>
      <p:sp>
        <p:nvSpPr>
          <p:cNvPr id="423" name="Shape 42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36.6</a:t>
            </a:r>
            <a:r>
              <a:rPr b="1" i="0" lang="en-US" sz="2800" u="none">
                <a:solidFill>
                  <a:srgbClr val="007B32"/>
                </a:solidFill>
                <a:latin typeface="Arial"/>
                <a:ea typeface="Arial"/>
                <a:cs typeface="Arial"/>
                <a:sym typeface="Arial"/>
              </a:rPr>
              <a:t> </a:t>
            </a:r>
            <a:r>
              <a:rPr b="1" i="0" lang="en-US" sz="2400" u="none">
                <a:solidFill>
                  <a:srgbClr val="E63219"/>
                </a:solidFill>
                <a:latin typeface="Arial"/>
                <a:ea typeface="Arial"/>
                <a:cs typeface="Arial"/>
                <a:sym typeface="Arial"/>
              </a:rPr>
              <a:t>Magnetic Forces on Moving Charged Particles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7" name="Shape 427"/>
        <p:cNvGrpSpPr/>
        <p:nvPr/>
      </p:nvGrpSpPr>
      <p:grpSpPr>
        <a:xfrm>
          <a:off x="0" y="0"/>
          <a:ext cx="0" cy="0"/>
          <a:chOff x="0" y="0"/>
          <a:chExt cx="0" cy="0"/>
        </a:xfrm>
      </p:grpSpPr>
      <p:pic>
        <p:nvPicPr>
          <p:cNvPr id="428" name="Shape 42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29" name="Shape 429"/>
          <p:cNvSpPr txBox="1"/>
          <p:nvPr>
            <p:ph idx="1" type="body"/>
          </p:nvPr>
        </p:nvSpPr>
        <p:spPr>
          <a:xfrm>
            <a:off x="990600" y="2438400"/>
            <a:ext cx="77724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Since a charged particle moving through a magnetic field experiences a deflecting force, a current of charged particles moving through a magnetic field also experiences a deflecting force. </a:t>
            </a:r>
          </a:p>
        </p:txBody>
      </p:sp>
      <p:sp>
        <p:nvSpPr>
          <p:cNvPr id="430" name="Shape 43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Forces on Current-Carrying Wires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4" name="Shape 434"/>
        <p:cNvGrpSpPr/>
        <p:nvPr/>
      </p:nvGrpSpPr>
      <p:grpSpPr>
        <a:xfrm>
          <a:off x="0" y="0"/>
          <a:ext cx="0" cy="0"/>
          <a:chOff x="0" y="0"/>
          <a:chExt cx="0" cy="0"/>
        </a:xfrm>
      </p:grpSpPr>
      <p:sp>
        <p:nvSpPr>
          <p:cNvPr id="435" name="Shape 435"/>
          <p:cNvSpPr txBox="1"/>
          <p:nvPr/>
        </p:nvSpPr>
        <p:spPr>
          <a:xfrm>
            <a:off x="227012" y="1196975"/>
            <a:ext cx="8612187" cy="27860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If the particles are inside a wire, the wire will also move.</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If the direction of current in the wire is reversed, the deflecting force acts in the opposite direction.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 force is maximum when the current is perpendicular to the magnetic field lines.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 direction of force is along neither the magnetic field lines nor the direction of current.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 force is perpendicular to both field lines and current, and it is a sideways force.</a:t>
            </a:r>
          </a:p>
        </p:txBody>
      </p:sp>
      <p:sp>
        <p:nvSpPr>
          <p:cNvPr id="436" name="Shape 43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Forces on Current-Carrying Wires</a:t>
            </a:r>
          </a:p>
        </p:txBody>
      </p:sp>
      <p:pic>
        <p:nvPicPr>
          <p:cNvPr id="437" name="Shape 437"/>
          <p:cNvPicPr preferRelativeResize="0"/>
          <p:nvPr/>
        </p:nvPicPr>
        <p:blipFill rotWithShape="1">
          <a:blip r:embed="rId3">
            <a:alphaModFix/>
          </a:blip>
          <a:srcRect b="0" l="0" r="0" t="0"/>
          <a:stretch/>
        </p:blipFill>
        <p:spPr>
          <a:xfrm>
            <a:off x="1828800" y="4041775"/>
            <a:ext cx="5484812" cy="21304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2" name="Shape 442"/>
        <p:cNvGrpSpPr/>
        <p:nvPr/>
      </p:nvGrpSpPr>
      <p:grpSpPr>
        <a:xfrm>
          <a:off x="0" y="0"/>
          <a:ext cx="0" cy="0"/>
          <a:chOff x="0" y="0"/>
          <a:chExt cx="0" cy="0"/>
        </a:xfrm>
      </p:grpSpPr>
      <p:sp>
        <p:nvSpPr>
          <p:cNvPr id="443" name="Shape 443"/>
          <p:cNvSpPr txBox="1"/>
          <p:nvPr/>
        </p:nvSpPr>
        <p:spPr>
          <a:xfrm>
            <a:off x="227012" y="1196975"/>
            <a:ext cx="86121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Just as a current-carrying wire will deflect a magnetic compass, a magnet will deflect a current-carrying wire.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Both cases show different effects of the same phenomenon.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discovery that a magnet exerts a force on a current-carrying wire created much excitement.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People began harnessing this force for useful purposes—electric meters and electric motors.</a:t>
            </a:r>
          </a:p>
        </p:txBody>
      </p:sp>
      <p:sp>
        <p:nvSpPr>
          <p:cNvPr id="444" name="Shape 44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Forces on Current-Carrying Wires</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9" name="Shape 449"/>
        <p:cNvGrpSpPr/>
        <p:nvPr/>
      </p:nvGrpSpPr>
      <p:grpSpPr>
        <a:xfrm>
          <a:off x="0" y="0"/>
          <a:ext cx="0" cy="0"/>
          <a:chOff x="0" y="0"/>
          <a:chExt cx="0" cy="0"/>
        </a:xfrm>
      </p:grpSpPr>
      <p:sp>
        <p:nvSpPr>
          <p:cNvPr id="450" name="Shape 450"/>
          <p:cNvSpPr txBox="1"/>
          <p:nvPr>
            <p:ph idx="1" type="body"/>
          </p:nvPr>
        </p:nvSpPr>
        <p:spPr>
          <a:xfrm>
            <a:off x="228600" y="1196975"/>
            <a:ext cx="86868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law of physics tells you that if a current-carrying wire produces a force on a magnet, a magnet must produce a force on a current-carrying wire?</a:t>
            </a:r>
          </a:p>
        </p:txBody>
      </p:sp>
      <p:sp>
        <p:nvSpPr>
          <p:cNvPr id="451" name="Shape 45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Forces on Current-Carrying Wires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6" name="Shape 456"/>
        <p:cNvGrpSpPr/>
        <p:nvPr/>
      </p:nvGrpSpPr>
      <p:grpSpPr>
        <a:xfrm>
          <a:off x="0" y="0"/>
          <a:ext cx="0" cy="0"/>
          <a:chOff x="0" y="0"/>
          <a:chExt cx="0" cy="0"/>
        </a:xfrm>
      </p:grpSpPr>
      <p:sp>
        <p:nvSpPr>
          <p:cNvPr id="457" name="Shape 457"/>
          <p:cNvSpPr txBox="1"/>
          <p:nvPr>
            <p:ph idx="1" type="body"/>
          </p:nvPr>
        </p:nvSpPr>
        <p:spPr>
          <a:xfrm>
            <a:off x="228600" y="1196975"/>
            <a:ext cx="8686800" cy="29289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law of physics tells you that if a current-carrying wire produces a force on a magnet, a magnet must produce a force on a current-carrying wire?</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Newton’s third law, which applies to all forces in nature. </a:t>
            </a:r>
          </a:p>
        </p:txBody>
      </p:sp>
      <p:sp>
        <p:nvSpPr>
          <p:cNvPr id="458" name="Shape 45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Forces on Current-Carrying Wires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3" name="Shape 463"/>
        <p:cNvGrpSpPr/>
        <p:nvPr/>
      </p:nvGrpSpPr>
      <p:grpSpPr>
        <a:xfrm>
          <a:off x="0" y="0"/>
          <a:ext cx="0" cy="0"/>
          <a:chOff x="0" y="0"/>
          <a:chExt cx="0" cy="0"/>
        </a:xfrm>
      </p:grpSpPr>
      <p:pic>
        <p:nvPicPr>
          <p:cNvPr id="464" name="Shape 464"/>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65" name="Shape 465"/>
          <p:cNvSpPr txBox="1"/>
          <p:nvPr/>
        </p:nvSpPr>
        <p:spPr>
          <a:xfrm>
            <a:off x="1676400" y="3200400"/>
            <a:ext cx="7315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is current affected by a magnetic field? </a:t>
            </a:r>
          </a:p>
        </p:txBody>
      </p:sp>
      <p:sp>
        <p:nvSpPr>
          <p:cNvPr id="466" name="Shape 46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Forces on Current-Carrying Wires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nvSpPr>
        <p:spPr>
          <a:xfrm>
            <a:off x="227012" y="1196975"/>
            <a:ext cx="7392987" cy="44005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suspend a bar magnet from its center by a piece of string, it will act as a compass.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end that points northward is called the </a:t>
            </a:r>
            <a:r>
              <a:rPr b="0" i="1" lang="en-US" sz="2400" u="none" cap="none" strike="noStrike">
                <a:solidFill>
                  <a:srgbClr val="000000"/>
                </a:solidFill>
                <a:latin typeface="Arial"/>
                <a:ea typeface="Arial"/>
                <a:cs typeface="Arial"/>
                <a:sym typeface="Arial"/>
              </a:rPr>
              <a:t>north-seeking pole.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end that points southward is called the </a:t>
            </a:r>
            <a:r>
              <a:rPr b="0" i="1" lang="en-US" sz="2400" u="none" cap="none" strike="noStrike">
                <a:solidFill>
                  <a:srgbClr val="000000"/>
                </a:solidFill>
                <a:latin typeface="Arial"/>
                <a:ea typeface="Arial"/>
                <a:cs typeface="Arial"/>
                <a:sym typeface="Arial"/>
              </a:rPr>
              <a:t>south-seeking pole.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More simply, these are called the </a:t>
            </a:r>
            <a:r>
              <a:rPr b="0" i="1" lang="en-US" sz="2400" u="none" cap="none" strike="noStrike">
                <a:solidFill>
                  <a:srgbClr val="000000"/>
                </a:solidFill>
                <a:latin typeface="Arial"/>
                <a:ea typeface="Arial"/>
                <a:cs typeface="Arial"/>
                <a:sym typeface="Arial"/>
              </a:rPr>
              <a:t>north </a:t>
            </a:r>
            <a:r>
              <a:rPr b="0" i="0" lang="en-US" sz="2400" u="none" cap="none" strike="noStrike">
                <a:solidFill>
                  <a:srgbClr val="000000"/>
                </a:solidFill>
                <a:latin typeface="Arial"/>
                <a:ea typeface="Arial"/>
                <a:cs typeface="Arial"/>
                <a:sym typeface="Arial"/>
              </a:rPr>
              <a:t>and </a:t>
            </a:r>
            <a:r>
              <a:rPr b="0" i="1" lang="en-US" sz="2400" u="none" cap="none" strike="noStrike">
                <a:solidFill>
                  <a:srgbClr val="000000"/>
                </a:solidFill>
                <a:latin typeface="Arial"/>
                <a:ea typeface="Arial"/>
                <a:cs typeface="Arial"/>
                <a:sym typeface="Arial"/>
              </a:rPr>
              <a:t>south poles.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All magnets have both a north and a south pole. For a simple bar magnet the poles are located at the two ends. </a:t>
            </a:r>
          </a:p>
        </p:txBody>
      </p:sp>
      <p:sp>
        <p:nvSpPr>
          <p:cNvPr id="64" name="Shape 64"/>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1" name="Shape 471"/>
        <p:cNvGrpSpPr/>
        <p:nvPr/>
      </p:nvGrpSpPr>
      <p:grpSpPr>
        <a:xfrm>
          <a:off x="0" y="0"/>
          <a:ext cx="0" cy="0"/>
          <a:chOff x="0" y="0"/>
          <a:chExt cx="0" cy="0"/>
        </a:xfrm>
      </p:grpSpPr>
      <p:pic>
        <p:nvPicPr>
          <p:cNvPr id="472" name="Shape 47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73" name="Shape 473"/>
          <p:cNvSpPr txBox="1"/>
          <p:nvPr>
            <p:ph idx="1" type="body"/>
          </p:nvPr>
        </p:nvSpPr>
        <p:spPr>
          <a:xfrm>
            <a:off x="990600" y="2438400"/>
            <a:ext cx="77724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principal difference between a galvanometer and an electric motor is that in an electric motor, the current is made to change direction every time the coil makes a half revolution. </a:t>
            </a:r>
          </a:p>
        </p:txBody>
      </p:sp>
      <p:sp>
        <p:nvSpPr>
          <p:cNvPr id="474" name="Shape 47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9" name="Shape 479"/>
        <p:cNvGrpSpPr/>
        <p:nvPr/>
      </p:nvGrpSpPr>
      <p:grpSpPr>
        <a:xfrm>
          <a:off x="0" y="0"/>
          <a:ext cx="0" cy="0"/>
          <a:chOff x="0" y="0"/>
          <a:chExt cx="0" cy="0"/>
        </a:xfrm>
      </p:grpSpPr>
      <p:sp>
        <p:nvSpPr>
          <p:cNvPr id="480" name="Shape 480"/>
          <p:cNvSpPr txBox="1"/>
          <p:nvPr/>
        </p:nvSpPr>
        <p:spPr>
          <a:xfrm>
            <a:off x="227012" y="1196975"/>
            <a:ext cx="81549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simplest meter to detect electric current consists of a magnetic needle on a pivot at the center of loops of insulated wire.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an electric current passes through the coil, each loop produces its own effect on the needle.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very small current can be detected. A sensitive current-indicating instrument is called a </a:t>
            </a:r>
            <a:r>
              <a:rPr b="0" i="1" lang="en-US" sz="2400" u="none">
                <a:solidFill>
                  <a:srgbClr val="000000"/>
                </a:solidFill>
                <a:latin typeface="Arial"/>
                <a:ea typeface="Arial"/>
                <a:cs typeface="Arial"/>
                <a:sym typeface="Arial"/>
              </a:rPr>
              <a:t>galvanometer.</a:t>
            </a:r>
          </a:p>
        </p:txBody>
      </p:sp>
      <p:sp>
        <p:nvSpPr>
          <p:cNvPr id="481" name="Shape 48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pic>
        <p:nvPicPr>
          <p:cNvPr id="482" name="Shape 482"/>
          <p:cNvPicPr preferRelativeResize="0"/>
          <p:nvPr/>
        </p:nvPicPr>
        <p:blipFill rotWithShape="1">
          <a:blip r:embed="rId3">
            <a:alphaModFix/>
          </a:blip>
          <a:srcRect b="0" l="0" r="0" t="0"/>
          <a:stretch/>
        </p:blipFill>
        <p:spPr>
          <a:xfrm>
            <a:off x="914400" y="4349750"/>
            <a:ext cx="7313612" cy="14414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7" name="Shape 487"/>
        <p:cNvGrpSpPr/>
        <p:nvPr/>
      </p:nvGrpSpPr>
      <p:grpSpPr>
        <a:xfrm>
          <a:off x="0" y="0"/>
          <a:ext cx="0" cy="0"/>
          <a:chOff x="0" y="0"/>
          <a:chExt cx="0" cy="0"/>
        </a:xfrm>
      </p:grpSpPr>
      <p:sp>
        <p:nvSpPr>
          <p:cNvPr id="488" name="Shape 488"/>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Common Galvanometers</a:t>
            </a:r>
          </a:p>
        </p:txBody>
      </p:sp>
      <p:sp>
        <p:nvSpPr>
          <p:cNvPr id="489" name="Shape 489"/>
          <p:cNvSpPr txBox="1"/>
          <p:nvPr/>
        </p:nvSpPr>
        <p:spPr>
          <a:xfrm>
            <a:off x="227012" y="1766887"/>
            <a:ext cx="76215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more common design employs more loops of wire and is therefore more sensitive.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coil is mounted for movement and the magnet is held stationary.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coil turns against a spring, so the greater the current in its loops, the greater its deflection.</a:t>
            </a:r>
          </a:p>
        </p:txBody>
      </p:sp>
      <p:sp>
        <p:nvSpPr>
          <p:cNvPr id="490" name="Shape 49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5" name="Shape 495"/>
        <p:cNvGrpSpPr/>
        <p:nvPr/>
      </p:nvGrpSpPr>
      <p:grpSpPr>
        <a:xfrm>
          <a:off x="0" y="0"/>
          <a:ext cx="0" cy="0"/>
          <a:chOff x="0" y="0"/>
          <a:chExt cx="0" cy="0"/>
        </a:xfrm>
      </p:grpSpPr>
      <p:pic>
        <p:nvPicPr>
          <p:cNvPr id="496" name="Shape 496"/>
          <p:cNvPicPr preferRelativeResize="0"/>
          <p:nvPr/>
        </p:nvPicPr>
        <p:blipFill rotWithShape="1">
          <a:blip r:embed="rId3">
            <a:alphaModFix/>
          </a:blip>
          <a:srcRect b="0" l="0" r="0" t="0"/>
          <a:stretch/>
        </p:blipFill>
        <p:spPr>
          <a:xfrm>
            <a:off x="1827212" y="2970212"/>
            <a:ext cx="5484812" cy="3121025"/>
          </a:xfrm>
          <a:prstGeom prst="rect">
            <a:avLst/>
          </a:prstGeom>
          <a:noFill/>
          <a:ln>
            <a:noFill/>
          </a:ln>
        </p:spPr>
      </p:pic>
      <p:sp>
        <p:nvSpPr>
          <p:cNvPr id="497" name="Shape 497"/>
          <p:cNvSpPr txBox="1"/>
          <p:nvPr/>
        </p:nvSpPr>
        <p:spPr>
          <a:xfrm>
            <a:off x="227012" y="1196975"/>
            <a:ext cx="8078787" cy="8223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 common galvanometer consists of a stationary magnet and a movable coil of wire. </a:t>
            </a:r>
          </a:p>
        </p:txBody>
      </p:sp>
      <p:sp>
        <p:nvSpPr>
          <p:cNvPr id="498" name="Shape 49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3" name="Shape 503"/>
        <p:cNvGrpSpPr/>
        <p:nvPr/>
      </p:nvGrpSpPr>
      <p:grpSpPr>
        <a:xfrm>
          <a:off x="0" y="0"/>
          <a:ext cx="0" cy="0"/>
          <a:chOff x="0" y="0"/>
          <a:chExt cx="0" cy="0"/>
        </a:xfrm>
      </p:grpSpPr>
      <p:sp>
        <p:nvSpPr>
          <p:cNvPr id="504" name="Shape 504"/>
          <p:cNvSpPr txBox="1"/>
          <p:nvPr/>
        </p:nvSpPr>
        <p:spPr>
          <a:xfrm>
            <a:off x="227012" y="1196975"/>
            <a:ext cx="8078787" cy="16256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 common galvanometer consists of a stationary magnet and a movable coil of wire.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 multimeter can function as both an ammeter and a voltmeter. </a:t>
            </a:r>
          </a:p>
        </p:txBody>
      </p:sp>
      <p:sp>
        <p:nvSpPr>
          <p:cNvPr id="505" name="Shape 50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pic>
        <p:nvPicPr>
          <p:cNvPr id="506" name="Shape 506"/>
          <p:cNvPicPr preferRelativeResize="0"/>
          <p:nvPr/>
        </p:nvPicPr>
        <p:blipFill rotWithShape="1">
          <a:blip r:embed="rId3">
            <a:alphaModFix/>
          </a:blip>
          <a:srcRect b="0" l="0" r="0" t="0"/>
          <a:stretch/>
        </p:blipFill>
        <p:spPr>
          <a:xfrm>
            <a:off x="1828800" y="2971800"/>
            <a:ext cx="5484812" cy="31210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1" name="Shape 511"/>
        <p:cNvGrpSpPr/>
        <p:nvPr/>
      </p:nvGrpSpPr>
      <p:grpSpPr>
        <a:xfrm>
          <a:off x="0" y="0"/>
          <a:ext cx="0" cy="0"/>
          <a:chOff x="0" y="0"/>
          <a:chExt cx="0" cy="0"/>
        </a:xfrm>
      </p:grpSpPr>
      <p:sp>
        <p:nvSpPr>
          <p:cNvPr id="512" name="Shape 512"/>
          <p:cNvSpPr txBox="1"/>
          <p:nvPr/>
        </p:nvSpPr>
        <p:spPr>
          <a:xfrm>
            <a:off x="227012" y="1196975"/>
            <a:ext cx="81549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galvanometer may be calibrated to measure current (amperes), in which case it is called an </a:t>
            </a:r>
            <a:r>
              <a:rPr b="0" i="1" lang="en-US" sz="2400" u="none">
                <a:solidFill>
                  <a:srgbClr val="000000"/>
                </a:solidFill>
                <a:latin typeface="Arial"/>
                <a:ea typeface="Arial"/>
                <a:cs typeface="Arial"/>
                <a:sym typeface="Arial"/>
              </a:rPr>
              <a:t>ammeter.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Or it may be calibrated to measure electric potential (volts), in which case it is called a </a:t>
            </a:r>
            <a:r>
              <a:rPr b="0" i="1" lang="en-US" sz="2400" u="none">
                <a:solidFill>
                  <a:srgbClr val="000000"/>
                </a:solidFill>
                <a:latin typeface="Arial"/>
                <a:ea typeface="Arial"/>
                <a:cs typeface="Arial"/>
                <a:sym typeface="Arial"/>
              </a:rPr>
              <a:t>voltmeter.</a:t>
            </a:r>
          </a:p>
        </p:txBody>
      </p:sp>
      <p:sp>
        <p:nvSpPr>
          <p:cNvPr id="513" name="Shape 51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8" name="Shape 518"/>
        <p:cNvGrpSpPr/>
        <p:nvPr/>
      </p:nvGrpSpPr>
      <p:grpSpPr>
        <a:xfrm>
          <a:off x="0" y="0"/>
          <a:ext cx="0" cy="0"/>
          <a:chOff x="0" y="0"/>
          <a:chExt cx="0" cy="0"/>
        </a:xfrm>
      </p:grpSpPr>
      <p:sp>
        <p:nvSpPr>
          <p:cNvPr id="519" name="Shape 519"/>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Electric Motors</a:t>
            </a:r>
          </a:p>
        </p:txBody>
      </p:sp>
      <p:sp>
        <p:nvSpPr>
          <p:cNvPr id="520" name="Shape 520"/>
          <p:cNvSpPr txBox="1"/>
          <p:nvPr/>
        </p:nvSpPr>
        <p:spPr>
          <a:xfrm>
            <a:off x="227012" y="1766887"/>
            <a:ext cx="86121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design of the galvanometer is slightly modified, you have an electric motor.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principal difference is that in an electric motor, the current changes direction every time the coil makes a half revolution.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After it has been forced to rotate one half revolution, it overshoots just in time for the current to reverse.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coil is forced to continue another half revolution, and so on in cyclic fashion to produce continuous rotation.</a:t>
            </a:r>
          </a:p>
        </p:txBody>
      </p:sp>
      <p:sp>
        <p:nvSpPr>
          <p:cNvPr id="521" name="Shape 52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6" name="Shape 526"/>
        <p:cNvGrpSpPr/>
        <p:nvPr/>
      </p:nvGrpSpPr>
      <p:grpSpPr>
        <a:xfrm>
          <a:off x="0" y="0"/>
          <a:ext cx="0" cy="0"/>
          <a:chOff x="0" y="0"/>
          <a:chExt cx="0" cy="0"/>
        </a:xfrm>
      </p:grpSpPr>
      <p:sp>
        <p:nvSpPr>
          <p:cNvPr id="527" name="Shape 527"/>
          <p:cNvSpPr txBox="1"/>
          <p:nvPr/>
        </p:nvSpPr>
        <p:spPr>
          <a:xfrm>
            <a:off x="227012" y="1196975"/>
            <a:ext cx="8612187" cy="2101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In a simple DC motor, a permanent magnet produces a magnetic field in a region where a rectangular loop of wire is mounted.</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The loop can turn about an axis.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When a current passes through the loop, it flows in opposite directions in the upper and lower sides of the loop.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The loop is forced to move as if it were a galvanometer. </a:t>
            </a:r>
          </a:p>
        </p:txBody>
      </p:sp>
      <p:sp>
        <p:nvSpPr>
          <p:cNvPr id="528" name="Shape 52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pic>
        <p:nvPicPr>
          <p:cNvPr id="529" name="Shape 529"/>
          <p:cNvPicPr preferRelativeResize="0"/>
          <p:nvPr/>
        </p:nvPicPr>
        <p:blipFill rotWithShape="1">
          <a:blip r:embed="rId3">
            <a:alphaModFix/>
          </a:blip>
          <a:srcRect b="0" l="0" r="0" t="0"/>
          <a:stretch/>
        </p:blipFill>
        <p:spPr>
          <a:xfrm>
            <a:off x="2525712" y="3452812"/>
            <a:ext cx="4094162" cy="274161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4" name="Shape 534"/>
        <p:cNvGrpSpPr/>
        <p:nvPr/>
      </p:nvGrpSpPr>
      <p:grpSpPr>
        <a:xfrm>
          <a:off x="0" y="0"/>
          <a:ext cx="0" cy="0"/>
          <a:chOff x="0" y="0"/>
          <a:chExt cx="0" cy="0"/>
        </a:xfrm>
      </p:grpSpPr>
      <p:sp>
        <p:nvSpPr>
          <p:cNvPr id="535" name="Shape 535"/>
          <p:cNvSpPr txBox="1"/>
          <p:nvPr/>
        </p:nvSpPr>
        <p:spPr>
          <a:xfrm>
            <a:off x="227012" y="1196975"/>
            <a:ext cx="8154987" cy="3232150"/>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The current is reversed during each half revolution by means of stationary contacts on the shaft. </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The parts of the wire that brush against these contacts are called </a:t>
            </a:r>
            <a:r>
              <a:rPr b="0" i="1" lang="en-US" sz="2400" u="none">
                <a:solidFill>
                  <a:schemeClr val="dk1"/>
                </a:solidFill>
                <a:latin typeface="Arial"/>
                <a:ea typeface="Arial"/>
                <a:cs typeface="Arial"/>
                <a:sym typeface="Arial"/>
              </a:rPr>
              <a:t>brushes. </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The current in the loop alternates so that the forces in the upper and lower regions do not change directions as the loop rotates. </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The rotation is continuous as long as current is supplied.</a:t>
            </a:r>
          </a:p>
        </p:txBody>
      </p:sp>
      <p:sp>
        <p:nvSpPr>
          <p:cNvPr id="536" name="Shape 53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1" name="Shape 541"/>
        <p:cNvGrpSpPr/>
        <p:nvPr/>
      </p:nvGrpSpPr>
      <p:grpSpPr>
        <a:xfrm>
          <a:off x="0" y="0"/>
          <a:ext cx="0" cy="0"/>
          <a:chOff x="0" y="0"/>
          <a:chExt cx="0" cy="0"/>
        </a:xfrm>
      </p:grpSpPr>
      <p:sp>
        <p:nvSpPr>
          <p:cNvPr id="542" name="Shape 542"/>
          <p:cNvSpPr txBox="1"/>
          <p:nvPr/>
        </p:nvSpPr>
        <p:spPr>
          <a:xfrm>
            <a:off x="227012" y="1196975"/>
            <a:ext cx="81549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Larger motors, DC or AC, are made by replacing the permanent magnet with an electromagnet, energized by the power source.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Many loops of wire are wound about an iron cylinder, called an </a:t>
            </a:r>
            <a:r>
              <a:rPr b="0" i="1" lang="en-US" sz="2400" u="none">
                <a:solidFill>
                  <a:srgbClr val="000000"/>
                </a:solidFill>
                <a:latin typeface="Arial"/>
                <a:ea typeface="Arial"/>
                <a:cs typeface="Arial"/>
                <a:sym typeface="Arial"/>
              </a:rPr>
              <a:t>armature, </a:t>
            </a:r>
            <a:r>
              <a:rPr b="0" i="0" lang="en-US" sz="2400" u="none">
                <a:solidFill>
                  <a:srgbClr val="000000"/>
                </a:solidFill>
                <a:latin typeface="Arial"/>
                <a:ea typeface="Arial"/>
                <a:cs typeface="Arial"/>
                <a:sym typeface="Arial"/>
              </a:rPr>
              <a:t>which then rotates when energized with electric current.</a:t>
            </a:r>
          </a:p>
        </p:txBody>
      </p:sp>
      <p:sp>
        <p:nvSpPr>
          <p:cNvPr id="543" name="Shape 54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 name="Shape 69"/>
        <p:cNvGrpSpPr/>
        <p:nvPr/>
      </p:nvGrpSpPr>
      <p:grpSpPr>
        <a:xfrm>
          <a:off x="0" y="0"/>
          <a:ext cx="0" cy="0"/>
          <a:chOff x="0" y="0"/>
          <a:chExt cx="0" cy="0"/>
        </a:xfrm>
      </p:grpSpPr>
      <p:sp>
        <p:nvSpPr>
          <p:cNvPr id="70" name="Shape 70"/>
          <p:cNvSpPr txBox="1"/>
          <p:nvPr/>
        </p:nvSpPr>
        <p:spPr>
          <a:xfrm>
            <a:off x="227012" y="1196975"/>
            <a:ext cx="8688387" cy="14319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the north pole of one magnet is brought near the north pole of another magnet, they repel.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same is true of a south pole near a south pole.</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If opposite poles are brought together, however, attraction occurs.</a:t>
            </a:r>
          </a:p>
        </p:txBody>
      </p:sp>
      <p:sp>
        <p:nvSpPr>
          <p:cNvPr id="71" name="Shape 71"/>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pic>
        <p:nvPicPr>
          <p:cNvPr id="72" name="Shape 72"/>
          <p:cNvPicPr preferRelativeResize="0"/>
          <p:nvPr/>
        </p:nvPicPr>
        <p:blipFill rotWithShape="1">
          <a:blip r:embed="rId3">
            <a:alphaModFix/>
          </a:blip>
          <a:srcRect b="0" l="0" r="0" t="0"/>
          <a:stretch/>
        </p:blipFill>
        <p:spPr>
          <a:xfrm>
            <a:off x="609600" y="3160712"/>
            <a:ext cx="5257800" cy="2782887"/>
          </a:xfrm>
          <a:prstGeom prst="rect">
            <a:avLst/>
          </a:prstGeom>
          <a:noFill/>
          <a:ln>
            <a:noFill/>
          </a:ln>
        </p:spPr>
      </p:pic>
      <p:pic>
        <p:nvPicPr>
          <p:cNvPr id="73" name="Shape 73"/>
          <p:cNvPicPr preferRelativeResize="0"/>
          <p:nvPr/>
        </p:nvPicPr>
        <p:blipFill rotWithShape="1">
          <a:blip r:embed="rId4">
            <a:alphaModFix/>
          </a:blip>
          <a:srcRect b="0" l="0" r="0" t="0"/>
          <a:stretch/>
        </p:blipFill>
        <p:spPr>
          <a:xfrm>
            <a:off x="6629400" y="2838450"/>
            <a:ext cx="2020887" cy="33337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8" name="Shape 548"/>
        <p:cNvGrpSpPr/>
        <p:nvPr/>
      </p:nvGrpSpPr>
      <p:grpSpPr>
        <a:xfrm>
          <a:off x="0" y="0"/>
          <a:ext cx="0" cy="0"/>
          <a:chOff x="0" y="0"/>
          <a:chExt cx="0" cy="0"/>
        </a:xfrm>
      </p:grpSpPr>
      <p:sp>
        <p:nvSpPr>
          <p:cNvPr id="549" name="Shape 549"/>
          <p:cNvSpPr txBox="1"/>
          <p:nvPr>
            <p:ph idx="1" type="body"/>
          </p:nvPr>
        </p:nvSpPr>
        <p:spPr>
          <a:xfrm>
            <a:off x="228600" y="1196975"/>
            <a:ext cx="86868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How is a galvanometer similar to a simple electric motor? How do they fundamentally differ?</a:t>
            </a:r>
            <a:br>
              <a:rPr b="0" i="0" lang="en-US" sz="2400" u="none" cap="none" strike="noStrike">
                <a:solidFill>
                  <a:srgbClr val="000000"/>
                </a:solidFill>
                <a:latin typeface="Arial"/>
                <a:ea typeface="Arial"/>
                <a:cs typeface="Arial"/>
                <a:sym typeface="Arial"/>
              </a:rPr>
            </a:br>
          </a:p>
        </p:txBody>
      </p:sp>
      <p:sp>
        <p:nvSpPr>
          <p:cNvPr id="550" name="Shape 55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5" name="Shape 555"/>
        <p:cNvGrpSpPr/>
        <p:nvPr/>
      </p:nvGrpSpPr>
      <p:grpSpPr>
        <a:xfrm>
          <a:off x="0" y="0"/>
          <a:ext cx="0" cy="0"/>
          <a:chOff x="0" y="0"/>
          <a:chExt cx="0" cy="0"/>
        </a:xfrm>
      </p:grpSpPr>
      <p:sp>
        <p:nvSpPr>
          <p:cNvPr id="556" name="Shape 556"/>
          <p:cNvSpPr txBox="1"/>
          <p:nvPr>
            <p:ph idx="1" type="body"/>
          </p:nvPr>
        </p:nvSpPr>
        <p:spPr>
          <a:xfrm>
            <a:off x="228600" y="1196975"/>
            <a:ext cx="8686800" cy="43195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How is a galvanometer similar to a simple electric motor? How do they fundamentally differ?</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00"/>
              </a:spcBef>
              <a:spcAft>
                <a:spcPts val="0"/>
              </a:spcAft>
              <a:buClr>
                <a:srgbClr val="000000"/>
              </a:buClr>
              <a:buSzPct val="25000"/>
              <a:buFont typeface="Arial"/>
              <a:buNone/>
            </a:pPr>
            <a:r>
              <a:rPr b="0" i="0" lang="en-US" sz="2000" u="none" cap="none" strike="noStrike">
                <a:solidFill>
                  <a:srgbClr val="000000"/>
                </a:solidFill>
                <a:latin typeface="Arial"/>
                <a:ea typeface="Arial"/>
                <a:cs typeface="Arial"/>
                <a:sym typeface="Arial"/>
              </a:rPr>
              <a:t>A galvanometer and a motor are similar in that they both employ coils positioned in magnetic fields. When current passes through the coils, forces on the wires rotate the coils. The fundamental difference is that the maximum rotation of the coil in a galvanometer is one half turn, whereas in a motor the coil (armature) rotates through many complete turns. In the armature of a motor, the current is made to change direction with each half turn of the armature.</a:t>
            </a:r>
            <a:r>
              <a:rPr b="0" i="0" lang="en-US" sz="2000" u="none" cap="none" strike="noStrike">
                <a:solidFill>
                  <a:schemeClr val="dk1"/>
                </a:solidFill>
                <a:latin typeface="Arial"/>
                <a:ea typeface="Arial"/>
                <a:cs typeface="Arial"/>
                <a:sym typeface="Arial"/>
              </a:rPr>
              <a:t> </a:t>
            </a:r>
          </a:p>
        </p:txBody>
      </p:sp>
      <p:sp>
        <p:nvSpPr>
          <p:cNvPr id="557" name="Shape 55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2" name="Shape 562"/>
        <p:cNvGrpSpPr/>
        <p:nvPr/>
      </p:nvGrpSpPr>
      <p:grpSpPr>
        <a:xfrm>
          <a:off x="0" y="0"/>
          <a:ext cx="0" cy="0"/>
          <a:chOff x="0" y="0"/>
          <a:chExt cx="0" cy="0"/>
        </a:xfrm>
      </p:grpSpPr>
      <p:pic>
        <p:nvPicPr>
          <p:cNvPr id="563" name="Shape 56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64" name="Shape 564"/>
          <p:cNvSpPr txBox="1"/>
          <p:nvPr/>
        </p:nvSpPr>
        <p:spPr>
          <a:xfrm>
            <a:off x="1676400" y="3013075"/>
            <a:ext cx="7315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main difference between a galvanometer and an electric motor? </a:t>
            </a:r>
          </a:p>
        </p:txBody>
      </p:sp>
      <p:sp>
        <p:nvSpPr>
          <p:cNvPr id="565" name="Shape 56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Meters to Motors</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0" name="Shape 570"/>
        <p:cNvGrpSpPr/>
        <p:nvPr/>
      </p:nvGrpSpPr>
      <p:grpSpPr>
        <a:xfrm>
          <a:off x="0" y="0"/>
          <a:ext cx="0" cy="0"/>
          <a:chOff x="0" y="0"/>
          <a:chExt cx="0" cy="0"/>
        </a:xfrm>
      </p:grpSpPr>
      <p:pic>
        <p:nvPicPr>
          <p:cNvPr id="571" name="Shape 57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572" name="Shape 572"/>
          <p:cNvSpPr txBox="1"/>
          <p:nvPr>
            <p:ph idx="1" type="body"/>
          </p:nvPr>
        </p:nvSpPr>
        <p:spPr>
          <a:xfrm>
            <a:off x="990600" y="2806700"/>
            <a:ext cx="70866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compass points northward because Earth itself is a huge magnet. </a:t>
            </a:r>
          </a:p>
        </p:txBody>
      </p:sp>
      <p:sp>
        <p:nvSpPr>
          <p:cNvPr id="573" name="Shape 57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Earth’s Magnetic Field</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8" name="Shape 578"/>
        <p:cNvGrpSpPr/>
        <p:nvPr/>
      </p:nvGrpSpPr>
      <p:grpSpPr>
        <a:xfrm>
          <a:off x="0" y="0"/>
          <a:ext cx="0" cy="0"/>
          <a:chOff x="0" y="0"/>
          <a:chExt cx="0" cy="0"/>
        </a:xfrm>
      </p:grpSpPr>
      <p:sp>
        <p:nvSpPr>
          <p:cNvPr id="579" name="Shape 579"/>
          <p:cNvSpPr txBox="1"/>
          <p:nvPr/>
        </p:nvSpPr>
        <p:spPr>
          <a:xfrm>
            <a:off x="227012" y="1196975"/>
            <a:ext cx="5487987" cy="46926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compass aligns with the magnetic field of Earth, but the magnetic poles of Earth do not coincide with the geographic poles.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magnetic pole in the Northern Hemisphere, for example, is located some 800 kilometers from the geographic North Pole.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means that compasses do not generally point to true north.</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discrepancy is known as the </a:t>
            </a:r>
            <a:r>
              <a:rPr b="0" i="1" lang="en-US" sz="2400" u="none">
                <a:solidFill>
                  <a:srgbClr val="000000"/>
                </a:solidFill>
                <a:latin typeface="Arial"/>
                <a:ea typeface="Arial"/>
                <a:cs typeface="Arial"/>
                <a:sym typeface="Arial"/>
              </a:rPr>
              <a:t>magnetic declination.</a:t>
            </a:r>
          </a:p>
        </p:txBody>
      </p:sp>
      <p:sp>
        <p:nvSpPr>
          <p:cNvPr id="580" name="Shape 58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Earth’s Magnetic Field</a:t>
            </a:r>
          </a:p>
        </p:txBody>
      </p:sp>
      <p:pic>
        <p:nvPicPr>
          <p:cNvPr id="581" name="Shape 581"/>
          <p:cNvPicPr preferRelativeResize="0"/>
          <p:nvPr/>
        </p:nvPicPr>
        <p:blipFill rotWithShape="1">
          <a:blip r:embed="rId3">
            <a:alphaModFix/>
          </a:blip>
          <a:srcRect b="0" l="0" r="0" t="0"/>
          <a:stretch/>
        </p:blipFill>
        <p:spPr>
          <a:xfrm>
            <a:off x="5757862" y="1714500"/>
            <a:ext cx="3214687" cy="34290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5" name="Shape 585"/>
        <p:cNvGrpSpPr/>
        <p:nvPr/>
      </p:nvGrpSpPr>
      <p:grpSpPr>
        <a:xfrm>
          <a:off x="0" y="0"/>
          <a:ext cx="0" cy="0"/>
          <a:chOff x="0" y="0"/>
          <a:chExt cx="0" cy="0"/>
        </a:xfrm>
      </p:grpSpPr>
      <p:sp>
        <p:nvSpPr>
          <p:cNvPr id="586" name="Shape 586"/>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Moving Changes Within Earth</a:t>
            </a:r>
          </a:p>
        </p:txBody>
      </p:sp>
      <p:sp>
        <p:nvSpPr>
          <p:cNvPr id="587" name="Shape 587"/>
          <p:cNvSpPr txBox="1"/>
          <p:nvPr/>
        </p:nvSpPr>
        <p:spPr>
          <a:xfrm>
            <a:off x="227012" y="1766887"/>
            <a:ext cx="8612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configuration of Earth’s magnetic field is like that of a strong bar magnet placed near the center of Earth.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Earth is not a magnetized chunk of iron like a bar magnet. It is simply too hot for individual atoms to remain aligned.</a:t>
            </a:r>
          </a:p>
        </p:txBody>
      </p:sp>
      <p:sp>
        <p:nvSpPr>
          <p:cNvPr id="588" name="Shape 58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Earth’s Magnetic Field</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2" name="Shape 592"/>
        <p:cNvGrpSpPr/>
        <p:nvPr/>
      </p:nvGrpSpPr>
      <p:grpSpPr>
        <a:xfrm>
          <a:off x="0" y="0"/>
          <a:ext cx="0" cy="0"/>
          <a:chOff x="0" y="0"/>
          <a:chExt cx="0" cy="0"/>
        </a:xfrm>
      </p:grpSpPr>
      <p:sp>
        <p:nvSpPr>
          <p:cNvPr id="593" name="Shape 593"/>
          <p:cNvSpPr txBox="1"/>
          <p:nvPr/>
        </p:nvSpPr>
        <p:spPr>
          <a:xfrm>
            <a:off x="227012" y="1196975"/>
            <a:ext cx="5335587" cy="4784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Currents in the molten part of Earth beneath the crust provide a better explanation for Earth’s magnetic field.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Most geologists think that moving charges looping around within Earth create its magnetic field. Because of Earth’s great size, the speed of charges would have to be less than one millimeter per second to account for the field.</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Another possible cause for Earth’s magnetic field is convection currents from the rising heat of Earth’s core. Perhaps such convection currents combined with the rotational effects of Earth produce Earth’s magnetic field. </a:t>
            </a:r>
          </a:p>
        </p:txBody>
      </p:sp>
      <p:sp>
        <p:nvSpPr>
          <p:cNvPr id="594" name="Shape 59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Earth’s Magnetic Field</a:t>
            </a:r>
          </a:p>
        </p:txBody>
      </p:sp>
      <p:pic>
        <p:nvPicPr>
          <p:cNvPr id="595" name="Shape 595"/>
          <p:cNvPicPr preferRelativeResize="0"/>
          <p:nvPr/>
        </p:nvPicPr>
        <p:blipFill rotWithShape="1">
          <a:blip r:embed="rId3">
            <a:alphaModFix/>
          </a:blip>
          <a:srcRect b="0" l="0" r="0" t="0"/>
          <a:stretch/>
        </p:blipFill>
        <p:spPr>
          <a:xfrm>
            <a:off x="5638800" y="1781175"/>
            <a:ext cx="3275012" cy="32956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9" name="Shape 599"/>
        <p:cNvGrpSpPr/>
        <p:nvPr/>
      </p:nvGrpSpPr>
      <p:grpSpPr>
        <a:xfrm>
          <a:off x="0" y="0"/>
          <a:ext cx="0" cy="0"/>
          <a:chOff x="0" y="0"/>
          <a:chExt cx="0" cy="0"/>
        </a:xfrm>
      </p:grpSpPr>
      <p:sp>
        <p:nvSpPr>
          <p:cNvPr id="600" name="Shape 600"/>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Magnetic Field Reversals</a:t>
            </a:r>
          </a:p>
        </p:txBody>
      </p:sp>
      <p:sp>
        <p:nvSpPr>
          <p:cNvPr id="601" name="Shape 601"/>
          <p:cNvSpPr txBox="1"/>
          <p:nvPr/>
        </p:nvSpPr>
        <p:spPr>
          <a:xfrm>
            <a:off x="227012" y="1766887"/>
            <a:ext cx="86121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magnetic field of Earth is not stable. Magnetic rock strata show that it has flip-flopped throughout geologic time.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Iron atoms in a molten state align with Earth’s magnetic field.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iron solidifies, the direction of Earth’s field is recorded by the orientation of the domains in the rock. </a:t>
            </a:r>
          </a:p>
        </p:txBody>
      </p:sp>
      <p:sp>
        <p:nvSpPr>
          <p:cNvPr id="602" name="Shape 60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Earth’s Magnetic Field</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6" name="Shape 606"/>
        <p:cNvGrpSpPr/>
        <p:nvPr/>
      </p:nvGrpSpPr>
      <p:grpSpPr>
        <a:xfrm>
          <a:off x="0" y="0"/>
          <a:ext cx="0" cy="0"/>
          <a:chOff x="0" y="0"/>
          <a:chExt cx="0" cy="0"/>
        </a:xfrm>
      </p:grpSpPr>
      <p:sp>
        <p:nvSpPr>
          <p:cNvPr id="607" name="Shape 607"/>
          <p:cNvSpPr txBox="1"/>
          <p:nvPr/>
        </p:nvSpPr>
        <p:spPr>
          <a:xfrm>
            <a:off x="227012" y="1196975"/>
            <a:ext cx="81549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On the ocean floor at mid-ocean ridges, continuous eruption of lava produces new seafloor.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new rock is magnetized by the existing magnetic field.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Alternating magnetic stripes show that there have been times when the Earth’s magnetic field has dropped to zero and then reversed.</a:t>
            </a:r>
          </a:p>
        </p:txBody>
      </p:sp>
      <p:sp>
        <p:nvSpPr>
          <p:cNvPr id="608" name="Shape 60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Earth’s Magnetic Field</a:t>
            </a:r>
          </a:p>
        </p:txBody>
      </p:sp>
      <p:pic>
        <p:nvPicPr>
          <p:cNvPr id="609" name="Shape 609"/>
          <p:cNvPicPr preferRelativeResize="0"/>
          <p:nvPr/>
        </p:nvPicPr>
        <p:blipFill rotWithShape="1">
          <a:blip r:embed="rId3">
            <a:alphaModFix/>
          </a:blip>
          <a:srcRect b="0" l="0" r="0" t="0"/>
          <a:stretch/>
        </p:blipFill>
        <p:spPr>
          <a:xfrm>
            <a:off x="6621462" y="3886200"/>
            <a:ext cx="2247900" cy="22860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3" name="Shape 613"/>
        <p:cNvGrpSpPr/>
        <p:nvPr/>
      </p:nvGrpSpPr>
      <p:grpSpPr>
        <a:xfrm>
          <a:off x="0" y="0"/>
          <a:ext cx="0" cy="0"/>
          <a:chOff x="0" y="0"/>
          <a:chExt cx="0" cy="0"/>
        </a:xfrm>
      </p:grpSpPr>
      <p:sp>
        <p:nvSpPr>
          <p:cNvPr id="614" name="Shape 614"/>
          <p:cNvSpPr txBox="1"/>
          <p:nvPr/>
        </p:nvSpPr>
        <p:spPr>
          <a:xfrm>
            <a:off x="227012" y="1196975"/>
            <a:ext cx="85359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More than 20 reversals have taken place in the past 5 million years. The most recent occurred 780,000 years ago.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cannot predict when the next reversal will occur because the reversal sequence is not regular.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Recent measurements show a decrease of over 5% of Earth’s magnetic field strength in the last 100 years. If this change is maintained, there may be another field reversal within 2000 years.</a:t>
            </a:r>
          </a:p>
        </p:txBody>
      </p:sp>
      <p:sp>
        <p:nvSpPr>
          <p:cNvPr id="615" name="Shape 6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Earth’s Magnetic Field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8" name="Shape 78"/>
        <p:cNvGrpSpPr/>
        <p:nvPr/>
      </p:nvGrpSpPr>
      <p:grpSpPr>
        <a:xfrm>
          <a:off x="0" y="0"/>
          <a:ext cx="0" cy="0"/>
          <a:chOff x="0" y="0"/>
          <a:chExt cx="0" cy="0"/>
        </a:xfrm>
      </p:grpSpPr>
      <p:sp>
        <p:nvSpPr>
          <p:cNvPr id="79" name="Shape 79"/>
          <p:cNvSpPr txBox="1"/>
          <p:nvPr/>
        </p:nvSpPr>
        <p:spPr>
          <a:xfrm>
            <a:off x="227012" y="1196975"/>
            <a:ext cx="86121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Magnetic poles behave similarly to electric charges in some ways, but there is a very important difference.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Electric charges can be isolated, but magnetic poles cannot.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north magnetic pole never exists without the presence of a south pole, and vice versa.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north and south poles of a magnet are like the head and tail of the same coin.</a:t>
            </a:r>
          </a:p>
        </p:txBody>
      </p:sp>
      <p:sp>
        <p:nvSpPr>
          <p:cNvPr id="80" name="Shape 80"/>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9" name="Shape 619"/>
        <p:cNvGrpSpPr/>
        <p:nvPr/>
      </p:nvGrpSpPr>
      <p:grpSpPr>
        <a:xfrm>
          <a:off x="0" y="0"/>
          <a:ext cx="0" cy="0"/>
          <a:chOff x="0" y="0"/>
          <a:chExt cx="0" cy="0"/>
        </a:xfrm>
      </p:grpSpPr>
      <p:pic>
        <p:nvPicPr>
          <p:cNvPr id="620" name="Shape 620"/>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621" name="Shape 621"/>
          <p:cNvSpPr txBox="1"/>
          <p:nvPr/>
        </p:nvSpPr>
        <p:spPr>
          <a:xfrm>
            <a:off x="1676400" y="3013075"/>
            <a:ext cx="51816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does a magnetic compass point northward? </a:t>
            </a:r>
          </a:p>
        </p:txBody>
      </p:sp>
      <p:sp>
        <p:nvSpPr>
          <p:cNvPr id="622" name="Shape 62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Earth’s Magnetic Field</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6" name="Shape 626"/>
        <p:cNvGrpSpPr/>
        <p:nvPr/>
      </p:nvGrpSpPr>
      <p:grpSpPr>
        <a:xfrm>
          <a:off x="0" y="0"/>
          <a:ext cx="0" cy="0"/>
          <a:chOff x="0" y="0"/>
          <a:chExt cx="0" cy="0"/>
        </a:xfrm>
      </p:grpSpPr>
      <p:sp>
        <p:nvSpPr>
          <p:cNvPr id="627" name="Shape 627"/>
          <p:cNvSpPr txBox="1"/>
          <p:nvPr/>
        </p:nvSpPr>
        <p:spPr>
          <a:xfrm>
            <a:off x="227012" y="1196975"/>
            <a:ext cx="8688387" cy="21621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For magnets, like poles repel each other and unlike poles</a:t>
            </a:r>
            <a:r>
              <a:rPr b="0" i="0" lang="en-US" sz="2000" u="none">
                <a:solidFill>
                  <a:schemeClr val="dk1"/>
                </a:solidFill>
                <a:latin typeface="Arial"/>
                <a:ea typeface="Arial"/>
                <a:cs typeface="Arial"/>
                <a:sym typeface="Arial"/>
              </a:rPr>
              <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also repel each other.</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attract each other.</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can disappear into nothingness.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can carry a lot of energy.</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p:txBody>
      </p:sp>
      <p:sp>
        <p:nvSpPr>
          <p:cNvPr id="628" name="Shape 62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2" name="Shape 632"/>
        <p:cNvGrpSpPr/>
        <p:nvPr/>
      </p:nvGrpSpPr>
      <p:grpSpPr>
        <a:xfrm>
          <a:off x="0" y="0"/>
          <a:ext cx="0" cy="0"/>
          <a:chOff x="0" y="0"/>
          <a:chExt cx="0" cy="0"/>
        </a:xfrm>
      </p:grpSpPr>
      <p:sp>
        <p:nvSpPr>
          <p:cNvPr id="633" name="Shape 633"/>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For magnets, like poles repel each other and unlike poles</a:t>
            </a:r>
            <a:r>
              <a:rPr b="0" i="0" lang="en-US" sz="2000" u="none">
                <a:solidFill>
                  <a:schemeClr val="dk1"/>
                </a:solidFill>
                <a:latin typeface="Arial"/>
                <a:ea typeface="Arial"/>
                <a:cs typeface="Arial"/>
                <a:sym typeface="Arial"/>
              </a:rPr>
              <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also repel each other.</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attract each other.</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can disappear into nothingness.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can carry a lot of energy.</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634" name="Shape 63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8" name="Shape 638"/>
        <p:cNvGrpSpPr/>
        <p:nvPr/>
      </p:nvGrpSpPr>
      <p:grpSpPr>
        <a:xfrm>
          <a:off x="0" y="0"/>
          <a:ext cx="0" cy="0"/>
          <a:chOff x="0" y="0"/>
          <a:chExt cx="0" cy="0"/>
        </a:xfrm>
      </p:grpSpPr>
      <p:sp>
        <p:nvSpPr>
          <p:cNvPr id="639" name="Shape 639"/>
          <p:cNvSpPr txBox="1"/>
          <p:nvPr/>
        </p:nvSpPr>
        <p:spPr>
          <a:xfrm>
            <a:off x="227012" y="1196975"/>
            <a:ext cx="8688387" cy="21621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The space surrounding a magnet is known as 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electric field.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magnetic field.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magnetic pole.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electric pole.</a:t>
            </a:r>
            <a:br>
              <a:rPr b="0" i="0" lang="en-US" sz="2000" u="none" cap="none" strike="noStrike">
                <a:solidFill>
                  <a:schemeClr val="dk1"/>
                </a:solidFill>
                <a:latin typeface="Arial"/>
                <a:ea typeface="Arial"/>
                <a:cs typeface="Arial"/>
                <a:sym typeface="Arial"/>
              </a:rPr>
            </a:br>
          </a:p>
        </p:txBody>
      </p:sp>
      <p:sp>
        <p:nvSpPr>
          <p:cNvPr id="640" name="Shape 64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4" name="Shape 644"/>
        <p:cNvGrpSpPr/>
        <p:nvPr/>
      </p:nvGrpSpPr>
      <p:grpSpPr>
        <a:xfrm>
          <a:off x="0" y="0"/>
          <a:ext cx="0" cy="0"/>
          <a:chOff x="0" y="0"/>
          <a:chExt cx="0" cy="0"/>
        </a:xfrm>
      </p:grpSpPr>
      <p:sp>
        <p:nvSpPr>
          <p:cNvPr id="645" name="Shape 645"/>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The space surrounding a magnet is known as 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electric field.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magnetic field.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magnetic pole.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electric pole.</a:t>
            </a:r>
            <a:br>
              <a:rPr b="0" i="0" lang="en-US" sz="2000" u="none" cap="none" strike="noStrike">
                <a:solidFill>
                  <a:schemeClr val="dk1"/>
                </a:solidFill>
                <a:latin typeface="Arial"/>
                <a:ea typeface="Arial"/>
                <a:cs typeface="Arial"/>
                <a:sym typeface="Arial"/>
              </a:rPr>
            </a:b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646" name="Shape 64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0" name="Shape 650"/>
        <p:cNvGrpSpPr/>
        <p:nvPr/>
      </p:nvGrpSpPr>
      <p:grpSpPr>
        <a:xfrm>
          <a:off x="0" y="0"/>
          <a:ext cx="0" cy="0"/>
          <a:chOff x="0" y="0"/>
          <a:chExt cx="0" cy="0"/>
        </a:xfrm>
      </p:grpSpPr>
      <p:sp>
        <p:nvSpPr>
          <p:cNvPr id="651" name="Shape 651"/>
          <p:cNvSpPr txBox="1"/>
          <p:nvPr/>
        </p:nvSpPr>
        <p:spPr>
          <a:xfrm>
            <a:off x="228600" y="1196975"/>
            <a:ext cx="8686800"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Moving electric charges are surrounded by</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electric fields.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magnetic fields.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both magnetic and electric fields.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nothing.</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52" name="Shape 65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6" name="Shape 656"/>
        <p:cNvGrpSpPr/>
        <p:nvPr/>
      </p:nvGrpSpPr>
      <p:grpSpPr>
        <a:xfrm>
          <a:off x="0" y="0"/>
          <a:ext cx="0" cy="0"/>
          <a:chOff x="0" y="0"/>
          <a:chExt cx="0" cy="0"/>
        </a:xfrm>
      </p:grpSpPr>
      <p:sp>
        <p:nvSpPr>
          <p:cNvPr id="657" name="Shape 657"/>
          <p:cNvSpPr txBox="1"/>
          <p:nvPr/>
        </p:nvSpPr>
        <p:spPr>
          <a:xfrm>
            <a:off x="228600" y="1196975"/>
            <a:ext cx="8686800"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Moving electric charges are surrounded by</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electric fields.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magnetic fields.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both magnetic and electric fields.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nothing.</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658" name="Shape 65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2" name="Shape 662"/>
        <p:cNvGrpSpPr/>
        <p:nvPr/>
      </p:nvGrpSpPr>
      <p:grpSpPr>
        <a:xfrm>
          <a:off x="0" y="0"/>
          <a:ext cx="0" cy="0"/>
          <a:chOff x="0" y="0"/>
          <a:chExt cx="0" cy="0"/>
        </a:xfrm>
      </p:grpSpPr>
      <p:sp>
        <p:nvSpPr>
          <p:cNvPr id="663" name="Shape 663"/>
          <p:cNvSpPr txBox="1"/>
          <p:nvPr/>
        </p:nvSpPr>
        <p:spPr>
          <a:xfrm>
            <a:off x="228600" y="1219200"/>
            <a:ext cx="8077200" cy="24669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The magnetic domains in a magnet produce a weaker magnet when the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 is heated.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 is brought in contact with steel.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 is brought in contact with another strong magnet.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magnetic domains are all in alignment.</a:t>
            </a:r>
            <a:br>
              <a:rPr b="0" i="0" lang="en-US" sz="2000" u="none" cap="none" strike="noStrike">
                <a:solidFill>
                  <a:schemeClr val="dk1"/>
                </a:solidFill>
                <a:latin typeface="Arial"/>
                <a:ea typeface="Arial"/>
                <a:cs typeface="Arial"/>
                <a:sym typeface="Arial"/>
              </a:rPr>
            </a:br>
          </a:p>
        </p:txBody>
      </p:sp>
      <p:sp>
        <p:nvSpPr>
          <p:cNvPr id="664" name="Shape 66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8" name="Shape 668"/>
        <p:cNvGrpSpPr/>
        <p:nvPr/>
      </p:nvGrpSpPr>
      <p:grpSpPr>
        <a:xfrm>
          <a:off x="0" y="0"/>
          <a:ext cx="0" cy="0"/>
          <a:chOff x="0" y="0"/>
          <a:chExt cx="0" cy="0"/>
        </a:xfrm>
      </p:grpSpPr>
      <p:sp>
        <p:nvSpPr>
          <p:cNvPr id="669" name="Shape 669"/>
          <p:cNvSpPr txBox="1"/>
          <p:nvPr/>
        </p:nvSpPr>
        <p:spPr>
          <a:xfrm>
            <a:off x="228600" y="1219200"/>
            <a:ext cx="8077200" cy="28321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The magnetic domains in a magnet produce a weaker magnet when the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 is heated.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 is brought in contact with steel.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 is brought in contact with another strong magnet.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magnetic domains are all in alignment.</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70" name="Shape 67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4" name="Shape 674"/>
        <p:cNvGrpSpPr/>
        <p:nvPr/>
      </p:nvGrpSpPr>
      <p:grpSpPr>
        <a:xfrm>
          <a:off x="0" y="0"/>
          <a:ext cx="0" cy="0"/>
          <a:chOff x="0" y="0"/>
          <a:chExt cx="0" cy="0"/>
        </a:xfrm>
      </p:grpSpPr>
      <p:sp>
        <p:nvSpPr>
          <p:cNvPr id="675" name="Shape 675"/>
          <p:cNvSpPr txBox="1"/>
          <p:nvPr/>
        </p:nvSpPr>
        <p:spPr>
          <a:xfrm>
            <a:off x="228600" y="1219200"/>
            <a:ext cx="82296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The magnetic field lines about a current-carrying wire form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circles.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radial lines.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eddy currents.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spirals.</a:t>
            </a:r>
            <a:br>
              <a:rPr b="0" i="0" lang="en-US" sz="2000" u="none" cap="none" strike="noStrike">
                <a:solidFill>
                  <a:schemeClr val="dk1"/>
                </a:solidFill>
                <a:latin typeface="Arial"/>
                <a:ea typeface="Arial"/>
                <a:cs typeface="Arial"/>
                <a:sym typeface="Arial"/>
              </a:rPr>
            </a:br>
          </a:p>
        </p:txBody>
      </p:sp>
      <p:sp>
        <p:nvSpPr>
          <p:cNvPr id="676" name="Shape 67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5" name="Shape 85"/>
        <p:cNvGrpSpPr/>
        <p:nvPr/>
      </p:nvGrpSpPr>
      <p:grpSpPr>
        <a:xfrm>
          <a:off x="0" y="0"/>
          <a:ext cx="0" cy="0"/>
          <a:chOff x="0" y="0"/>
          <a:chExt cx="0" cy="0"/>
        </a:xfrm>
      </p:grpSpPr>
      <p:sp>
        <p:nvSpPr>
          <p:cNvPr id="86" name="Shape 86"/>
          <p:cNvSpPr txBox="1"/>
          <p:nvPr/>
        </p:nvSpPr>
        <p:spPr>
          <a:xfrm>
            <a:off x="227012" y="1196975"/>
            <a:ext cx="86121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break a bar magnet in half, each half still behaves as a complete magnet.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Break the pieces in half again, and you have four complete magnets.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Even when your piece is one atom thick, there are two poles. This suggests that atoms themselves are magnets.</a:t>
            </a:r>
          </a:p>
        </p:txBody>
      </p:sp>
      <p:sp>
        <p:nvSpPr>
          <p:cNvPr id="87" name="Shape 87"/>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36.1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Magnetic Poles</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0" name="Shape 680"/>
        <p:cNvGrpSpPr/>
        <p:nvPr/>
      </p:nvGrpSpPr>
      <p:grpSpPr>
        <a:xfrm>
          <a:off x="0" y="0"/>
          <a:ext cx="0" cy="0"/>
          <a:chOff x="0" y="0"/>
          <a:chExt cx="0" cy="0"/>
        </a:xfrm>
      </p:grpSpPr>
      <p:sp>
        <p:nvSpPr>
          <p:cNvPr id="681" name="Shape 681"/>
          <p:cNvSpPr txBox="1"/>
          <p:nvPr/>
        </p:nvSpPr>
        <p:spPr>
          <a:xfrm>
            <a:off x="228600" y="1219200"/>
            <a:ext cx="8229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The magnetic field lines about a current-carrying wire form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circles.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radial lines.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eddy currents.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spirals.</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82" name="Shape 68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6" name="Shape 686"/>
        <p:cNvGrpSpPr/>
        <p:nvPr/>
      </p:nvGrpSpPr>
      <p:grpSpPr>
        <a:xfrm>
          <a:off x="0" y="0"/>
          <a:ext cx="0" cy="0"/>
          <a:chOff x="0" y="0"/>
          <a:chExt cx="0" cy="0"/>
        </a:xfrm>
      </p:grpSpPr>
      <p:sp>
        <p:nvSpPr>
          <p:cNvPr id="687" name="Shape 687"/>
          <p:cNvSpPr txBox="1"/>
          <p:nvPr/>
        </p:nvSpPr>
        <p:spPr>
          <a:xfrm>
            <a:off x="228600" y="1219200"/>
            <a:ext cx="8686800" cy="2222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A magnetic force cannot act on an electron when it moves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perpendicular to the magnetic field lines.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an angle between 90° and 180° to the magnetic field lines.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an angle between 45° and 90° to the magnetic field lines.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parallel to the magnetic field lines.</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688" name="Shape 68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2" name="Shape 692"/>
        <p:cNvGrpSpPr/>
        <p:nvPr/>
      </p:nvGrpSpPr>
      <p:grpSpPr>
        <a:xfrm>
          <a:off x="0" y="0"/>
          <a:ext cx="0" cy="0"/>
          <a:chOff x="0" y="0"/>
          <a:chExt cx="0" cy="0"/>
        </a:xfrm>
      </p:grpSpPr>
      <p:sp>
        <p:nvSpPr>
          <p:cNvPr id="693" name="Shape 693"/>
          <p:cNvSpPr txBox="1"/>
          <p:nvPr/>
        </p:nvSpPr>
        <p:spPr>
          <a:xfrm>
            <a:off x="228600" y="1219200"/>
            <a:ext cx="8686800" cy="25876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A magnetic force cannot act on an electron when it moves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perpendicular to the magnetic field lines.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an angle between 90° and 180° to the magnetic field lines.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an angle between 45° and 90° to the magnetic field lines.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parallel to the magnetic field lines.</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694" name="Shape 69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8" name="Shape 698"/>
        <p:cNvGrpSpPr/>
        <p:nvPr/>
      </p:nvGrpSpPr>
      <p:grpSpPr>
        <a:xfrm>
          <a:off x="0" y="0"/>
          <a:ext cx="0" cy="0"/>
          <a:chOff x="0" y="0"/>
          <a:chExt cx="0" cy="0"/>
        </a:xfrm>
      </p:grpSpPr>
      <p:sp>
        <p:nvSpPr>
          <p:cNvPr id="699" name="Shape 699"/>
          <p:cNvSpPr txBox="1"/>
          <p:nvPr/>
        </p:nvSpPr>
        <p:spPr>
          <a:xfrm>
            <a:off x="228600" y="1219200"/>
            <a:ext cx="8153400" cy="24669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A magnetic force acts most strongly on a current-carrying wire when it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parallel to the magnetic field.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perpendicular to the magnetic field.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an angle to the magnetic field that is less than 90°.</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an angle to the magnetic field that is more than 90°.</a:t>
            </a:r>
            <a:br>
              <a:rPr b="0" i="0" lang="en-US" sz="2000" u="none" cap="none" strike="noStrike">
                <a:solidFill>
                  <a:schemeClr val="dk1"/>
                </a:solidFill>
                <a:latin typeface="Arial"/>
                <a:ea typeface="Arial"/>
                <a:cs typeface="Arial"/>
                <a:sym typeface="Arial"/>
              </a:rPr>
            </a:br>
          </a:p>
        </p:txBody>
      </p:sp>
      <p:sp>
        <p:nvSpPr>
          <p:cNvPr id="700" name="Shape 70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4" name="Shape 704"/>
        <p:cNvGrpSpPr/>
        <p:nvPr/>
      </p:nvGrpSpPr>
      <p:grpSpPr>
        <a:xfrm>
          <a:off x="0" y="0"/>
          <a:ext cx="0" cy="0"/>
          <a:chOff x="0" y="0"/>
          <a:chExt cx="0" cy="0"/>
        </a:xfrm>
      </p:grpSpPr>
      <p:sp>
        <p:nvSpPr>
          <p:cNvPr id="705" name="Shape 705"/>
          <p:cNvSpPr txBox="1"/>
          <p:nvPr/>
        </p:nvSpPr>
        <p:spPr>
          <a:xfrm>
            <a:off x="228600" y="1219200"/>
            <a:ext cx="8153400" cy="28321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A magnetic force acts most strongly on a current-carrying wire when it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parallel to the magnetic field.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perpendicular to the magnetic field.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an angle to the magnetic field that is less than 90°.</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an angle to the magnetic field that is more than 90°.</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706" name="Shape 70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10" name="Shape 710"/>
        <p:cNvGrpSpPr/>
        <p:nvPr/>
      </p:nvGrpSpPr>
      <p:grpSpPr>
        <a:xfrm>
          <a:off x="0" y="0"/>
          <a:ext cx="0" cy="0"/>
          <a:chOff x="0" y="0"/>
          <a:chExt cx="0" cy="0"/>
        </a:xfrm>
      </p:grpSpPr>
      <p:sp>
        <p:nvSpPr>
          <p:cNvPr id="711" name="Shape 711"/>
          <p:cNvSpPr txBox="1"/>
          <p:nvPr/>
        </p:nvSpPr>
        <p:spPr>
          <a:xfrm>
            <a:off x="228600" y="1219200"/>
            <a:ext cx="8610600" cy="4051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Times"/>
              <a:buAutoNum type="arabicPeriod" startAt="8"/>
            </a:pPr>
            <a:r>
              <a:rPr b="0" i="0" lang="en-US" sz="2000" u="none">
                <a:solidFill>
                  <a:srgbClr val="000000"/>
                </a:solidFill>
                <a:latin typeface="Times"/>
                <a:ea typeface="Times"/>
                <a:cs typeface="Times"/>
                <a:sym typeface="Times"/>
              </a:rPr>
              <a:t>Your teacher gives you two electrical machines and asks you to identify which is a galvanometer and which is an electric motor. How can you tell the difference between the two?</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a galvanometer, the current changes direction every time the coil makes a half revolution.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an electric motor, the current changes direction every time the coil makes a half revolution.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a galvanometer, the current changes direction every time the coil makes a whole revolution.	</a:t>
            </a:r>
          </a:p>
          <a:p>
            <a:pPr indent="-457200" lvl="1" marL="1143000" marR="0" rtl="0" algn="l">
              <a:lnSpc>
                <a:spcPct val="100000"/>
              </a:lnSpc>
              <a:spcBef>
                <a:spcPts val="400"/>
              </a:spcBef>
              <a:spcAft>
                <a:spcPts val="0"/>
              </a:spcAft>
              <a:buClr>
                <a:srgbClr val="000000"/>
              </a:buClr>
              <a:buSzPct val="100000"/>
              <a:buFont typeface="Times"/>
              <a:buAutoNum type="alphaLcPeriod"/>
            </a:pPr>
            <a:r>
              <a:rPr b="0" i="0" lang="en-US" sz="2000" u="none" cap="none" strike="noStrike">
                <a:solidFill>
                  <a:srgbClr val="000000"/>
                </a:solidFill>
                <a:latin typeface="Times"/>
                <a:ea typeface="Times"/>
                <a:cs typeface="Times"/>
                <a:sym typeface="Times"/>
              </a:rPr>
              <a:t>In an electric motor, the current changes direction every time the coil makes a whole revolution.</a:t>
            </a:r>
            <a:r>
              <a:rPr b="0" i="0" lang="en-US" sz="20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12" name="Shape 71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16" name="Shape 716"/>
        <p:cNvGrpSpPr/>
        <p:nvPr/>
      </p:nvGrpSpPr>
      <p:grpSpPr>
        <a:xfrm>
          <a:off x="0" y="0"/>
          <a:ext cx="0" cy="0"/>
          <a:chOff x="0" y="0"/>
          <a:chExt cx="0" cy="0"/>
        </a:xfrm>
      </p:grpSpPr>
      <p:sp>
        <p:nvSpPr>
          <p:cNvPr id="717" name="Shape 717"/>
          <p:cNvSpPr txBox="1"/>
          <p:nvPr/>
        </p:nvSpPr>
        <p:spPr>
          <a:xfrm>
            <a:off x="228600" y="1219200"/>
            <a:ext cx="8610600" cy="4416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Times"/>
              <a:buAutoNum type="arabicPeriod" startAt="8"/>
            </a:pPr>
            <a:r>
              <a:rPr b="0" i="0" lang="en-US" sz="2000" u="none">
                <a:solidFill>
                  <a:srgbClr val="000000"/>
                </a:solidFill>
                <a:latin typeface="Times"/>
                <a:ea typeface="Times"/>
                <a:cs typeface="Times"/>
                <a:sym typeface="Times"/>
              </a:rPr>
              <a:t>Your teacher gives you two electrical machines and asks you to identify which is a galvanometer and which is an electric motor. How can you tell the difference between the two?</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a galvanometer, the current changes direction every time the coil makes a half revolution.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an electric motor, the current changes direction every time the coil makes a half revolution.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 a galvanometer, the current changes direction every time the coil makes a whole revolution.	</a:t>
            </a:r>
          </a:p>
          <a:p>
            <a:pPr indent="-457200" lvl="1" marL="1143000" marR="0" rtl="0" algn="l">
              <a:lnSpc>
                <a:spcPct val="100000"/>
              </a:lnSpc>
              <a:spcBef>
                <a:spcPts val="400"/>
              </a:spcBef>
              <a:spcAft>
                <a:spcPts val="0"/>
              </a:spcAft>
              <a:buClr>
                <a:srgbClr val="000000"/>
              </a:buClr>
              <a:buSzPct val="100000"/>
              <a:buFont typeface="Times"/>
              <a:buAutoNum type="alphaLcPeriod"/>
            </a:pPr>
            <a:r>
              <a:rPr b="0" i="0" lang="en-US" sz="2000" u="none" cap="none" strike="noStrike">
                <a:solidFill>
                  <a:srgbClr val="000000"/>
                </a:solidFill>
                <a:latin typeface="Times"/>
                <a:ea typeface="Times"/>
                <a:cs typeface="Times"/>
                <a:sym typeface="Times"/>
              </a:rPr>
              <a:t>In an electric motor, the current changes direction every time the coil makes a whole revolution.</a:t>
            </a:r>
            <a:r>
              <a:rPr b="0" i="0" lang="en-US" sz="2000" u="none" cap="none" strike="noStrike">
                <a:solidFill>
                  <a:schemeClr val="dk1"/>
                </a:solidFill>
                <a:latin typeface="Arial"/>
                <a:ea typeface="Arial"/>
                <a:cs typeface="Arial"/>
                <a:sym typeface="Arial"/>
              </a:rPr>
              <a:t> </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718" name="Shape 71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2" name="Shape 722"/>
        <p:cNvGrpSpPr/>
        <p:nvPr/>
      </p:nvGrpSpPr>
      <p:grpSpPr>
        <a:xfrm>
          <a:off x="0" y="0"/>
          <a:ext cx="0" cy="0"/>
          <a:chOff x="0" y="0"/>
          <a:chExt cx="0" cy="0"/>
        </a:xfrm>
      </p:grpSpPr>
      <p:sp>
        <p:nvSpPr>
          <p:cNvPr id="723" name="Shape 723"/>
          <p:cNvSpPr txBox="1"/>
          <p:nvPr/>
        </p:nvSpPr>
        <p:spPr>
          <a:xfrm>
            <a:off x="228600" y="1219200"/>
            <a:ext cx="86106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9"/>
            </a:pPr>
            <a:r>
              <a:rPr b="0" i="0" lang="en-US" sz="2000" u="none">
                <a:solidFill>
                  <a:srgbClr val="000000"/>
                </a:solidFill>
                <a:latin typeface="Arial"/>
                <a:ea typeface="Arial"/>
                <a:cs typeface="Arial"/>
                <a:sym typeface="Arial"/>
              </a:rPr>
              <a:t>The magnetic field surrounding Earth</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caused by magnetized chunks of iron in Earth’s crust.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likely caused by magnetic declination.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never changes.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likely caused by electric currents in its interior.</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p:txBody>
      </p:sp>
      <p:sp>
        <p:nvSpPr>
          <p:cNvPr id="724" name="Shape 72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8" name="Shape 728"/>
        <p:cNvGrpSpPr/>
        <p:nvPr/>
      </p:nvGrpSpPr>
      <p:grpSpPr>
        <a:xfrm>
          <a:off x="0" y="0"/>
          <a:ext cx="0" cy="0"/>
          <a:chOff x="0" y="0"/>
          <a:chExt cx="0" cy="0"/>
        </a:xfrm>
      </p:grpSpPr>
      <p:sp>
        <p:nvSpPr>
          <p:cNvPr id="729" name="Shape 729"/>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9"/>
            </a:pPr>
            <a:r>
              <a:rPr b="0" i="0" lang="en-US" sz="2000" u="none">
                <a:solidFill>
                  <a:srgbClr val="000000"/>
                </a:solidFill>
                <a:latin typeface="Arial"/>
                <a:ea typeface="Arial"/>
                <a:cs typeface="Arial"/>
                <a:sym typeface="Arial"/>
              </a:rPr>
              <a:t>The magnetic field surrounding Earth</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caused by magnetized chunks of iron in Earth’s crust.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likely caused by magnetic declination.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never changes.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likely caused by electric currents in its interior.</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730" name="Shape 73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