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strike="noStrike" cap="none">
                <a:solidFill>
                  <a:srgbClr val="000000"/>
                </a:solidFill>
                <a:latin typeface="Arial"/>
                <a:ea typeface="Arial"/>
                <a:cs typeface="Arial"/>
                <a:sym typeface="Arial"/>
              </a:rPr>
              <a:t>‹#›</a:t>
            </a:fld>
            <a:endParaRPr lang="en-US" sz="1800" b="0" i="0" u="none" strike="noStrike" cap="none">
              <a:solidFill>
                <a:srgbClr val="000000"/>
              </a:solidFill>
              <a:latin typeface="Arial"/>
              <a:ea typeface="Arial"/>
              <a:cs typeface="Arial"/>
              <a:sym typeface="Arial"/>
            </a:endParaRPr>
          </a:p>
        </p:txBody>
      </p:sp>
      <p:sp>
        <p:nvSpPr>
          <p:cNvPr id="4" name="Shape 4"/>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6" name="Shape 6"/>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
            <a:headEnd type="none" w="med" len="med"/>
            <a:tailEnd type="none" w="med" len="med"/>
          </a:ln>
        </p:spPr>
      </p:sp>
      <p:sp>
        <p:nvSpPr>
          <p:cNvPr id="7" name="Shape 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457200" marR="0" lvl="1" indent="0" algn="l" rtl="0">
              <a:spcBef>
                <a:spcPts val="0"/>
              </a:spcBef>
              <a:buChar char="○"/>
              <a:defRPr sz="1800" b="0" i="0" u="none" strike="noStrike" cap="none"/>
            </a:lvl2pPr>
            <a:lvl3pPr marL="914400" marR="0" lvl="2" indent="0" algn="l" rtl="0">
              <a:spcBef>
                <a:spcPts val="0"/>
              </a:spcBef>
              <a:buChar char="■"/>
              <a:defRPr sz="1800" b="0" i="0" u="none" strike="noStrike" cap="none"/>
            </a:lvl3pPr>
            <a:lvl4pPr marL="1371600" marR="0" lvl="3" indent="0" algn="l" rtl="0">
              <a:spcBef>
                <a:spcPts val="0"/>
              </a:spcBef>
              <a:buChar char="●"/>
              <a:defRPr sz="1800" b="0" i="0" u="none" strike="noStrike" cap="none"/>
            </a:lvl4pPr>
            <a:lvl5pPr marL="1828800" marR="0" lvl="4" indent="0" algn="l" rtl="0">
              <a:spcBef>
                <a:spcPts val="0"/>
              </a:spcBef>
              <a:buChar char="○"/>
              <a:defRPr sz="1800" b="0" i="0" u="none" strike="noStrike" cap="none"/>
            </a:lvl5pPr>
            <a:lvl6pPr marL="2286000" marR="0" lvl="5" indent="0" algn="l" rtl="0">
              <a:spcBef>
                <a:spcPts val="0"/>
              </a:spcBef>
              <a:buChar char="■"/>
              <a:defRPr sz="1800" b="0" i="0" u="none" strike="noStrike" cap="none"/>
            </a:lvl6pPr>
            <a:lvl7pPr marL="2743200" marR="0" lvl="6" indent="0" algn="l" rtl="0">
              <a:spcBef>
                <a:spcPts val="0"/>
              </a:spcBef>
              <a:buChar char="●"/>
              <a:defRPr sz="1800" b="0" i="0" u="none" strike="noStrike" cap="none"/>
            </a:lvl7pPr>
            <a:lvl8pPr marL="3200400" marR="0" lvl="7" indent="0" algn="l" rtl="0">
              <a:spcBef>
                <a:spcPts val="0"/>
              </a:spcBef>
              <a:buChar char="○"/>
              <a:defRPr sz="1800" b="0" i="0" u="none" strike="noStrike" cap="none"/>
            </a:lvl8pPr>
            <a:lvl9pPr marL="3657600" marR="0" lvl="8" indent="0" algn="l" rtl="0">
              <a:spcBef>
                <a:spcPts val="0"/>
              </a:spcBef>
              <a:buChar char="■"/>
              <a:defRPr sz="1800" b="0" i="0" u="none" strike="noStrike" cap="none"/>
            </a:lvl9pPr>
          </a:lstStyle>
          <a:p>
            <a:endParaRPr/>
          </a:p>
        </p:txBody>
      </p:sp>
      <p:sp>
        <p:nvSpPr>
          <p:cNvPr id="8" name="Shape 8"/>
          <p:cNvSpPr txBox="1">
            <a:spLocks noGrp="1"/>
          </p:cNvSpPr>
          <p:nvPr>
            <p:ph type="ftr" idx="11"/>
          </p:nvPr>
        </p:nvSpPr>
        <p:spPr>
          <a:xfrm>
            <a:off x="0" y="8685211"/>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200" b="0" i="0" u="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9" name="Shape 9"/>
          <p:cNvSpPr txBox="1">
            <a:spLocks noGrp="1"/>
          </p:cNvSpPr>
          <p:nvPr>
            <p:ph type="sldNum" idx="4"/>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a:t>
            </a:fld>
            <a:endParaRPr lang="en-US"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950885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5" name="Shape 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5066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10</a:t>
            </a:fld>
            <a:endParaRPr lang="en-US" sz="1800" b="0" i="0" u="none">
              <a:solidFill>
                <a:srgbClr val="000000"/>
              </a:solidFill>
              <a:latin typeface="Arial"/>
              <a:ea typeface="Arial"/>
              <a:cs typeface="Arial"/>
              <a:sym typeface="Arial"/>
            </a:endParaRPr>
          </a:p>
        </p:txBody>
      </p:sp>
      <p:sp>
        <p:nvSpPr>
          <p:cNvPr id="94" name="Shape 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95" name="Shape 9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63943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11</a:t>
            </a:fld>
            <a:endParaRPr lang="en-US" sz="1800" b="0" i="0" u="none">
              <a:solidFill>
                <a:srgbClr val="000000"/>
              </a:solidFill>
              <a:latin typeface="Arial"/>
              <a:ea typeface="Arial"/>
              <a:cs typeface="Arial"/>
              <a:sym typeface="Arial"/>
            </a:endParaRPr>
          </a:p>
        </p:txBody>
      </p:sp>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03" name="Shape 10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780574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12</a:t>
            </a:fld>
            <a:endParaRPr lang="en-US" sz="1800" b="0" i="0" u="none">
              <a:solidFill>
                <a:srgbClr val="000000"/>
              </a:solidFill>
              <a:latin typeface="Arial"/>
              <a:ea typeface="Arial"/>
              <a:cs typeface="Arial"/>
              <a:sym typeface="Arial"/>
            </a:endParaRPr>
          </a:p>
        </p:txBody>
      </p:sp>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0" name="Shape 11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771913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13</a:t>
            </a:fld>
            <a:endParaRPr lang="en-US" sz="1800" b="0" i="0" u="none">
              <a:solidFill>
                <a:srgbClr val="000000"/>
              </a:solidFill>
              <a:latin typeface="Arial"/>
              <a:ea typeface="Arial"/>
              <a:cs typeface="Arial"/>
              <a:sym typeface="Arial"/>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71272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14</a:t>
            </a:fld>
            <a:endParaRPr lang="en-US" sz="1800" b="0" i="0" u="none">
              <a:solidFill>
                <a:srgbClr val="000000"/>
              </a:solidFill>
              <a:latin typeface="Arial"/>
              <a:ea typeface="Arial"/>
              <a:cs typeface="Arial"/>
              <a:sym typeface="Arial"/>
            </a:endParaRPr>
          </a:p>
        </p:txBody>
      </p:sp>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24" name="Shape 12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1008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15</a:t>
            </a:fld>
            <a:endParaRPr lang="en-US" sz="1800" b="0" i="0" u="none">
              <a:solidFill>
                <a:srgbClr val="000000"/>
              </a:solidFill>
              <a:latin typeface="Arial"/>
              <a:ea typeface="Arial"/>
              <a:cs typeface="Arial"/>
              <a:sym typeface="Arial"/>
            </a:endParaRPr>
          </a:p>
        </p:txBody>
      </p:sp>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920107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16</a:t>
            </a:fld>
            <a:endParaRPr lang="en-US" sz="1800" b="0" i="0" u="none">
              <a:solidFill>
                <a:srgbClr val="000000"/>
              </a:solidFill>
              <a:latin typeface="Arial"/>
              <a:ea typeface="Arial"/>
              <a:cs typeface="Arial"/>
              <a:sym typeface="Arial"/>
            </a:endParaRPr>
          </a:p>
        </p:txBody>
      </p:sp>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1915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17</a:t>
            </a:fld>
            <a:endParaRPr lang="en-US" sz="1800" b="0" i="0" u="none">
              <a:solidFill>
                <a:srgbClr val="000000"/>
              </a:solidFill>
              <a:latin typeface="Arial"/>
              <a:ea typeface="Arial"/>
              <a:cs typeface="Arial"/>
              <a:sym typeface="Arial"/>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28033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18</a:t>
            </a:fld>
            <a:endParaRPr lang="en-US" sz="1800" b="0" i="0" u="none">
              <a:solidFill>
                <a:srgbClr val="000000"/>
              </a:solidFill>
              <a:latin typeface="Arial"/>
              <a:ea typeface="Arial"/>
              <a:cs typeface="Arial"/>
              <a:sym typeface="Arial"/>
            </a:endParaRPr>
          </a:p>
        </p:txBody>
      </p:sp>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56" name="Shape 15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350989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19</a:t>
            </a:fld>
            <a:endParaRPr lang="en-US" sz="1800" b="0" i="0" u="none">
              <a:solidFill>
                <a:srgbClr val="000000"/>
              </a:solidFill>
              <a:latin typeface="Arial"/>
              <a:ea typeface="Arial"/>
              <a:cs typeface="Arial"/>
              <a:sym typeface="Arial"/>
            </a:endParaRPr>
          </a:p>
        </p:txBody>
      </p:sp>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4851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 name="Shape 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8233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20</a:t>
            </a:fld>
            <a:endParaRPr lang="en-US" sz="1800" b="0" i="0" u="none">
              <a:solidFill>
                <a:srgbClr val="000000"/>
              </a:solidFill>
              <a:latin typeface="Arial"/>
              <a:ea typeface="Arial"/>
              <a:cs typeface="Arial"/>
              <a:sym typeface="Arial"/>
            </a:endParaRPr>
          </a:p>
        </p:txBody>
      </p:sp>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71" name="Shape 17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71927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21</a:t>
            </a:fld>
            <a:endParaRPr lang="en-US" sz="1800" b="0" i="0" u="none">
              <a:solidFill>
                <a:srgbClr val="000000"/>
              </a:solidFill>
              <a:latin typeface="Arial"/>
              <a:ea typeface="Arial"/>
              <a:cs typeface="Arial"/>
              <a:sym typeface="Arial"/>
            </a:endParaRPr>
          </a:p>
        </p:txBody>
      </p:sp>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753205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22</a:t>
            </a:fld>
            <a:endParaRPr lang="en-US" sz="1800" b="0" i="0" u="none">
              <a:solidFill>
                <a:srgbClr val="000000"/>
              </a:solidFill>
              <a:latin typeface="Arial"/>
              <a:ea typeface="Arial"/>
              <a:cs typeface="Arial"/>
              <a:sym typeface="Arial"/>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85" name="Shape 18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0438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23</a:t>
            </a:fld>
            <a:endParaRPr lang="en-US" sz="1800" b="0" i="0" u="none">
              <a:solidFill>
                <a:srgbClr val="000000"/>
              </a:solidFill>
              <a:latin typeface="Arial"/>
              <a:ea typeface="Arial"/>
              <a:cs typeface="Arial"/>
              <a:sym typeface="Arial"/>
            </a:endParaRPr>
          </a:p>
        </p:txBody>
      </p:sp>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74743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24</a:t>
            </a:fld>
            <a:endParaRPr lang="en-US" sz="1800" b="0" i="0" u="none">
              <a:solidFill>
                <a:srgbClr val="000000"/>
              </a:solidFill>
              <a:latin typeface="Arial"/>
              <a:ea typeface="Arial"/>
              <a:cs typeface="Arial"/>
              <a:sym typeface="Arial"/>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663915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661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26</a:t>
            </a:fld>
            <a:endParaRPr lang="en-US" sz="1800" b="0" i="0" u="none">
              <a:solidFill>
                <a:srgbClr val="000000"/>
              </a:solidFill>
              <a:latin typeface="Arial"/>
              <a:ea typeface="Arial"/>
              <a:cs typeface="Arial"/>
              <a:sym typeface="Arial"/>
            </a:endParaRPr>
          </a:p>
        </p:txBody>
      </p:sp>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206663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27</a:t>
            </a:fld>
            <a:endParaRPr lang="en-US" sz="1800" b="0" i="0" u="none">
              <a:solidFill>
                <a:srgbClr val="000000"/>
              </a:solidFill>
              <a:latin typeface="Arial"/>
              <a:ea typeface="Arial"/>
              <a:cs typeface="Arial"/>
              <a:sym typeface="Arial"/>
            </a:endParaRPr>
          </a:p>
        </p:txBody>
      </p:sp>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6237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28</a:t>
            </a:fld>
            <a:endParaRPr lang="en-US" sz="1800" b="0" i="0" u="none">
              <a:solidFill>
                <a:srgbClr val="000000"/>
              </a:solidFill>
              <a:latin typeface="Arial"/>
              <a:ea typeface="Arial"/>
              <a:cs typeface="Arial"/>
              <a:sym typeface="Arial"/>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342070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29</a:t>
            </a:fld>
            <a:endParaRPr lang="en-US" sz="1800" b="0" i="0" u="none">
              <a:solidFill>
                <a:srgbClr val="000000"/>
              </a:solidFill>
              <a:latin typeface="Arial"/>
              <a:ea typeface="Arial"/>
              <a:cs typeface="Arial"/>
              <a:sym typeface="Arial"/>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8162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0" name="Shape 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140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30</a:t>
            </a:fld>
            <a:endParaRPr lang="en-US" sz="1800" b="0" i="0" u="none">
              <a:solidFill>
                <a:srgbClr val="000000"/>
              </a:solidFill>
              <a:latin typeface="Arial"/>
              <a:ea typeface="Arial"/>
              <a:cs typeface="Arial"/>
              <a:sym typeface="Arial"/>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9634914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31</a:t>
            </a:fld>
            <a:endParaRPr lang="en-US" sz="1800" b="0" i="0" u="none">
              <a:solidFill>
                <a:srgbClr val="000000"/>
              </a:solidFill>
              <a:latin typeface="Arial"/>
              <a:ea typeface="Arial"/>
              <a:cs typeface="Arial"/>
              <a:sym typeface="Arial"/>
            </a:endParaRPr>
          </a:p>
        </p:txBody>
      </p:sp>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754323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32</a:t>
            </a:fld>
            <a:endParaRPr lang="en-US" sz="1800" b="0" i="0" u="none">
              <a:solidFill>
                <a:srgbClr val="000000"/>
              </a:solidFill>
              <a:latin typeface="Arial"/>
              <a:ea typeface="Arial"/>
              <a:cs typeface="Arial"/>
              <a:sym typeface="Arial"/>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146754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33</a:t>
            </a:fld>
            <a:endParaRPr lang="en-US" sz="1800" b="0" i="0" u="none">
              <a:solidFill>
                <a:srgbClr val="000000"/>
              </a:solidFill>
              <a:latin typeface="Arial"/>
              <a:ea typeface="Arial"/>
              <a:cs typeface="Arial"/>
              <a:sym typeface="Arial"/>
            </a:endParaRPr>
          </a:p>
        </p:txBody>
      </p:sp>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444563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34</a:t>
            </a:fld>
            <a:endParaRPr lang="en-US" sz="1800" b="0" i="0" u="none">
              <a:solidFill>
                <a:srgbClr val="000000"/>
              </a:solidFill>
              <a:latin typeface="Arial"/>
              <a:ea typeface="Arial"/>
              <a:cs typeface="Arial"/>
              <a:sym typeface="Arial"/>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75" name="Shape 27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2459602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35</a:t>
            </a:fld>
            <a:endParaRPr lang="en-US" sz="1800" b="0" i="0" u="none">
              <a:solidFill>
                <a:srgbClr val="000000"/>
              </a:solidFill>
              <a:latin typeface="Arial"/>
              <a:ea typeface="Arial"/>
              <a:cs typeface="Arial"/>
              <a:sym typeface="Arial"/>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83" name="Shape 28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732638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36</a:t>
            </a:fld>
            <a:endParaRPr lang="en-US" sz="1800" b="0" i="0" u="none">
              <a:solidFill>
                <a:srgbClr val="000000"/>
              </a:solidFill>
              <a:latin typeface="Arial"/>
              <a:ea typeface="Arial"/>
              <a:cs typeface="Arial"/>
              <a:sym typeface="Arial"/>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6477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37</a:t>
            </a:fld>
            <a:endParaRPr lang="en-US" sz="1800" b="0" i="0" u="none">
              <a:solidFill>
                <a:srgbClr val="000000"/>
              </a:solidFill>
              <a:latin typeface="Arial"/>
              <a:ea typeface="Arial"/>
              <a:cs typeface="Arial"/>
              <a:sym typeface="Arial"/>
            </a:endParaRPr>
          </a:p>
        </p:txBody>
      </p:sp>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577016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38</a:t>
            </a:fld>
            <a:endParaRPr lang="en-US" sz="1800" b="0" i="0" u="none">
              <a:solidFill>
                <a:srgbClr val="000000"/>
              </a:solidFill>
              <a:latin typeface="Arial"/>
              <a:ea typeface="Arial"/>
              <a:cs typeface="Arial"/>
              <a:sym typeface="Arial"/>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443773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39</a:t>
            </a:fld>
            <a:endParaRPr lang="en-US" sz="1800" b="0" i="0" u="none">
              <a:solidFill>
                <a:srgbClr val="000000"/>
              </a:solidFill>
              <a:latin typeface="Arial"/>
              <a:ea typeface="Arial"/>
              <a:cs typeface="Arial"/>
              <a:sym typeface="Arial"/>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13" name="Shape 31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65774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8619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40</a:t>
            </a:fld>
            <a:endParaRPr lang="en-US" sz="1800" b="0" i="0" u="none">
              <a:solidFill>
                <a:srgbClr val="000000"/>
              </a:solidFill>
              <a:latin typeface="Arial"/>
              <a:ea typeface="Arial"/>
              <a:cs typeface="Arial"/>
              <a:sym typeface="Arial"/>
            </a:endParaRPr>
          </a:p>
        </p:txBody>
      </p:sp>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58911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41</a:t>
            </a:fld>
            <a:endParaRPr lang="en-US" sz="1800" b="0" i="0" u="none">
              <a:solidFill>
                <a:srgbClr val="000000"/>
              </a:solidFill>
              <a:latin typeface="Arial"/>
              <a:ea typeface="Arial"/>
              <a:cs typeface="Arial"/>
              <a:sym typeface="Arial"/>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29" name="Shape 32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8711731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42</a:t>
            </a:fld>
            <a:endParaRPr lang="en-US" sz="1800" b="0" i="0" u="none">
              <a:solidFill>
                <a:srgbClr val="000000"/>
              </a:solidFill>
              <a:latin typeface="Arial"/>
              <a:ea typeface="Arial"/>
              <a:cs typeface="Arial"/>
              <a:sym typeface="Arial"/>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37" name="Shape 33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3860280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43</a:t>
            </a:fld>
            <a:endParaRPr lang="en-US" sz="1800" b="0" i="0" u="none">
              <a:solidFill>
                <a:srgbClr val="000000"/>
              </a:solidFill>
              <a:latin typeface="Arial"/>
              <a:ea typeface="Arial"/>
              <a:cs typeface="Arial"/>
              <a:sym typeface="Arial"/>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052518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44</a:t>
            </a:fld>
            <a:endParaRPr lang="en-US" sz="1800" b="0" i="0" u="none">
              <a:solidFill>
                <a:srgbClr val="000000"/>
              </a:solidFill>
              <a:latin typeface="Arial"/>
              <a:ea typeface="Arial"/>
              <a:cs typeface="Arial"/>
              <a:sym typeface="Arial"/>
            </a:endParaRPr>
          </a:p>
        </p:txBody>
      </p:sp>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52" name="Shape 35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388923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45</a:t>
            </a:fld>
            <a:endParaRPr lang="en-US" sz="1800" b="0" i="0" u="none">
              <a:solidFill>
                <a:srgbClr val="000000"/>
              </a:solidFill>
              <a:latin typeface="Arial"/>
              <a:ea typeface="Arial"/>
              <a:cs typeface="Arial"/>
              <a:sym typeface="Arial"/>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0" name="Shape 36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9317369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46</a:t>
            </a:fld>
            <a:endParaRPr lang="en-US" sz="1800" b="0" i="0" u="none">
              <a:solidFill>
                <a:srgbClr val="000000"/>
              </a:solidFill>
              <a:latin typeface="Arial"/>
              <a:ea typeface="Arial"/>
              <a:cs typeface="Arial"/>
              <a:sym typeface="Arial"/>
            </a:endParaRPr>
          </a:p>
        </p:txBody>
      </p:sp>
      <p:sp>
        <p:nvSpPr>
          <p:cNvPr id="366" name="Shape 3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67" name="Shape 36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9202507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47</a:t>
            </a:fld>
            <a:endParaRPr lang="en-US" sz="1800" b="0" i="0" u="none">
              <a:solidFill>
                <a:srgbClr val="000000"/>
              </a:solidFill>
              <a:latin typeface="Arial"/>
              <a:ea typeface="Arial"/>
              <a:cs typeface="Arial"/>
              <a:sym typeface="Arial"/>
            </a:endParaRPr>
          </a:p>
        </p:txBody>
      </p:sp>
      <p:sp>
        <p:nvSpPr>
          <p:cNvPr id="373" name="Shape 3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74" name="Shape 37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9834684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48</a:t>
            </a:fld>
            <a:endParaRPr lang="en-US" sz="1800" b="0" i="0" u="none">
              <a:solidFill>
                <a:srgbClr val="000000"/>
              </a:solidFill>
              <a:latin typeface="Arial"/>
              <a:ea typeface="Arial"/>
              <a:cs typeface="Arial"/>
              <a:sym typeface="Arial"/>
            </a:endParaRPr>
          </a:p>
        </p:txBody>
      </p:sp>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82" name="Shape 38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035787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49</a:t>
            </a:fld>
            <a:endParaRPr lang="en-US" sz="1800" b="0" i="0" u="none">
              <a:solidFill>
                <a:srgbClr val="000000"/>
              </a:solidFill>
              <a:latin typeface="Arial"/>
              <a:ea typeface="Arial"/>
              <a:cs typeface="Arial"/>
              <a:sym typeface="Arial"/>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90" name="Shape 39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68624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a:t>
            </a:fld>
            <a:endParaRPr lang="en-US" sz="1800" b="0" i="0" u="none">
              <a:solidFill>
                <a:srgbClr val="000000"/>
              </a:solidFill>
              <a:latin typeface="Arial"/>
              <a:ea typeface="Arial"/>
              <a:cs typeface="Arial"/>
              <a:sym typeface="Arial"/>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5" name="Shape 5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956099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50</a:t>
            </a:fld>
            <a:endParaRPr lang="en-US" sz="1800" b="0" i="0" u="none">
              <a:solidFill>
                <a:srgbClr val="000000"/>
              </a:solidFill>
              <a:latin typeface="Arial"/>
              <a:ea typeface="Arial"/>
              <a:cs typeface="Arial"/>
              <a:sym typeface="Arial"/>
            </a:endParaRPr>
          </a:p>
        </p:txBody>
      </p:sp>
      <p:sp>
        <p:nvSpPr>
          <p:cNvPr id="396" name="Shape 3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397" name="Shape 39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8182834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51</a:t>
            </a:fld>
            <a:endParaRPr lang="en-US" sz="1800" b="0" i="0" u="none">
              <a:solidFill>
                <a:srgbClr val="000000"/>
              </a:solidFill>
              <a:latin typeface="Arial"/>
              <a:ea typeface="Arial"/>
              <a:cs typeface="Arial"/>
              <a:sym typeface="Arial"/>
            </a:endParaRPr>
          </a:p>
        </p:txBody>
      </p:sp>
      <p:sp>
        <p:nvSpPr>
          <p:cNvPr id="403" name="Shape 4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04" name="Shape 40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973128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52</a:t>
            </a:fld>
            <a:endParaRPr lang="en-US" sz="1800" b="0" i="0" u="none">
              <a:solidFill>
                <a:srgbClr val="000000"/>
              </a:solidFill>
              <a:latin typeface="Arial"/>
              <a:ea typeface="Arial"/>
              <a:cs typeface="Arial"/>
              <a:sym typeface="Arial"/>
            </a:endParaRPr>
          </a:p>
        </p:txBody>
      </p:sp>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12" name="Shape 41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2609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53</a:t>
            </a:fld>
            <a:endParaRPr lang="en-US" sz="1800" b="0" i="0" u="none">
              <a:solidFill>
                <a:srgbClr val="000000"/>
              </a:solidFill>
              <a:latin typeface="Arial"/>
              <a:ea typeface="Arial"/>
              <a:cs typeface="Arial"/>
              <a:sym typeface="Arial"/>
            </a:endParaRPr>
          </a:p>
        </p:txBody>
      </p:sp>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8037124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54</a:t>
            </a:fld>
            <a:endParaRPr lang="en-US" sz="1800" b="0" i="0" u="none">
              <a:solidFill>
                <a:srgbClr val="000000"/>
              </a:solidFill>
              <a:latin typeface="Arial"/>
              <a:ea typeface="Arial"/>
              <a:cs typeface="Arial"/>
              <a:sym typeface="Arial"/>
            </a:endParaRPr>
          </a:p>
        </p:txBody>
      </p:sp>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28" name="Shape 42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8470726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55</a:t>
            </a:fld>
            <a:endParaRPr lang="en-US" sz="1800" b="0" i="0" u="none">
              <a:solidFill>
                <a:srgbClr val="000000"/>
              </a:solidFill>
              <a:latin typeface="Arial"/>
              <a:ea typeface="Arial"/>
              <a:cs typeface="Arial"/>
              <a:sym typeface="Arial"/>
            </a:endParaRPr>
          </a:p>
        </p:txBody>
      </p:sp>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450036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56</a:t>
            </a:fld>
            <a:endParaRPr lang="en-US" sz="1800" b="0" i="0" u="none">
              <a:solidFill>
                <a:srgbClr val="000000"/>
              </a:solidFill>
              <a:latin typeface="Arial"/>
              <a:ea typeface="Arial"/>
              <a:cs typeface="Arial"/>
              <a:sym typeface="Arial"/>
            </a:endParaRPr>
          </a:p>
        </p:txBody>
      </p:sp>
      <p:sp>
        <p:nvSpPr>
          <p:cNvPr id="443" name="Shape 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44" name="Shape 44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081146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57</a:t>
            </a:fld>
            <a:endParaRPr lang="en-US" sz="1800" b="0" i="0" u="none">
              <a:solidFill>
                <a:srgbClr val="000000"/>
              </a:solidFill>
              <a:latin typeface="Arial"/>
              <a:ea typeface="Arial"/>
              <a:cs typeface="Arial"/>
              <a:sym typeface="Arial"/>
            </a:endParaRPr>
          </a:p>
        </p:txBody>
      </p:sp>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51" name="Shape 45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5654460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58</a:t>
            </a:fld>
            <a:endParaRPr lang="en-US" sz="1800" b="0" i="0" u="none">
              <a:solidFill>
                <a:srgbClr val="000000"/>
              </a:solidFill>
              <a:latin typeface="Arial"/>
              <a:ea typeface="Arial"/>
              <a:cs typeface="Arial"/>
              <a:sym typeface="Arial"/>
            </a:endParaRP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8987879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59</a:t>
            </a:fld>
            <a:endParaRPr lang="en-US" sz="1800" b="0" i="0" u="none">
              <a:solidFill>
                <a:srgbClr val="000000"/>
              </a:solidFill>
              <a:latin typeface="Arial"/>
              <a:ea typeface="Arial"/>
              <a:cs typeface="Arial"/>
              <a:sym typeface="Arial"/>
            </a:endParaRPr>
          </a:p>
        </p:txBody>
      </p:sp>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67" name="Shape 46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152359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a:t>
            </a:fld>
            <a:endParaRPr lang="en-US" sz="1800" b="0" i="0" u="none">
              <a:solidFill>
                <a:srgbClr val="000000"/>
              </a:solidFill>
              <a:latin typeface="Arial"/>
              <a:ea typeface="Arial"/>
              <a:cs typeface="Arial"/>
              <a:sym typeface="Arial"/>
            </a:endParaRPr>
          </a:p>
        </p:txBody>
      </p:sp>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63" name="Shape 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6053822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60</a:t>
            </a:fld>
            <a:endParaRPr lang="en-US" sz="1800" b="0" i="0" u="none">
              <a:solidFill>
                <a:srgbClr val="000000"/>
              </a:solidFill>
              <a:latin typeface="Arial"/>
              <a:ea typeface="Arial"/>
              <a:cs typeface="Arial"/>
              <a:sym typeface="Arial"/>
            </a:endParaRPr>
          </a:p>
        </p:txBody>
      </p:sp>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74" name="Shape 47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3448298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517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62</a:t>
            </a:fld>
            <a:endParaRPr lang="en-US" sz="1800" b="0" i="0" u="none">
              <a:solidFill>
                <a:srgbClr val="000000"/>
              </a:solidFill>
              <a:latin typeface="Arial"/>
              <a:ea typeface="Arial"/>
              <a:cs typeface="Arial"/>
              <a:sym typeface="Arial"/>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88" name="Shape 48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106265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63</a:t>
            </a:fld>
            <a:endParaRPr lang="en-US" sz="1800" b="0" i="0" u="none">
              <a:solidFill>
                <a:srgbClr val="000000"/>
              </a:solidFill>
              <a:latin typeface="Arial"/>
              <a:ea typeface="Arial"/>
              <a:cs typeface="Arial"/>
              <a:sym typeface="Arial"/>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496" name="Shape 496"/>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7937284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64</a:t>
            </a:fld>
            <a:endParaRPr lang="en-US" sz="1800" b="0" i="0" u="none">
              <a:solidFill>
                <a:srgbClr val="000000"/>
              </a:solidFill>
              <a:latin typeface="Arial"/>
              <a:ea typeface="Arial"/>
              <a:cs typeface="Arial"/>
              <a:sym typeface="Arial"/>
            </a:endParaRPr>
          </a:p>
        </p:txBody>
      </p:sp>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04" name="Shape 504"/>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42918853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65</a:t>
            </a:fld>
            <a:endParaRPr lang="en-US" sz="1800" b="0" i="0" u="none">
              <a:solidFill>
                <a:srgbClr val="000000"/>
              </a:solidFill>
              <a:latin typeface="Arial"/>
              <a:ea typeface="Arial"/>
              <a:cs typeface="Arial"/>
              <a:sym typeface="Arial"/>
            </a:endParaRPr>
          </a:p>
        </p:txBody>
      </p:sp>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11" name="Shape 51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5163397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66</a:t>
            </a:fld>
            <a:endParaRPr lang="en-US" sz="1800" b="0" i="0" u="none">
              <a:solidFill>
                <a:srgbClr val="000000"/>
              </a:solidFill>
              <a:latin typeface="Arial"/>
              <a:ea typeface="Arial"/>
              <a:cs typeface="Arial"/>
              <a:sym typeface="Arial"/>
            </a:endParaRPr>
          </a:p>
        </p:txBody>
      </p:sp>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18" name="Shape 51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89397938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67</a:t>
            </a:fld>
            <a:endParaRPr lang="en-US" sz="1800" b="0" i="0" u="none">
              <a:solidFill>
                <a:srgbClr val="000000"/>
              </a:solidFill>
              <a:latin typeface="Arial"/>
              <a:ea typeface="Arial"/>
              <a:cs typeface="Arial"/>
              <a:sym typeface="Arial"/>
            </a:endParaRPr>
          </a:p>
        </p:txBody>
      </p:sp>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25" name="Shape 52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808440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68</a:t>
            </a:fld>
            <a:endParaRPr lang="en-US" sz="1800" b="0" i="0" u="none">
              <a:solidFill>
                <a:srgbClr val="000000"/>
              </a:solidFill>
              <a:latin typeface="Arial"/>
              <a:ea typeface="Arial"/>
              <a:cs typeface="Arial"/>
              <a:sym typeface="Arial"/>
            </a:endParaRPr>
          </a:p>
        </p:txBody>
      </p:sp>
      <p:sp>
        <p:nvSpPr>
          <p:cNvPr id="531" name="Shape 5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32" name="Shape 53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0942455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69</a:t>
            </a:fld>
            <a:endParaRPr lang="en-US" sz="1800" b="0" i="0" u="none">
              <a:solidFill>
                <a:srgbClr val="000000"/>
              </a:solidFill>
              <a:latin typeface="Arial"/>
              <a:ea typeface="Arial"/>
              <a:cs typeface="Arial"/>
              <a:sym typeface="Arial"/>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40" name="Shape 54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54854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a:t>
            </a:fld>
            <a:endParaRPr lang="en-US" sz="1800" b="0" i="0" u="none">
              <a:solidFill>
                <a:srgbClr val="000000"/>
              </a:solidFill>
              <a:latin typeface="Arial"/>
              <a:ea typeface="Arial"/>
              <a:cs typeface="Arial"/>
              <a:sym typeface="Arial"/>
            </a:endParaRPr>
          </a:p>
        </p:txBody>
      </p:sp>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1" name="Shape 7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3188417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70</a:t>
            </a:fld>
            <a:endParaRPr lang="en-US" sz="1800" b="0" i="0" u="none">
              <a:solidFill>
                <a:srgbClr val="000000"/>
              </a:solidFill>
              <a:latin typeface="Arial"/>
              <a:ea typeface="Arial"/>
              <a:cs typeface="Arial"/>
              <a:sym typeface="Arial"/>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47" name="Shape 54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65644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71</a:t>
            </a:fld>
            <a:endParaRPr lang="en-US" sz="1800" b="0" i="0" u="none">
              <a:solidFill>
                <a:srgbClr val="000000"/>
              </a:solidFill>
              <a:latin typeface="Arial"/>
              <a:ea typeface="Arial"/>
              <a:cs typeface="Arial"/>
              <a:sym typeface="Arial"/>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55" name="Shape 55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6778167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72</a:t>
            </a:fld>
            <a:endParaRPr lang="en-US" sz="1800" b="0" i="0" u="none">
              <a:solidFill>
                <a:srgbClr val="000000"/>
              </a:solidFill>
              <a:latin typeface="Arial"/>
              <a:ea typeface="Arial"/>
              <a:cs typeface="Arial"/>
              <a:sym typeface="Arial"/>
            </a:endParaRPr>
          </a:p>
        </p:txBody>
      </p:sp>
      <p:sp>
        <p:nvSpPr>
          <p:cNvPr id="562" name="Shape 5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563" name="Shape 5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20054862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70" name="Shape 5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3862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7450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6365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9982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1790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9878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50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8</a:t>
            </a:fld>
            <a:endParaRPr lang="en-US" sz="1800" b="0" i="0" u="none">
              <a:solidFill>
                <a:srgbClr val="000000"/>
              </a:solidFill>
              <a:latin typeface="Arial"/>
              <a:ea typeface="Arial"/>
              <a:cs typeface="Arial"/>
              <a:sym typeface="Arial"/>
            </a:endParaRPr>
          </a:p>
        </p:txBody>
      </p:sp>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79" name="Shape 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8554876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278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70995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297293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75711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85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rgbClr val="000000"/>
                </a:solidFill>
                <a:latin typeface="Arial"/>
                <a:ea typeface="Arial"/>
                <a:cs typeface="Arial"/>
                <a:sym typeface="Arial"/>
              </a:rPr>
              <a:t>9</a:t>
            </a:fld>
            <a:endParaRPr lang="en-US" sz="1800" b="0" i="0" u="none">
              <a:solidFill>
                <a:srgbClr val="000000"/>
              </a:solidFill>
              <a:latin typeface="Arial"/>
              <a:ea typeface="Arial"/>
              <a:cs typeface="Arial"/>
              <a:sym typeface="Arial"/>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a:noFill/>
          </a:ln>
        </p:spPr>
      </p:sp>
      <p:sp>
        <p:nvSpPr>
          <p:cNvPr id="87" name="Shape 8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Tree>
    <p:extLst>
      <p:ext uri="{BB962C8B-B14F-4D97-AF65-F5344CB8AC3E}">
        <p14:creationId xmlns:p14="http://schemas.microsoft.com/office/powerpoint/2010/main" val="3114992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ColTx">
  <p:cSld name="Title, text on left, text on right">
    <p:spTree>
      <p:nvGrpSpPr>
        <p:cNvPr id="1" name="Shape 15"/>
        <p:cNvGrpSpPr/>
        <p:nvPr/>
      </p:nvGrpSpPr>
      <p:grpSpPr>
        <a:xfrm>
          <a:off x="0" y="0"/>
          <a:ext cx="0" cy="0"/>
          <a:chOff x="0" y="0"/>
          <a:chExt cx="0" cy="0"/>
        </a:xfrm>
      </p:grpSpPr>
      <p:sp>
        <p:nvSpPr>
          <p:cNvPr id="16" name="Shape 16"/>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cSld name="Object  only">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0" y="0"/>
            <a:ext cx="3000000" cy="30000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0" y="0"/>
            <a:ext cx="3000000" cy="3000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SzPct val="25000"/>
              <a:buNone/>
            </a:pPr>
            <a:fld id="{00000000-1234-1234-1234-123412341234}" type="slidenum">
              <a:rPr lang="en-US" sz="1800" b="0" i="0" u="none">
                <a:solidFill>
                  <a:schemeClr val="dk1"/>
                </a:solidFill>
                <a:latin typeface="Arial"/>
                <a:ea typeface="Arial"/>
                <a:cs typeface="Arial"/>
                <a:sym typeface="Arial"/>
              </a:rPr>
              <a:t>‹#›</a:t>
            </a:fld>
            <a:endParaRPr lang="en-US" sz="18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pic>
        <p:nvPicPr>
          <p:cNvPr id="11" name="Shape 11"/>
          <p:cNvPicPr preferRelativeResize="0"/>
          <p:nvPr/>
        </p:nvPicPr>
        <p:blipFill rotWithShape="1">
          <a:blip r:embed="rId4">
            <a:alphaModFix/>
          </a:blip>
          <a:srcRect/>
          <a:stretch/>
        </p:blipFill>
        <p:spPr>
          <a:xfrm>
            <a:off x="0" y="0"/>
            <a:ext cx="9140825" cy="6854825"/>
          </a:xfrm>
          <a:prstGeom prst="rect">
            <a:avLst/>
          </a:prstGeom>
          <a:noFill/>
          <a:ln>
            <a:noFill/>
          </a:ln>
        </p:spPr>
      </p:pic>
      <p:sp>
        <p:nvSpPr>
          <p:cNvPr id="12" name="Shape 12"/>
          <p:cNvSpPr/>
          <p:nvPr/>
        </p:nvSpPr>
        <p:spPr>
          <a:xfrm>
            <a:off x="8839200" y="0"/>
            <a:ext cx="304799" cy="304799"/>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Shape 13"/>
          <p:cNvSpPr txBox="1"/>
          <p:nvPr/>
        </p:nvSpPr>
        <p:spPr>
          <a:xfrm>
            <a:off x="63500" y="101600"/>
            <a:ext cx="5651499" cy="366711"/>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1A55A"/>
              </a:buClr>
              <a:buSzPct val="25000"/>
              <a:buFont typeface="Arial"/>
              <a:buNone/>
            </a:pPr>
            <a:r>
              <a:rPr lang="en-US" sz="1800" b="1" i="0" u="none">
                <a:solidFill>
                  <a:srgbClr val="E1A55A"/>
                </a:solidFill>
                <a:latin typeface="Arial"/>
                <a:ea typeface="Arial"/>
                <a:cs typeface="Arial"/>
                <a:sym typeface="Arial"/>
              </a:rPr>
              <a:t>19</a:t>
            </a:r>
            <a:r>
              <a:rPr lang="en-US" sz="1800" b="1" i="0" u="none">
                <a:solidFill>
                  <a:srgbClr val="FFE633"/>
                </a:solidFill>
                <a:latin typeface="Arial"/>
                <a:ea typeface="Arial"/>
                <a:cs typeface="Arial"/>
                <a:sym typeface="Arial"/>
              </a:rPr>
              <a:t> </a:t>
            </a:r>
            <a:r>
              <a:rPr lang="en-US" sz="1800" b="1" i="0" u="none">
                <a:solidFill>
                  <a:schemeClr val="hlink"/>
                </a:solidFill>
                <a:latin typeface="Arial"/>
                <a:ea typeface="Arial"/>
                <a:cs typeface="Arial"/>
                <a:sym typeface="Arial"/>
              </a:rPr>
              <a:t>Liquids</a:t>
            </a:r>
          </a:p>
        </p:txBody>
      </p:sp>
      <p:sp>
        <p:nvSpPr>
          <p:cNvPr id="14" name="Shape 14"/>
          <p:cNvSpPr/>
          <p:nvPr/>
        </p:nvSpPr>
        <p:spPr>
          <a:xfrm>
            <a:off x="8128000" y="6413500"/>
            <a:ext cx="381000" cy="381000"/>
          </a:xfrm>
          <a:custGeom>
            <a:avLst/>
            <a:gdLst/>
            <a:ahLst/>
            <a:cxnLst/>
            <a:rect l="0" t="0" r="0" b="0"/>
            <a:pathLst>
              <a:path w="120000" h="120000" extrusionOk="0">
                <a:moveTo>
                  <a:pt x="0" y="0"/>
                </a:moveTo>
                <a:lnTo>
                  <a:pt x="120000" y="0"/>
                </a:lnTo>
                <a:lnTo>
                  <a:pt x="120000" y="120000"/>
                </a:lnTo>
                <a:lnTo>
                  <a:pt x="0" y="120000"/>
                </a:lnTo>
                <a:close/>
              </a:path>
            </a:pathLst>
          </a:custGeom>
          <a:solidFill>
            <a:schemeClr val="accent1">
              <a:alpha val="0"/>
            </a:schemeClr>
          </a:soli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pic>
        <p:nvPicPr>
          <p:cNvPr id="27" name="Shape 27"/>
          <p:cNvPicPr preferRelativeResize="0"/>
          <p:nvPr/>
        </p:nvPicPr>
        <p:blipFill rotWithShape="1">
          <a:blip r:embed="rId3">
            <a:alphaModFix/>
          </a:blip>
          <a:srcRect/>
          <a:stretch/>
        </p:blipFill>
        <p:spPr>
          <a:xfrm>
            <a:off x="3175" y="533400"/>
            <a:ext cx="9140825" cy="5765799"/>
          </a:xfrm>
          <a:prstGeom prst="rect">
            <a:avLst/>
          </a:prstGeom>
          <a:noFill/>
          <a:ln>
            <a:noFill/>
          </a:ln>
        </p:spPr>
      </p:pic>
      <p:sp>
        <p:nvSpPr>
          <p:cNvPr id="28" name="Shape 28"/>
          <p:cNvSpPr txBox="1">
            <a:spLocks noGrp="1"/>
          </p:cNvSpPr>
          <p:nvPr>
            <p:ph type="body" idx="1"/>
          </p:nvPr>
        </p:nvSpPr>
        <p:spPr>
          <a:xfrm>
            <a:off x="3886200" y="2209800"/>
            <a:ext cx="4953000" cy="222726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0" i="0" u="none" strike="noStrike" cap="none">
                <a:solidFill>
                  <a:schemeClr val="hlink"/>
                </a:solidFill>
                <a:latin typeface="Arial"/>
                <a:ea typeface="Arial"/>
                <a:cs typeface="Arial"/>
                <a:sym typeface="Arial"/>
              </a:rPr>
              <a:t>In the liquid phase, molecules can flow freely from position to position by sliding over one another. A liquid takes the shape of its container.</a:t>
            </a:r>
          </a:p>
        </p:txBody>
      </p:sp>
      <p:pic>
        <p:nvPicPr>
          <p:cNvPr id="29" name="Shape 29"/>
          <p:cNvPicPr preferRelativeResize="0"/>
          <p:nvPr/>
        </p:nvPicPr>
        <p:blipFill rotWithShape="1">
          <a:blip r:embed="rId4">
            <a:alphaModFix/>
          </a:blip>
          <a:srcRect/>
          <a:stretch/>
        </p:blipFill>
        <p:spPr>
          <a:xfrm>
            <a:off x="1752600" y="2654300"/>
            <a:ext cx="2130424" cy="1460500"/>
          </a:xfrm>
          <a:prstGeom prst="rect">
            <a:avLst/>
          </a:prstGeom>
          <a:noFill/>
          <a:ln>
            <a:noFill/>
          </a:ln>
        </p:spPr>
      </p:pic>
      <p:pic>
        <p:nvPicPr>
          <p:cNvPr id="30" name="Shape 30"/>
          <p:cNvPicPr preferRelativeResize="0"/>
          <p:nvPr/>
        </p:nvPicPr>
        <p:blipFill rotWithShape="1">
          <a:blip r:embed="rId5">
            <a:alphaModFix/>
          </a:blip>
          <a:srcRect/>
          <a:stretch/>
        </p:blipFill>
        <p:spPr>
          <a:xfrm>
            <a:off x="190500" y="3113086"/>
            <a:ext cx="1524000" cy="606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Shape 97"/>
          <p:cNvSpPr txBox="1"/>
          <p:nvPr/>
        </p:nvSpPr>
        <p:spPr>
          <a:xfrm>
            <a:off x="227012" y="1196975"/>
            <a:ext cx="8535987"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pressure of the liquid is the same at any given depth below the surface, regardless of the shape of the container.</a:t>
            </a:r>
          </a:p>
        </p:txBody>
      </p:sp>
      <p:sp>
        <p:nvSpPr>
          <p:cNvPr id="98" name="Shape 98"/>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pic>
        <p:nvPicPr>
          <p:cNvPr id="99" name="Shape 99"/>
          <p:cNvPicPr preferRelativeResize="0"/>
          <p:nvPr/>
        </p:nvPicPr>
        <p:blipFill rotWithShape="1">
          <a:blip r:embed="rId3">
            <a:alphaModFix/>
          </a:blip>
          <a:srcRect/>
          <a:stretch/>
        </p:blipFill>
        <p:spPr>
          <a:xfrm>
            <a:off x="458787" y="2819400"/>
            <a:ext cx="8226425" cy="2520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Shape 105"/>
          <p:cNvSpPr txBox="1"/>
          <p:nvPr/>
        </p:nvSpPr>
        <p:spPr>
          <a:xfrm>
            <a:off x="227012" y="1196975"/>
            <a:ext cx="83073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“Pascal’s vases” illustrate that water pressure depends on depth and not on volume.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water’s surface in each of the connected vases is at the same level. The pressures at equal depths are the same.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At the bottom of all four vases, for example, the pressures are equal. </a:t>
            </a:r>
          </a:p>
        </p:txBody>
      </p:sp>
      <p:sp>
        <p:nvSpPr>
          <p:cNvPr id="106" name="Shape 106"/>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Shape 112"/>
          <p:cNvSpPr txBox="1"/>
          <p:nvPr/>
        </p:nvSpPr>
        <p:spPr>
          <a:xfrm>
            <a:off x="227012" y="1196975"/>
            <a:ext cx="8307387" cy="19907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At any point within a liquid, the forces that produce pressure are exerted equally in all directions.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you are swimming underwater, no matter which way you tilt your head, your ears feel the same amount of water pressure.</a:t>
            </a:r>
          </a:p>
        </p:txBody>
      </p:sp>
      <p:sp>
        <p:nvSpPr>
          <p:cNvPr id="113" name="Shape 113"/>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Shape 119"/>
          <p:cNvSpPr txBox="1"/>
          <p:nvPr/>
        </p:nvSpPr>
        <p:spPr>
          <a:xfrm>
            <a:off x="227012" y="1196975"/>
            <a:ext cx="8307387" cy="2867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the liquid is pressing against a surface, there is a force from the liquid directed perpendicular to the surface.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there is a hole in the surface, the liquid initially will move perpendicular to the surface.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Gravity causes the path of the liquid to curve downward.</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At greater depths, the net force is greater, and the velocity of the escaping liquid is greater.</a:t>
            </a:r>
          </a:p>
        </p:txBody>
      </p:sp>
      <p:sp>
        <p:nvSpPr>
          <p:cNvPr id="120" name="Shape 120"/>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Shape 126"/>
          <p:cNvPicPr preferRelativeResize="0"/>
          <p:nvPr/>
        </p:nvPicPr>
        <p:blipFill rotWithShape="1">
          <a:blip r:embed="rId3">
            <a:alphaModFix/>
          </a:blip>
          <a:srcRect/>
          <a:stretch/>
        </p:blipFill>
        <p:spPr>
          <a:xfrm>
            <a:off x="5940425" y="1141412"/>
            <a:ext cx="2276475" cy="4570411"/>
          </a:xfrm>
          <a:prstGeom prst="rect">
            <a:avLst/>
          </a:prstGeom>
          <a:noFill/>
          <a:ln>
            <a:noFill/>
          </a:ln>
        </p:spPr>
      </p:pic>
      <p:sp>
        <p:nvSpPr>
          <p:cNvPr id="127" name="Shape 127"/>
          <p:cNvSpPr txBox="1"/>
          <p:nvPr/>
        </p:nvSpPr>
        <p:spPr>
          <a:xfrm>
            <a:off x="227012" y="1196975"/>
            <a:ext cx="4344986" cy="155257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lphaLcPeriod"/>
            </a:pPr>
            <a:r>
              <a:rPr lang="en-US" sz="2400" b="0" i="0" u="none">
                <a:solidFill>
                  <a:srgbClr val="000000"/>
                </a:solidFill>
                <a:latin typeface="Arial"/>
                <a:ea typeface="Arial"/>
                <a:cs typeface="Arial"/>
                <a:sym typeface="Arial"/>
              </a:rPr>
              <a:t>The forces against a surface add up to a net force that is perpendicular to the surface. </a:t>
            </a:r>
          </a:p>
        </p:txBody>
      </p:sp>
      <p:sp>
        <p:nvSpPr>
          <p:cNvPr id="128" name="Shape 128"/>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Shape 134"/>
          <p:cNvSpPr txBox="1"/>
          <p:nvPr/>
        </p:nvSpPr>
        <p:spPr>
          <a:xfrm>
            <a:off x="227012" y="1196975"/>
            <a:ext cx="4344986" cy="3086099"/>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lphaLcPeriod"/>
            </a:pPr>
            <a:r>
              <a:rPr lang="en-US" sz="2400" b="0" i="0" u="none">
                <a:solidFill>
                  <a:srgbClr val="000000"/>
                </a:solidFill>
                <a:latin typeface="Arial"/>
                <a:ea typeface="Arial"/>
                <a:cs typeface="Arial"/>
                <a:sym typeface="Arial"/>
              </a:rPr>
              <a:t>The forces against a surface add up to a net force that is perpendicular to the surface. </a:t>
            </a:r>
          </a:p>
          <a:p>
            <a:pPr marL="533400" marR="0" lvl="0" indent="-533400" algn="l" rtl="0">
              <a:lnSpc>
                <a:spcPct val="100000"/>
              </a:lnSpc>
              <a:spcBef>
                <a:spcPts val="480"/>
              </a:spcBef>
              <a:spcAft>
                <a:spcPts val="0"/>
              </a:spcAft>
              <a:buClr>
                <a:srgbClr val="000000"/>
              </a:buClr>
              <a:buSzPct val="100000"/>
              <a:buFont typeface="Arial"/>
              <a:buAutoNum type="alphaLcPeriod"/>
            </a:pPr>
            <a:r>
              <a:rPr lang="en-US" sz="2400" b="0" i="0" u="none">
                <a:solidFill>
                  <a:srgbClr val="000000"/>
                </a:solidFill>
                <a:latin typeface="Arial"/>
                <a:ea typeface="Arial"/>
                <a:cs typeface="Arial"/>
                <a:sym typeface="Arial"/>
              </a:rPr>
              <a:t>Liquid escaping through a hole initially moves perpendicular to the surface.</a:t>
            </a:r>
          </a:p>
        </p:txBody>
      </p:sp>
      <p:sp>
        <p:nvSpPr>
          <p:cNvPr id="135" name="Shape 135"/>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pic>
        <p:nvPicPr>
          <p:cNvPr id="136" name="Shape 136"/>
          <p:cNvPicPr preferRelativeResize="0"/>
          <p:nvPr/>
        </p:nvPicPr>
        <p:blipFill rotWithShape="1">
          <a:blip r:embed="rId3">
            <a:alphaModFix/>
          </a:blip>
          <a:srcRect/>
          <a:stretch/>
        </p:blipFill>
        <p:spPr>
          <a:xfrm>
            <a:off x="5943600" y="1143000"/>
            <a:ext cx="2276475" cy="457041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143" name="Shape 143"/>
          <p:cNvSpPr txBox="1"/>
          <p:nvPr/>
        </p:nvSpPr>
        <p:spPr>
          <a:xfrm>
            <a:off x="1676400" y="3200400"/>
            <a:ext cx="7162799"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determines the pressure of a liquid?</a:t>
            </a:r>
          </a:p>
        </p:txBody>
      </p:sp>
      <p:sp>
        <p:nvSpPr>
          <p:cNvPr id="144" name="Shape 144"/>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151" name="Shape 151"/>
          <p:cNvSpPr txBox="1">
            <a:spLocks noGrp="1"/>
          </p:cNvSpPr>
          <p:nvPr>
            <p:ph type="body" idx="1"/>
          </p:nvPr>
        </p:nvSpPr>
        <p:spPr>
          <a:xfrm>
            <a:off x="990600" y="2438400"/>
            <a:ext cx="7467600" cy="15525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When the weight of a submerged object is greater than the buoyant force, the object will sink. When the weight is less than the buoyant force, the object will rise to the surface and float. </a:t>
            </a:r>
          </a:p>
        </p:txBody>
      </p:sp>
      <p:sp>
        <p:nvSpPr>
          <p:cNvPr id="152" name="Shape 15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
        <p:cNvGrpSpPr/>
        <p:nvPr/>
      </p:nvGrpSpPr>
      <p:grpSpPr>
        <a:xfrm>
          <a:off x="0" y="0"/>
          <a:ext cx="0" cy="0"/>
          <a:chOff x="0" y="0"/>
          <a:chExt cx="0" cy="0"/>
        </a:xfrm>
      </p:grpSpPr>
      <p:sp>
        <p:nvSpPr>
          <p:cNvPr id="158" name="Shape 158"/>
          <p:cNvSpPr txBox="1"/>
          <p:nvPr/>
        </p:nvSpPr>
        <p:spPr>
          <a:xfrm>
            <a:off x="227012" y="1196975"/>
            <a:ext cx="8307387"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Buoyancy </a:t>
            </a:r>
            <a:r>
              <a:rPr lang="en-US" sz="2400" b="0" i="0" u="none">
                <a:solidFill>
                  <a:srgbClr val="000000"/>
                </a:solidFill>
                <a:latin typeface="Arial"/>
                <a:ea typeface="Arial"/>
                <a:cs typeface="Arial"/>
                <a:sym typeface="Arial"/>
              </a:rPr>
              <a:t>is the apparent loss of weight of objects when submerged in a liquid.</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It is easier to lift a boulder submerged on the bottom of a riverbed than to lift it above the water’s surface.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When the boulder is submerged, the water exerts an upward force that is opposite in direction to gravity. This upward force is called the buoyant force.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a:t>
            </a:r>
            <a:r>
              <a:rPr lang="en-US" sz="2400" b="1" i="0" u="none" strike="noStrike" cap="none">
                <a:solidFill>
                  <a:srgbClr val="000000"/>
                </a:solidFill>
                <a:latin typeface="Arial"/>
                <a:ea typeface="Arial"/>
                <a:cs typeface="Arial"/>
                <a:sym typeface="Arial"/>
              </a:rPr>
              <a:t>buoyant force </a:t>
            </a:r>
            <a:r>
              <a:rPr lang="en-US" sz="2400" b="0" i="0" u="none" strike="noStrike" cap="none">
                <a:solidFill>
                  <a:srgbClr val="000000"/>
                </a:solidFill>
                <a:latin typeface="Arial"/>
                <a:ea typeface="Arial"/>
                <a:cs typeface="Arial"/>
                <a:sym typeface="Arial"/>
              </a:rPr>
              <a:t>is the net upward force exerted by a fluid on a submerged or immersed object.</a:t>
            </a:r>
          </a:p>
        </p:txBody>
      </p:sp>
      <p:sp>
        <p:nvSpPr>
          <p:cNvPr id="159" name="Shape 15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Shape 165"/>
          <p:cNvSpPr txBox="1"/>
          <p:nvPr/>
        </p:nvSpPr>
        <p:spPr>
          <a:xfrm>
            <a:off x="227012" y="1196975"/>
            <a:ext cx="8307387" cy="11874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upward forces against the bottom of a submerged object are greater than the downward forces against the top. There is a net upward force, the buoyant force.</a:t>
            </a:r>
          </a:p>
        </p:txBody>
      </p:sp>
      <p:sp>
        <p:nvSpPr>
          <p:cNvPr id="166" name="Shape 16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pic>
        <p:nvPicPr>
          <p:cNvPr id="167" name="Shape 167"/>
          <p:cNvPicPr preferRelativeResize="0"/>
          <p:nvPr/>
        </p:nvPicPr>
        <p:blipFill rotWithShape="1">
          <a:blip r:embed="rId3">
            <a:alphaModFix/>
          </a:blip>
          <a:srcRect/>
          <a:stretch/>
        </p:blipFill>
        <p:spPr>
          <a:xfrm>
            <a:off x="2781300" y="2438400"/>
            <a:ext cx="3582987" cy="3657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227012" y="609600"/>
            <a:ext cx="3811587" cy="2392361"/>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rgbClr val="262626"/>
              </a:buClr>
              <a:buSzPct val="25000"/>
              <a:buFont typeface="Arial"/>
              <a:buNone/>
            </a:pPr>
            <a:r>
              <a:rPr lang="en-US" sz="2400" b="1" i="0" u="none" strike="noStrike" cap="none">
                <a:solidFill>
                  <a:srgbClr val="262626"/>
                </a:solidFill>
                <a:latin typeface="Arial"/>
                <a:ea typeface="Arial"/>
                <a:cs typeface="Arial"/>
                <a:sym typeface="Arial"/>
              </a:rPr>
              <a:t>In the liquid phase, molecules can flow freely from position to position by sliding over one another. A liquid takes the shape of its container.</a:t>
            </a:r>
          </a:p>
        </p:txBody>
      </p:sp>
      <p:pic>
        <p:nvPicPr>
          <p:cNvPr id="36" name="Shape 36"/>
          <p:cNvPicPr preferRelativeResize="0"/>
          <p:nvPr/>
        </p:nvPicPr>
        <p:blipFill rotWithShape="1">
          <a:blip r:embed="rId3">
            <a:alphaModFix/>
          </a:blip>
          <a:srcRect/>
          <a:stretch/>
        </p:blipFill>
        <p:spPr>
          <a:xfrm>
            <a:off x="4343400" y="1143000"/>
            <a:ext cx="4159250" cy="4572000"/>
          </a:xfrm>
          <a:prstGeom prst="rect">
            <a:avLst/>
          </a:prstGeom>
          <a:noFill/>
          <a:ln>
            <a:noFill/>
          </a:ln>
        </p:spPr>
      </p:pic>
      <p:pic>
        <p:nvPicPr>
          <p:cNvPr id="37" name="Shape 37"/>
          <p:cNvPicPr preferRelativeResize="0"/>
          <p:nvPr/>
        </p:nvPicPr>
        <p:blipFill rotWithShape="1">
          <a:blip r:embed="rId4">
            <a:alphaModFix/>
          </a:blip>
          <a:srcRect/>
          <a:stretch/>
        </p:blipFill>
        <p:spPr>
          <a:xfrm>
            <a:off x="381000" y="4114800"/>
            <a:ext cx="2587625" cy="188118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Shape 173"/>
          <p:cNvSpPr txBox="1"/>
          <p:nvPr/>
        </p:nvSpPr>
        <p:spPr>
          <a:xfrm>
            <a:off x="227012" y="1196975"/>
            <a:ext cx="8307387" cy="3670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Arrows represent the forces within the liquid that produce pressure against the submerged boulder.</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forces are greater at greater depth.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forces acting horizontally against the sides cancel each other, so the boulder is not pushed sideways.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Forces acting upward against the bottom are greater than those acting downward against the top.</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difference in upward and downward forces is the buoyant force.</a:t>
            </a:r>
          </a:p>
        </p:txBody>
      </p:sp>
      <p:sp>
        <p:nvSpPr>
          <p:cNvPr id="174" name="Shape 17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Shape 180"/>
          <p:cNvSpPr txBox="1"/>
          <p:nvPr/>
        </p:nvSpPr>
        <p:spPr>
          <a:xfrm>
            <a:off x="227012" y="1196975"/>
            <a:ext cx="8307387"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the weight is equal to the buoyant force, the submerged object will remain at any level, like a fish. </a:t>
            </a:r>
          </a:p>
        </p:txBody>
      </p:sp>
      <p:sp>
        <p:nvSpPr>
          <p:cNvPr id="181" name="Shape 18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Shape 187"/>
          <p:cNvSpPr txBox="1"/>
          <p:nvPr/>
        </p:nvSpPr>
        <p:spPr>
          <a:xfrm>
            <a:off x="227012" y="1196975"/>
            <a:ext cx="7164386" cy="32321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 stone is placed in a container of water, the water level will rise.</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Water is said to be displaced, or pushed aside, by the stone.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volume of water displaced is equal to the volume of the stone. </a:t>
            </a:r>
          </a:p>
          <a:p>
            <a:pPr marL="0" marR="0" lvl="0" indent="0" algn="l" rtl="0">
              <a:lnSpc>
                <a:spcPct val="100000"/>
              </a:lnSpc>
              <a:spcBef>
                <a:spcPts val="480"/>
              </a:spcBef>
              <a:spcAft>
                <a:spcPts val="0"/>
              </a:spcAft>
              <a:buClr>
                <a:srgbClr val="000000"/>
              </a:buClr>
              <a:buSzPct val="25000"/>
              <a:buFont typeface="Arial"/>
              <a:buNone/>
            </a:pPr>
            <a:r>
              <a:rPr lang="en-US" sz="2400" b="0" i="1" u="none">
                <a:solidFill>
                  <a:srgbClr val="000000"/>
                </a:solidFill>
                <a:latin typeface="Arial"/>
                <a:ea typeface="Arial"/>
                <a:cs typeface="Arial"/>
                <a:sym typeface="Arial"/>
              </a:rPr>
              <a:t>A completely submerged object always displaces a volume of liquid equal to its own volume.</a:t>
            </a:r>
          </a:p>
        </p:txBody>
      </p:sp>
      <p:sp>
        <p:nvSpPr>
          <p:cNvPr id="188" name="Shape 18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Shape 194"/>
          <p:cNvSpPr txBox="1"/>
          <p:nvPr/>
        </p:nvSpPr>
        <p:spPr>
          <a:xfrm>
            <a:off x="227012" y="1196975"/>
            <a:ext cx="8535987"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an object is submerged, it displaces a volume of water equal to the volume of the object itself.</a:t>
            </a:r>
          </a:p>
        </p:txBody>
      </p:sp>
      <p:sp>
        <p:nvSpPr>
          <p:cNvPr id="195" name="Shape 19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pic>
        <p:nvPicPr>
          <p:cNvPr id="196" name="Shape 196"/>
          <p:cNvPicPr preferRelativeResize="0"/>
          <p:nvPr/>
        </p:nvPicPr>
        <p:blipFill rotWithShape="1">
          <a:blip r:embed="rId3">
            <a:alphaModFix/>
          </a:blip>
          <a:srcRect/>
          <a:stretch/>
        </p:blipFill>
        <p:spPr>
          <a:xfrm>
            <a:off x="914400" y="2519361"/>
            <a:ext cx="7313612" cy="296703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Shape 202"/>
          <p:cNvSpPr txBox="1"/>
          <p:nvPr/>
        </p:nvSpPr>
        <p:spPr>
          <a:xfrm>
            <a:off x="227012" y="1196975"/>
            <a:ext cx="8535987" cy="11874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When an object is submerged in a container that is initially full, the volume of water overflowing is equal to the volume of the object. </a:t>
            </a:r>
          </a:p>
        </p:txBody>
      </p:sp>
      <p:sp>
        <p:nvSpPr>
          <p:cNvPr id="203" name="Shape 20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pic>
        <p:nvPicPr>
          <p:cNvPr id="204" name="Shape 204"/>
          <p:cNvPicPr preferRelativeResize="0"/>
          <p:nvPr/>
        </p:nvPicPr>
        <p:blipFill rotWithShape="1">
          <a:blip r:embed="rId3">
            <a:alphaModFix/>
          </a:blip>
          <a:srcRect/>
          <a:stretch/>
        </p:blipFill>
        <p:spPr>
          <a:xfrm>
            <a:off x="914400" y="2971800"/>
            <a:ext cx="7313612" cy="249396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210" name="Shape 210"/>
          <p:cNvSpPr txBox="1"/>
          <p:nvPr/>
        </p:nvSpPr>
        <p:spPr>
          <a:xfrm>
            <a:off x="1676400" y="3200400"/>
            <a:ext cx="7315200"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determines if an object will sink or float? </a:t>
            </a:r>
          </a:p>
        </p:txBody>
      </p:sp>
      <p:sp>
        <p:nvSpPr>
          <p:cNvPr id="211" name="Shape 21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19.2</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Buoyancy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218" name="Shape 218"/>
          <p:cNvSpPr txBox="1">
            <a:spLocks noGrp="1"/>
          </p:cNvSpPr>
          <p:nvPr>
            <p:ph type="body" idx="1"/>
          </p:nvPr>
        </p:nvSpPr>
        <p:spPr>
          <a:xfrm>
            <a:off x="990600" y="2622550"/>
            <a:ext cx="7467600" cy="1187449"/>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Archimedes’ principle states that the buoyant force on an immersed object is equal to the weight of the fluid it displaces. </a:t>
            </a:r>
          </a:p>
        </p:txBody>
      </p:sp>
      <p:sp>
        <p:nvSpPr>
          <p:cNvPr id="219" name="Shape 21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Shape 225"/>
          <p:cNvSpPr txBox="1"/>
          <p:nvPr/>
        </p:nvSpPr>
        <p:spPr>
          <a:xfrm>
            <a:off x="227012" y="1196975"/>
            <a:ext cx="8535987" cy="24288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Archimedes’ principle </a:t>
            </a:r>
            <a:r>
              <a:rPr lang="en-US" sz="2400" b="0" i="0" u="none">
                <a:solidFill>
                  <a:srgbClr val="000000"/>
                </a:solidFill>
                <a:latin typeface="Arial"/>
                <a:ea typeface="Arial"/>
                <a:cs typeface="Arial"/>
                <a:sym typeface="Arial"/>
              </a:rPr>
              <a:t>describes the relationship between buoyancy and displaced liquid.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It was discovered in ancient times by the Greek philosopher Archimedes (third century B.C.).</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Archimedes’ principle is true for liquids and gases, which are both fluids.</a:t>
            </a:r>
          </a:p>
        </p:txBody>
      </p:sp>
      <p:sp>
        <p:nvSpPr>
          <p:cNvPr id="226" name="Shape 22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Shape 232"/>
          <p:cNvSpPr txBox="1"/>
          <p:nvPr/>
        </p:nvSpPr>
        <p:spPr>
          <a:xfrm>
            <a:off x="227012" y="1196975"/>
            <a:ext cx="4573586" cy="264795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liter of water occupies </a:t>
            </a:r>
            <a:br>
              <a:rPr lang="en-US" sz="2400" b="0" i="0" u="none">
                <a:solidFill>
                  <a:srgbClr val="000000"/>
                </a:solidFill>
                <a:latin typeface="Arial"/>
                <a:ea typeface="Arial"/>
                <a:cs typeface="Arial"/>
                <a:sym typeface="Arial"/>
              </a:rPr>
            </a:br>
            <a:r>
              <a:rPr lang="en-US" sz="2400" b="0" i="0" u="none">
                <a:solidFill>
                  <a:srgbClr val="000000"/>
                </a:solidFill>
                <a:latin typeface="Arial"/>
                <a:ea typeface="Arial"/>
                <a:cs typeface="Arial"/>
                <a:sym typeface="Arial"/>
              </a:rPr>
              <a:t>1000 cubic centimeters, has a mass of 1 kilogram, and weighs 10 N. Any object with a volume of 1 liter will experience a buoyant force of 10 N when fully submerged in water.</a:t>
            </a:r>
          </a:p>
        </p:txBody>
      </p:sp>
      <p:sp>
        <p:nvSpPr>
          <p:cNvPr id="233" name="Shape 23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pic>
        <p:nvPicPr>
          <p:cNvPr id="234" name="Shape 234"/>
          <p:cNvPicPr preferRelativeResize="0"/>
          <p:nvPr/>
        </p:nvPicPr>
        <p:blipFill rotWithShape="1">
          <a:blip r:embed="rId3">
            <a:alphaModFix/>
          </a:blip>
          <a:srcRect/>
          <a:stretch/>
        </p:blipFill>
        <p:spPr>
          <a:xfrm>
            <a:off x="5715000" y="1144587"/>
            <a:ext cx="2970211" cy="457041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Shape 240"/>
          <p:cNvSpPr txBox="1"/>
          <p:nvPr/>
        </p:nvSpPr>
        <p:spPr>
          <a:xfrm>
            <a:off x="227012" y="1196975"/>
            <a:ext cx="4954586" cy="42544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1" u="none">
                <a:solidFill>
                  <a:srgbClr val="000000"/>
                </a:solidFill>
                <a:latin typeface="Arial"/>
                <a:ea typeface="Arial"/>
                <a:cs typeface="Arial"/>
                <a:sym typeface="Arial"/>
              </a:rPr>
              <a:t>Immersed </a:t>
            </a:r>
            <a:r>
              <a:rPr lang="en-US" sz="2400" b="0" i="0" u="none">
                <a:solidFill>
                  <a:srgbClr val="000000"/>
                </a:solidFill>
                <a:latin typeface="Arial"/>
                <a:ea typeface="Arial"/>
                <a:cs typeface="Arial"/>
                <a:sym typeface="Arial"/>
              </a:rPr>
              <a:t>means “either completely or partially submerged.”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we immerse a sealed 1-liter container halfway into water, it will displace half a liter of water and be buoyed up by the weight of half a liter of water.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we immerse it all the way (submerge it), it will be buoyed up by the weight of a full liter of water (10 newtons). </a:t>
            </a:r>
          </a:p>
        </p:txBody>
      </p:sp>
      <p:sp>
        <p:nvSpPr>
          <p:cNvPr id="241" name="Shape 24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pic>
        <p:nvPicPr>
          <p:cNvPr id="242" name="Shape 242"/>
          <p:cNvPicPr preferRelativeResize="0"/>
          <p:nvPr/>
        </p:nvPicPr>
        <p:blipFill rotWithShape="1">
          <a:blip r:embed="rId3">
            <a:alphaModFix/>
          </a:blip>
          <a:srcRect/>
          <a:stretch/>
        </p:blipFill>
        <p:spPr>
          <a:xfrm>
            <a:off x="5486400" y="2514600"/>
            <a:ext cx="3371850" cy="365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Shape 42"/>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43" name="Shape 43"/>
          <p:cNvSpPr txBox="1">
            <a:spLocks noGrp="1"/>
          </p:cNvSpPr>
          <p:nvPr>
            <p:ph type="body" idx="1"/>
          </p:nvPr>
        </p:nvSpPr>
        <p:spPr>
          <a:xfrm>
            <a:off x="990600" y="2819400"/>
            <a:ext cx="7848599" cy="822324"/>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The pressure of a liquid at rest depends only on gravity and the density and depth of the liquid. </a:t>
            </a:r>
          </a:p>
        </p:txBody>
      </p:sp>
      <p:sp>
        <p:nvSpPr>
          <p:cNvPr id="44" name="Shape 44"/>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Shape 248"/>
          <p:cNvSpPr txBox="1"/>
          <p:nvPr/>
        </p:nvSpPr>
        <p:spPr>
          <a:xfrm>
            <a:off x="227012" y="1196975"/>
            <a:ext cx="8535987"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Unless the completely submerged container becomes compressed, the buoyant force will equal the weight of 1 liter of water at </a:t>
            </a:r>
            <a:r>
              <a:rPr lang="en-US" sz="2400" b="0" i="1" u="none">
                <a:solidFill>
                  <a:srgbClr val="000000"/>
                </a:solidFill>
                <a:latin typeface="Arial"/>
                <a:ea typeface="Arial"/>
                <a:cs typeface="Arial"/>
                <a:sym typeface="Arial"/>
              </a:rPr>
              <a:t>any </a:t>
            </a:r>
            <a:r>
              <a:rPr lang="en-US" sz="2400" b="0" i="0" u="none">
                <a:solidFill>
                  <a:srgbClr val="000000"/>
                </a:solidFill>
                <a:latin typeface="Arial"/>
                <a:ea typeface="Arial"/>
                <a:cs typeface="Arial"/>
                <a:sym typeface="Arial"/>
              </a:rPr>
              <a:t>depth.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container will displace the same volume of water, and hence the same weight of water, at any depth.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weight of this displaced water (not the weight of the submerged object!) is the buoyant force.</a:t>
            </a:r>
          </a:p>
        </p:txBody>
      </p:sp>
      <p:sp>
        <p:nvSpPr>
          <p:cNvPr id="249" name="Shape 24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Shape 255"/>
          <p:cNvSpPr txBox="1"/>
          <p:nvPr/>
        </p:nvSpPr>
        <p:spPr>
          <a:xfrm>
            <a:off x="227012" y="1196975"/>
            <a:ext cx="7926386" cy="11874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brick weighs less in water than in air. The buoyant force on the submerged brick is equal to the weight of the water displaced.</a:t>
            </a:r>
          </a:p>
        </p:txBody>
      </p:sp>
      <p:sp>
        <p:nvSpPr>
          <p:cNvPr id="256" name="Shape 25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pic>
        <p:nvPicPr>
          <p:cNvPr id="257" name="Shape 257"/>
          <p:cNvPicPr preferRelativeResize="0"/>
          <p:nvPr/>
        </p:nvPicPr>
        <p:blipFill rotWithShape="1">
          <a:blip r:embed="rId3">
            <a:alphaModFix/>
          </a:blip>
          <a:srcRect/>
          <a:stretch/>
        </p:blipFill>
        <p:spPr>
          <a:xfrm>
            <a:off x="914400" y="2725736"/>
            <a:ext cx="7313612" cy="32940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Shape 263"/>
          <p:cNvSpPr txBox="1"/>
          <p:nvPr/>
        </p:nvSpPr>
        <p:spPr>
          <a:xfrm>
            <a:off x="227012" y="1196975"/>
            <a:ext cx="7697786" cy="32321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300-gram brick weighs about 3 N in air.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the brick displaces 2 N of water when it is submerged, the buoyant force on the submerged brick will also equal 2 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brick will seem to weigh less under water than above water.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apparent weight of a submerged object is its weight in air minus the buoyant force.</a:t>
            </a:r>
          </a:p>
        </p:txBody>
      </p:sp>
      <p:sp>
        <p:nvSpPr>
          <p:cNvPr id="264" name="Shape 26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sp>
        <p:nvSpPr>
          <p:cNvPr id="270" name="Shape 270"/>
          <p:cNvSpPr txBox="1"/>
          <p:nvPr/>
        </p:nvSpPr>
        <p:spPr>
          <a:xfrm>
            <a:off x="227012" y="1196975"/>
            <a:ext cx="7164386" cy="35242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For any submerged block, the upward force due to water pressure on the bottom of the block, minus the downward force due to water pressure on the top, equals the weight of liquid displaced.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As long as the block is submerged, depth makes no difference.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There is more pressure at greater depths but the </a:t>
            </a:r>
            <a:r>
              <a:rPr lang="en-US" sz="2400" b="0" i="1" u="none">
                <a:solidFill>
                  <a:srgbClr val="000000"/>
                </a:solidFill>
                <a:latin typeface="Arial"/>
                <a:ea typeface="Arial"/>
                <a:cs typeface="Arial"/>
                <a:sym typeface="Arial"/>
              </a:rPr>
              <a:t>difference </a:t>
            </a:r>
            <a:r>
              <a:rPr lang="en-US" sz="2400" b="0" i="0" u="none">
                <a:solidFill>
                  <a:srgbClr val="000000"/>
                </a:solidFill>
                <a:latin typeface="Arial"/>
                <a:ea typeface="Arial"/>
                <a:cs typeface="Arial"/>
                <a:sym typeface="Arial"/>
              </a:rPr>
              <a:t>in pressures on the bottom and top of the block is the same at any depth. </a:t>
            </a:r>
          </a:p>
        </p:txBody>
      </p:sp>
      <p:sp>
        <p:nvSpPr>
          <p:cNvPr id="271" name="Shape 27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Shape 277"/>
          <p:cNvSpPr txBox="1"/>
          <p:nvPr/>
        </p:nvSpPr>
        <p:spPr>
          <a:xfrm>
            <a:off x="227012" y="1196975"/>
            <a:ext cx="5259387"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difference in the upward force and the downward force acting on the submerged block is the same at any depth.</a:t>
            </a:r>
          </a:p>
        </p:txBody>
      </p:sp>
      <p:sp>
        <p:nvSpPr>
          <p:cNvPr id="278" name="Shape 27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pic>
        <p:nvPicPr>
          <p:cNvPr id="279" name="Shape 279"/>
          <p:cNvPicPr preferRelativeResize="0"/>
          <p:nvPr/>
        </p:nvPicPr>
        <p:blipFill rotWithShape="1">
          <a:blip r:embed="rId3">
            <a:alphaModFix/>
          </a:blip>
          <a:srcRect/>
          <a:stretch/>
        </p:blipFill>
        <p:spPr>
          <a:xfrm>
            <a:off x="6553200" y="1143000"/>
            <a:ext cx="1654174" cy="45751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228600" y="1196975"/>
            <a:ext cx="5410200" cy="2052636"/>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block is held suspended beneath the water in the three positions, A, B, and C. In which position is the buoyant force on it greatest? </a:t>
            </a:r>
          </a:p>
        </p:txBody>
      </p:sp>
      <p:sp>
        <p:nvSpPr>
          <p:cNvPr id="286" name="Shape 28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pic>
        <p:nvPicPr>
          <p:cNvPr id="287" name="Shape 287"/>
          <p:cNvPicPr preferRelativeResize="0"/>
          <p:nvPr/>
        </p:nvPicPr>
        <p:blipFill rotWithShape="1">
          <a:blip r:embed="rId3">
            <a:alphaModFix/>
          </a:blip>
          <a:srcRect/>
          <a:stretch/>
        </p:blipFill>
        <p:spPr>
          <a:xfrm>
            <a:off x="6553200" y="1143000"/>
            <a:ext cx="1654174" cy="4575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228600" y="1196975"/>
            <a:ext cx="5410200" cy="4462461"/>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block is held suspended beneath the water in the three positions, A, B, and C. In which position is the buoyant force on it greatest? </a:t>
            </a:r>
          </a:p>
          <a:p>
            <a:pPr marL="342900" marR="0" lvl="0" indent="-342900" algn="l" rtl="0">
              <a:lnSpc>
                <a:spcPct val="100000"/>
              </a:lnSpc>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buoyant force is the same at all three positions, because the amount of water displaced is the same in A, B, and C. </a:t>
            </a:r>
          </a:p>
        </p:txBody>
      </p:sp>
      <p:sp>
        <p:nvSpPr>
          <p:cNvPr id="294" name="Shape 29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pic>
        <p:nvPicPr>
          <p:cNvPr id="295" name="Shape 295"/>
          <p:cNvPicPr preferRelativeResize="0"/>
          <p:nvPr/>
        </p:nvPicPr>
        <p:blipFill rotWithShape="1">
          <a:blip r:embed="rId3">
            <a:alphaModFix/>
          </a:blip>
          <a:srcRect/>
          <a:stretch/>
        </p:blipFill>
        <p:spPr>
          <a:xfrm>
            <a:off x="6553200" y="1143000"/>
            <a:ext cx="1654174" cy="4575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228600" y="1196975"/>
            <a:ext cx="8534399" cy="1687511"/>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stone is thrown into a deep lake. As it sinks deeper and deeper into the water, does the buoyant force on it increase, decrease, or remain unchanged?</a:t>
            </a:r>
          </a:p>
        </p:txBody>
      </p:sp>
      <p:sp>
        <p:nvSpPr>
          <p:cNvPr id="302" name="Shape 30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228600" y="1196975"/>
            <a:ext cx="8534399" cy="4389436"/>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 stone is thrown into a deep lake. As it sinks deeper and deeper into the water, does the buoyant force on it increase, decrease, or remain unchanged?</a:t>
            </a:r>
            <a:br>
              <a:rPr lang="en-US" sz="2400" b="0" i="0" u="none" strike="noStrike" cap="none">
                <a:solidFill>
                  <a:schemeClr val="dk1"/>
                </a:solidFill>
                <a:latin typeface="Arial"/>
                <a:ea typeface="Arial"/>
                <a:cs typeface="Arial"/>
                <a:sym typeface="Arial"/>
              </a:rPr>
            </a:br>
            <a:endParaRPr lang="en-US"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volume of displaced water is the same at any depth. Water is practically incompressible, so its density is the same at any depth, and equal volumes of water weigh the same. The buoyant force on the stone remains unchanged as it sinks deeper and deeper. </a:t>
            </a:r>
          </a:p>
        </p:txBody>
      </p:sp>
      <p:sp>
        <p:nvSpPr>
          <p:cNvPr id="309" name="Shape 30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316" name="Shape 316"/>
          <p:cNvSpPr txBox="1"/>
          <p:nvPr/>
        </p:nvSpPr>
        <p:spPr>
          <a:xfrm>
            <a:off x="1676400" y="3200400"/>
            <a:ext cx="7162799"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does Archimedes’ principle state?</a:t>
            </a:r>
          </a:p>
        </p:txBody>
      </p:sp>
      <p:sp>
        <p:nvSpPr>
          <p:cNvPr id="317" name="Shape 31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19.3</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Archimedes’ Principle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
        <p:cNvGrpSpPr/>
        <p:nvPr/>
      </p:nvGrpSpPr>
      <p:grpSpPr>
        <a:xfrm>
          <a:off x="0" y="0"/>
          <a:ext cx="0" cy="0"/>
          <a:chOff x="0" y="0"/>
          <a:chExt cx="0" cy="0"/>
        </a:xfrm>
      </p:grpSpPr>
      <p:sp>
        <p:nvSpPr>
          <p:cNvPr id="49" name="Shape 49"/>
          <p:cNvSpPr txBox="1"/>
          <p:nvPr/>
        </p:nvSpPr>
        <p:spPr>
          <a:xfrm>
            <a:off x="227012" y="1196975"/>
            <a:ext cx="8078787" cy="16255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liquid in a container exerts forces on the walls and bottom of the container.</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Recall that </a:t>
            </a:r>
            <a:r>
              <a:rPr lang="en-US" sz="2400" b="0" i="1" u="none">
                <a:solidFill>
                  <a:srgbClr val="000000"/>
                </a:solidFill>
                <a:latin typeface="Arial"/>
                <a:ea typeface="Arial"/>
                <a:cs typeface="Arial"/>
                <a:sym typeface="Arial"/>
              </a:rPr>
              <a:t>pressure</a:t>
            </a:r>
            <a:r>
              <a:rPr lang="en-US" sz="2400" b="0" i="0" u="none">
                <a:solidFill>
                  <a:srgbClr val="000000"/>
                </a:solidFill>
                <a:latin typeface="Arial"/>
                <a:ea typeface="Arial"/>
                <a:cs typeface="Arial"/>
                <a:sym typeface="Arial"/>
              </a:rPr>
              <a:t> is defined as the force per unit area on which the force acts.</a:t>
            </a:r>
          </a:p>
        </p:txBody>
      </p:sp>
      <p:sp>
        <p:nvSpPr>
          <p:cNvPr id="50" name="Shape 50"/>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pic>
        <p:nvPicPr>
          <p:cNvPr id="51" name="Shape 51"/>
          <p:cNvPicPr preferRelativeResize="0"/>
          <p:nvPr/>
        </p:nvPicPr>
        <p:blipFill rotWithShape="1">
          <a:blip r:embed="rId3">
            <a:alphaModFix/>
          </a:blip>
          <a:srcRect/>
          <a:stretch/>
        </p:blipFill>
        <p:spPr>
          <a:xfrm>
            <a:off x="1828800" y="3657600"/>
            <a:ext cx="5484812" cy="16509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324" name="Shape 324"/>
          <p:cNvSpPr txBox="1">
            <a:spLocks noGrp="1"/>
          </p:cNvSpPr>
          <p:nvPr>
            <p:ph type="body" idx="1"/>
          </p:nvPr>
        </p:nvSpPr>
        <p:spPr>
          <a:xfrm>
            <a:off x="990600" y="1409700"/>
            <a:ext cx="7239000" cy="35972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Sinking and floating can be summed up in three simple rules.</a:t>
            </a:r>
          </a:p>
          <a:p>
            <a:pPr marL="342900" marR="0" lvl="0" indent="-342900" algn="l" rtl="0">
              <a:lnSpc>
                <a:spcPct val="100000"/>
              </a:lnSpc>
              <a:spcBef>
                <a:spcPts val="48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1. An object more dense than the fluid in which it is immersed sinks.</a:t>
            </a:r>
          </a:p>
          <a:p>
            <a:pPr marL="342900" marR="0" lvl="0" indent="-342900" algn="l" rtl="0">
              <a:lnSpc>
                <a:spcPct val="100000"/>
              </a:lnSpc>
              <a:spcBef>
                <a:spcPts val="48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2. An object less dense than the fluid in which it is immersed floats.</a:t>
            </a:r>
          </a:p>
          <a:p>
            <a:pPr marL="342900" marR="0" lvl="0" indent="-342900" algn="l" rtl="0">
              <a:lnSpc>
                <a:spcPct val="100000"/>
              </a:lnSpc>
              <a:spcBef>
                <a:spcPts val="48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3. An object with density equal to the density of the fluid in which it is immersed neither sinks nor floats. </a:t>
            </a:r>
          </a:p>
        </p:txBody>
      </p:sp>
      <p:sp>
        <p:nvSpPr>
          <p:cNvPr id="325" name="Shape 32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Shape 331"/>
          <p:cNvSpPr txBox="1"/>
          <p:nvPr/>
        </p:nvSpPr>
        <p:spPr>
          <a:xfrm>
            <a:off x="227012" y="1196975"/>
            <a:ext cx="3582987" cy="301307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wood floats because it is less dense than water. The rock sinks because it is denser than water. The fish neither rises nor sinks because it has the same density as water. </a:t>
            </a:r>
          </a:p>
        </p:txBody>
      </p:sp>
      <p:pic>
        <p:nvPicPr>
          <p:cNvPr id="332" name="Shape 332"/>
          <p:cNvPicPr preferRelativeResize="0"/>
          <p:nvPr/>
        </p:nvPicPr>
        <p:blipFill rotWithShape="1">
          <a:blip r:embed="rId3">
            <a:alphaModFix/>
          </a:blip>
          <a:srcRect/>
          <a:stretch/>
        </p:blipFill>
        <p:spPr>
          <a:xfrm>
            <a:off x="4114800" y="1295400"/>
            <a:ext cx="4743450" cy="4702174"/>
          </a:xfrm>
          <a:prstGeom prst="rect">
            <a:avLst/>
          </a:prstGeom>
          <a:noFill/>
          <a:ln>
            <a:noFill/>
          </a:ln>
        </p:spPr>
      </p:pic>
      <p:sp>
        <p:nvSpPr>
          <p:cNvPr id="333" name="Shape 33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Shape 339"/>
          <p:cNvSpPr txBox="1"/>
          <p:nvPr/>
        </p:nvSpPr>
        <p:spPr>
          <a:xfrm>
            <a:off x="227012" y="1196975"/>
            <a:ext cx="4878387" cy="46926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fish is “at one” with the water—it doesn’t sink or float.</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density of the fish equals the density of water.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If the fish were somehow bloated up, it would be less dense than water, and would float to the top.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If the fish swallowed a stone and became more dense than water, it would sink to the bottom.</a:t>
            </a:r>
          </a:p>
        </p:txBody>
      </p:sp>
      <p:pic>
        <p:nvPicPr>
          <p:cNvPr id="340" name="Shape 340"/>
          <p:cNvPicPr preferRelativeResize="0"/>
          <p:nvPr/>
        </p:nvPicPr>
        <p:blipFill rotWithShape="1">
          <a:blip r:embed="rId3">
            <a:alphaModFix/>
          </a:blip>
          <a:srcRect/>
          <a:stretch/>
        </p:blipFill>
        <p:spPr>
          <a:xfrm>
            <a:off x="5572125" y="2743200"/>
            <a:ext cx="3297237" cy="3352799"/>
          </a:xfrm>
          <a:prstGeom prst="rect">
            <a:avLst/>
          </a:prstGeom>
          <a:noFill/>
          <a:ln>
            <a:noFill/>
          </a:ln>
        </p:spPr>
      </p:pic>
      <p:sp>
        <p:nvSpPr>
          <p:cNvPr id="341" name="Shape 34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Shape 347"/>
          <p:cNvSpPr txBox="1"/>
          <p:nvPr/>
        </p:nvSpPr>
        <p:spPr>
          <a:xfrm>
            <a:off x="227012" y="1196975"/>
            <a:ext cx="8612186"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density of a submarine is controlled by the flow of water into and out of its ballast tanks to achieve the desired average density.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fish regulates its density by expanding or contracting an air sac that changes its volume. It moves upward by increasing its volume and downward by contracting its volume.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crocodile increases its density when it swallows stones to swim lower in the water and expose less of itself to its prey.</a:t>
            </a:r>
          </a:p>
        </p:txBody>
      </p:sp>
      <p:sp>
        <p:nvSpPr>
          <p:cNvPr id="348" name="Shape 34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3"/>
        <p:cNvGrpSpPr/>
        <p:nvPr/>
      </p:nvGrpSpPr>
      <p:grpSpPr>
        <a:xfrm>
          <a:off x="0" y="0"/>
          <a:ext cx="0" cy="0"/>
          <a:chOff x="0" y="0"/>
          <a:chExt cx="0" cy="0"/>
        </a:xfrm>
      </p:grpSpPr>
      <p:sp>
        <p:nvSpPr>
          <p:cNvPr id="354" name="Shape 354"/>
          <p:cNvSpPr txBox="1"/>
          <p:nvPr/>
        </p:nvSpPr>
        <p:spPr>
          <a:xfrm>
            <a:off x="227012" y="1196975"/>
            <a:ext cx="8612186"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crocodile on the left is less dense than the crocodile on the right because its belly is not full of stones.</a:t>
            </a:r>
          </a:p>
        </p:txBody>
      </p:sp>
      <p:pic>
        <p:nvPicPr>
          <p:cNvPr id="355" name="Shape 355"/>
          <p:cNvPicPr preferRelativeResize="0"/>
          <p:nvPr/>
        </p:nvPicPr>
        <p:blipFill rotWithShape="1">
          <a:blip r:embed="rId3">
            <a:alphaModFix/>
          </a:blip>
          <a:srcRect/>
          <a:stretch/>
        </p:blipFill>
        <p:spPr>
          <a:xfrm>
            <a:off x="914400" y="2516186"/>
            <a:ext cx="7313612" cy="2970211"/>
          </a:xfrm>
          <a:prstGeom prst="rect">
            <a:avLst/>
          </a:prstGeom>
          <a:noFill/>
          <a:ln>
            <a:noFill/>
          </a:ln>
        </p:spPr>
      </p:pic>
      <p:sp>
        <p:nvSpPr>
          <p:cNvPr id="356" name="Shape 35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228600" y="1196975"/>
            <a:ext cx="8229600" cy="1687511"/>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If a fish makes itself more dense, it will sink; if it makes itself less dense, it will rise. In terms of buoyant force, why is this so?</a:t>
            </a:r>
          </a:p>
        </p:txBody>
      </p:sp>
      <p:sp>
        <p:nvSpPr>
          <p:cNvPr id="363" name="Shape 36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228600" y="1196975"/>
            <a:ext cx="8229600" cy="4462461"/>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If a fish makes itself more dense, it will sink; if it makes itself less dense, it will rise. In terms of buoyant force, why is this so?</a:t>
            </a:r>
          </a:p>
          <a:p>
            <a:pPr marL="342900" marR="0" lvl="0" indent="-342900" algn="l" rtl="0">
              <a:lnSpc>
                <a:spcPct val="100000"/>
              </a:lnSpc>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When the fish increases its density by decreasing its volume, it displaces less water, so the buoyant force decreases. When the fish decreases its density by expanding, it displaces more water, and the buoyant force increases. </a:t>
            </a:r>
          </a:p>
        </p:txBody>
      </p:sp>
      <p:sp>
        <p:nvSpPr>
          <p:cNvPr id="370" name="Shape 37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5"/>
        <p:cNvGrpSpPr/>
        <p:nvPr/>
      </p:nvGrpSpPr>
      <p:grpSpPr>
        <a:xfrm>
          <a:off x="0" y="0"/>
          <a:ext cx="0" cy="0"/>
          <a:chOff x="0" y="0"/>
          <a:chExt cx="0" cy="0"/>
        </a:xfrm>
      </p:grpSpPr>
      <p:pic>
        <p:nvPicPr>
          <p:cNvPr id="376" name="Shape 376"/>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377" name="Shape 377"/>
          <p:cNvSpPr txBox="1"/>
          <p:nvPr/>
        </p:nvSpPr>
        <p:spPr>
          <a:xfrm>
            <a:off x="1676400" y="3025775"/>
            <a:ext cx="5791200"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are the three rules of sinking and floating? </a:t>
            </a:r>
          </a:p>
        </p:txBody>
      </p:sp>
      <p:sp>
        <p:nvSpPr>
          <p:cNvPr id="378" name="Shape 37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19.4</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Does It Sink, or Does It Float?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3"/>
        <p:cNvGrpSpPr/>
        <p:nvPr/>
      </p:nvGrpSpPr>
      <p:grpSpPr>
        <a:xfrm>
          <a:off x="0" y="0"/>
          <a:ext cx="0" cy="0"/>
          <a:chOff x="0" y="0"/>
          <a:chExt cx="0" cy="0"/>
        </a:xfrm>
      </p:grpSpPr>
      <p:pic>
        <p:nvPicPr>
          <p:cNvPr id="384" name="Shape 384"/>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385" name="Shape 385"/>
          <p:cNvSpPr txBox="1">
            <a:spLocks noGrp="1"/>
          </p:cNvSpPr>
          <p:nvPr>
            <p:ph type="body" idx="1"/>
          </p:nvPr>
        </p:nvSpPr>
        <p:spPr>
          <a:xfrm>
            <a:off x="990600" y="2622550"/>
            <a:ext cx="7086600" cy="1187449"/>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The principle of flotation states that a floating object displaces a weight of fluid equal to its own weight. </a:t>
            </a:r>
          </a:p>
        </p:txBody>
      </p:sp>
      <p:sp>
        <p:nvSpPr>
          <p:cNvPr id="386" name="Shape 386"/>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1"/>
        <p:cNvGrpSpPr/>
        <p:nvPr/>
      </p:nvGrpSpPr>
      <p:grpSpPr>
        <a:xfrm>
          <a:off x="0" y="0"/>
          <a:ext cx="0" cy="0"/>
          <a:chOff x="0" y="0"/>
          <a:chExt cx="0" cy="0"/>
        </a:xfrm>
      </p:grpSpPr>
      <p:sp>
        <p:nvSpPr>
          <p:cNvPr id="392" name="Shape 392"/>
          <p:cNvSpPr txBox="1"/>
          <p:nvPr/>
        </p:nvSpPr>
        <p:spPr>
          <a:xfrm>
            <a:off x="227012" y="1196975"/>
            <a:ext cx="7697786" cy="27940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How does a ship made of iron float? This is an example of the principle of flotation.</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Iron is nearly eight times as dense as water. When it is submerged, a solid 1-ton block of iron will displace only 1/8 ton of water.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buoyant force will be far from enough to keep it from sinking. </a:t>
            </a:r>
          </a:p>
        </p:txBody>
      </p:sp>
      <p:sp>
        <p:nvSpPr>
          <p:cNvPr id="393" name="Shape 39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228600" y="1196975"/>
            <a:ext cx="7619999"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Depth</a:t>
            </a:r>
          </a:p>
        </p:txBody>
      </p:sp>
      <p:sp>
        <p:nvSpPr>
          <p:cNvPr id="58" name="Shape 58"/>
          <p:cNvSpPr txBox="1"/>
          <p:nvPr/>
        </p:nvSpPr>
        <p:spPr>
          <a:xfrm>
            <a:off x="227012" y="1766886"/>
            <a:ext cx="8612186"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For any given liquid, the pressure on the bottom of the container will be greater if the liquid is deeper. </a:t>
            </a:r>
          </a:p>
        </p:txBody>
      </p:sp>
      <p:sp>
        <p:nvSpPr>
          <p:cNvPr id="59" name="Shape 59"/>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Shape 399"/>
          <p:cNvSpPr txBox="1"/>
          <p:nvPr/>
        </p:nvSpPr>
        <p:spPr>
          <a:xfrm>
            <a:off x="227012" y="1196975"/>
            <a:ext cx="8612186" cy="40354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Reshape the same iron block into a bowl shape.</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iron bowl still weighs 1 ton but if you lower the bowl into a body of water, it displaces a greater volume of water.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deeper the bowl is immersed, the more water is displaced and the greater is the buoyant force exerted on the bowl.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When the weight of the displaced water equals the weight of the bowl, it will sink no farther.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buoyant force now equals the weight of the bowl. </a:t>
            </a:r>
          </a:p>
        </p:txBody>
      </p:sp>
      <p:sp>
        <p:nvSpPr>
          <p:cNvPr id="400" name="Shape 40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5"/>
        <p:cNvGrpSpPr/>
        <p:nvPr/>
      </p:nvGrpSpPr>
      <p:grpSpPr>
        <a:xfrm>
          <a:off x="0" y="0"/>
          <a:ext cx="0" cy="0"/>
          <a:chOff x="0" y="0"/>
          <a:chExt cx="0" cy="0"/>
        </a:xfrm>
      </p:grpSpPr>
      <p:sp>
        <p:nvSpPr>
          <p:cNvPr id="406" name="Shape 406"/>
          <p:cNvSpPr txBox="1"/>
          <p:nvPr/>
        </p:nvSpPr>
        <p:spPr>
          <a:xfrm>
            <a:off x="227012" y="1196975"/>
            <a:ext cx="8612186"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solid iron block sinks, while the same block shaped to occupy at least eight times as much volume floats.</a:t>
            </a:r>
          </a:p>
        </p:txBody>
      </p:sp>
      <p:sp>
        <p:nvSpPr>
          <p:cNvPr id="407" name="Shape 40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pic>
        <p:nvPicPr>
          <p:cNvPr id="408" name="Shape 408"/>
          <p:cNvPicPr preferRelativeResize="0"/>
          <p:nvPr/>
        </p:nvPicPr>
        <p:blipFill rotWithShape="1">
          <a:blip r:embed="rId3">
            <a:alphaModFix/>
          </a:blip>
          <a:srcRect/>
          <a:stretch/>
        </p:blipFill>
        <p:spPr>
          <a:xfrm>
            <a:off x="1016000" y="2481261"/>
            <a:ext cx="7112000" cy="3687762"/>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3"/>
        <p:cNvGrpSpPr/>
        <p:nvPr/>
      </p:nvGrpSpPr>
      <p:grpSpPr>
        <a:xfrm>
          <a:off x="0" y="0"/>
          <a:ext cx="0" cy="0"/>
          <a:chOff x="0" y="0"/>
          <a:chExt cx="0" cy="0"/>
        </a:xfrm>
      </p:grpSpPr>
      <p:sp>
        <p:nvSpPr>
          <p:cNvPr id="414" name="Shape 414"/>
          <p:cNvSpPr txBox="1"/>
          <p:nvPr/>
        </p:nvSpPr>
        <p:spPr>
          <a:xfrm>
            <a:off x="227012" y="1196975"/>
            <a:ext cx="8231187"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floating object displaces a weight of liquid equal to its own weight.</a:t>
            </a:r>
          </a:p>
        </p:txBody>
      </p:sp>
      <p:sp>
        <p:nvSpPr>
          <p:cNvPr id="415" name="Shape 41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pic>
        <p:nvPicPr>
          <p:cNvPr id="416" name="Shape 416"/>
          <p:cNvPicPr preferRelativeResize="0"/>
          <p:nvPr/>
        </p:nvPicPr>
        <p:blipFill rotWithShape="1">
          <a:blip r:embed="rId3">
            <a:alphaModFix/>
          </a:blip>
          <a:srcRect/>
          <a:stretch/>
        </p:blipFill>
        <p:spPr>
          <a:xfrm>
            <a:off x="381000" y="2286000"/>
            <a:ext cx="5105399" cy="3829050"/>
          </a:xfrm>
          <a:prstGeom prst="rect">
            <a:avLst/>
          </a:prstGeom>
          <a:noFill/>
          <a:ln>
            <a:noFill/>
          </a:ln>
        </p:spPr>
      </p:pic>
      <p:pic>
        <p:nvPicPr>
          <p:cNvPr id="417" name="Shape 417"/>
          <p:cNvPicPr preferRelativeResize="0"/>
          <p:nvPr/>
        </p:nvPicPr>
        <p:blipFill rotWithShape="1">
          <a:blip r:embed="rId4">
            <a:alphaModFix/>
          </a:blip>
          <a:srcRect/>
          <a:stretch/>
        </p:blipFill>
        <p:spPr>
          <a:xfrm>
            <a:off x="5845175" y="2590800"/>
            <a:ext cx="3079749" cy="358139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2"/>
        <p:cNvGrpSpPr/>
        <p:nvPr/>
      </p:nvGrpSpPr>
      <p:grpSpPr>
        <a:xfrm>
          <a:off x="0" y="0"/>
          <a:ext cx="0" cy="0"/>
          <a:chOff x="0" y="0"/>
          <a:chExt cx="0" cy="0"/>
        </a:xfrm>
      </p:grpSpPr>
      <p:sp>
        <p:nvSpPr>
          <p:cNvPr id="423" name="Shape 423"/>
          <p:cNvSpPr txBox="1"/>
          <p:nvPr/>
        </p:nvSpPr>
        <p:spPr>
          <a:xfrm>
            <a:off x="227012" y="1196975"/>
            <a:ext cx="8612186" cy="19907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Every ship must be designed to displace a weight of water equal to its own weight.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10,000-ton ship must be built wide enough to displace 10,000 tons of water before it sinks too deep below the surface. </a:t>
            </a:r>
          </a:p>
        </p:txBody>
      </p:sp>
      <p:sp>
        <p:nvSpPr>
          <p:cNvPr id="424" name="Shape 42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sp>
        <p:nvSpPr>
          <p:cNvPr id="430" name="Shape 430"/>
          <p:cNvSpPr txBox="1"/>
          <p:nvPr/>
        </p:nvSpPr>
        <p:spPr>
          <a:xfrm>
            <a:off x="227012" y="1196975"/>
            <a:ext cx="8612186" cy="11874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weight of the floating canoe equals the weight of the water displaced by the submerged part of the canoe. It floats lower in the water when loaded.</a:t>
            </a:r>
          </a:p>
        </p:txBody>
      </p:sp>
      <p:sp>
        <p:nvSpPr>
          <p:cNvPr id="431" name="Shape 43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pic>
        <p:nvPicPr>
          <p:cNvPr id="432" name="Shape 432"/>
          <p:cNvPicPr preferRelativeResize="0"/>
          <p:nvPr/>
        </p:nvPicPr>
        <p:blipFill rotWithShape="1">
          <a:blip r:embed="rId3">
            <a:alphaModFix/>
          </a:blip>
          <a:srcRect/>
          <a:stretch/>
        </p:blipFill>
        <p:spPr>
          <a:xfrm>
            <a:off x="458787" y="3336925"/>
            <a:ext cx="8226425" cy="1768474"/>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7"/>
        <p:cNvGrpSpPr/>
        <p:nvPr/>
      </p:nvGrpSpPr>
      <p:grpSpPr>
        <a:xfrm>
          <a:off x="0" y="0"/>
          <a:ext cx="0" cy="0"/>
          <a:chOff x="0" y="0"/>
          <a:chExt cx="0" cy="0"/>
        </a:xfrm>
      </p:grpSpPr>
      <p:sp>
        <p:nvSpPr>
          <p:cNvPr id="438" name="Shape 438"/>
          <p:cNvSpPr txBox="1"/>
          <p:nvPr/>
        </p:nvSpPr>
        <p:spPr>
          <a:xfrm>
            <a:off x="227012" y="1196975"/>
            <a:ext cx="8612186"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same ship is shown empty and loaded. The weight of the ship’s load equals the weight of extra water displaced.</a:t>
            </a:r>
          </a:p>
        </p:txBody>
      </p:sp>
      <p:sp>
        <p:nvSpPr>
          <p:cNvPr id="439" name="Shape 43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pic>
        <p:nvPicPr>
          <p:cNvPr id="440" name="Shape 440"/>
          <p:cNvPicPr preferRelativeResize="0"/>
          <p:nvPr/>
        </p:nvPicPr>
        <p:blipFill rotWithShape="1">
          <a:blip r:embed="rId3">
            <a:alphaModFix/>
          </a:blip>
          <a:srcRect/>
          <a:stretch/>
        </p:blipFill>
        <p:spPr>
          <a:xfrm>
            <a:off x="458787" y="2460625"/>
            <a:ext cx="8226425" cy="34067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5"/>
        <p:cNvGrpSpPr/>
        <p:nvPr/>
      </p:nvGrpSpPr>
      <p:grpSpPr>
        <a:xfrm>
          <a:off x="0" y="0"/>
          <a:ext cx="0" cy="0"/>
          <a:chOff x="0" y="0"/>
          <a:chExt cx="0" cy="0"/>
        </a:xfrm>
      </p:grpSpPr>
      <p:sp>
        <p:nvSpPr>
          <p:cNvPr id="446" name="Shape 446"/>
          <p:cNvSpPr txBox="1"/>
          <p:nvPr/>
        </p:nvSpPr>
        <p:spPr>
          <a:xfrm>
            <a:off x="227012" y="1196975"/>
            <a:ext cx="8612186" cy="28670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a submarine beneath the surface displaces a weight of water greater than its own weight, it will rise.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it displaces less, it will go down.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it displaces exactly its weight, it will remain at constant depth.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Water has slightly different densities at different temperatures, so a submarine must make periodic adjustments.</a:t>
            </a:r>
          </a:p>
        </p:txBody>
      </p:sp>
      <p:sp>
        <p:nvSpPr>
          <p:cNvPr id="447" name="Shape 44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2"/>
        <p:cNvGrpSpPr/>
        <p:nvPr/>
      </p:nvGrpSpPr>
      <p:grpSpPr>
        <a:xfrm>
          <a:off x="0" y="0"/>
          <a:ext cx="0" cy="0"/>
          <a:chOff x="0" y="0"/>
          <a:chExt cx="0" cy="0"/>
        </a:xfrm>
      </p:grpSpPr>
      <p:pic>
        <p:nvPicPr>
          <p:cNvPr id="453" name="Shape 453"/>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454" name="Shape 454"/>
          <p:cNvSpPr txBox="1"/>
          <p:nvPr/>
        </p:nvSpPr>
        <p:spPr>
          <a:xfrm>
            <a:off x="1676400" y="3200400"/>
            <a:ext cx="7162799"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does the principle of flotation state? </a:t>
            </a:r>
          </a:p>
        </p:txBody>
      </p:sp>
      <p:sp>
        <p:nvSpPr>
          <p:cNvPr id="455" name="Shape 45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19.5</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Flotation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0"/>
        <p:cNvGrpSpPr/>
        <p:nvPr/>
      </p:nvGrpSpPr>
      <p:grpSpPr>
        <a:xfrm>
          <a:off x="0" y="0"/>
          <a:ext cx="0" cy="0"/>
          <a:chOff x="0" y="0"/>
          <a:chExt cx="0" cy="0"/>
        </a:xfrm>
      </p:grpSpPr>
      <p:pic>
        <p:nvPicPr>
          <p:cNvPr id="461" name="Shape 461"/>
          <p:cNvPicPr preferRelativeResize="0"/>
          <p:nvPr/>
        </p:nvPicPr>
        <p:blipFill rotWithShape="1">
          <a:blip r:embed="rId3">
            <a:alphaModFix/>
          </a:blip>
          <a:srcRect/>
          <a:stretch/>
        </p:blipFill>
        <p:spPr>
          <a:xfrm>
            <a:off x="3175" y="533400"/>
            <a:ext cx="9140825" cy="5761036"/>
          </a:xfrm>
          <a:prstGeom prst="rect">
            <a:avLst/>
          </a:prstGeom>
          <a:noFill/>
          <a:ln>
            <a:noFill/>
          </a:ln>
        </p:spPr>
      </p:pic>
      <p:sp>
        <p:nvSpPr>
          <p:cNvPr id="462" name="Shape 462"/>
          <p:cNvSpPr txBox="1">
            <a:spLocks noGrp="1"/>
          </p:cNvSpPr>
          <p:nvPr>
            <p:ph type="body" idx="1"/>
          </p:nvPr>
        </p:nvSpPr>
        <p:spPr>
          <a:xfrm>
            <a:off x="990600" y="2438400"/>
            <a:ext cx="7467600" cy="1552575"/>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Pascal’s principle states that changes in pressure at any point in an enclosed fluid at rest are transmitted undiminished to all points in the fluid and act in all directions. </a:t>
            </a:r>
          </a:p>
        </p:txBody>
      </p:sp>
      <p:sp>
        <p:nvSpPr>
          <p:cNvPr id="463" name="Shape 46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8"/>
        <p:cNvGrpSpPr/>
        <p:nvPr/>
      </p:nvGrpSpPr>
      <p:grpSpPr>
        <a:xfrm>
          <a:off x="0" y="0"/>
          <a:ext cx="0" cy="0"/>
          <a:chOff x="0" y="0"/>
          <a:chExt cx="0" cy="0"/>
        </a:xfrm>
      </p:grpSpPr>
      <p:sp>
        <p:nvSpPr>
          <p:cNvPr id="469" name="Shape 469"/>
          <p:cNvSpPr txBox="1"/>
          <p:nvPr/>
        </p:nvSpPr>
        <p:spPr>
          <a:xfrm>
            <a:off x="227012" y="1196975"/>
            <a:ext cx="8383586"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change in the pressure in one part of a fluid is transmitted to other parts.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If the pressure of city water is increased at the pumping station by 10 units of pressure, the pressure everywhere in the pipes of the connected system will be increased by 10 units of pressure. </a:t>
            </a:r>
          </a:p>
          <a:p>
            <a:pPr marL="0" marR="0" lvl="0" indent="0" algn="l" rtl="0">
              <a:lnSpc>
                <a:spcPct val="100000"/>
              </a:lnSpc>
              <a:spcBef>
                <a:spcPts val="48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Pascal’s principle </a:t>
            </a:r>
            <a:r>
              <a:rPr lang="en-US" sz="2400" b="0" i="0" u="none">
                <a:solidFill>
                  <a:srgbClr val="000000"/>
                </a:solidFill>
                <a:latin typeface="Arial"/>
                <a:ea typeface="Arial"/>
                <a:cs typeface="Arial"/>
                <a:sym typeface="Arial"/>
              </a:rPr>
              <a:t>describes how changes in a pressure are transmitted in a fluid. </a:t>
            </a:r>
          </a:p>
        </p:txBody>
      </p:sp>
      <p:sp>
        <p:nvSpPr>
          <p:cNvPr id="470" name="Shape 47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a:stretch/>
        </p:blipFill>
        <p:spPr>
          <a:xfrm>
            <a:off x="455612" y="2513011"/>
            <a:ext cx="8226425" cy="3697287"/>
          </a:xfrm>
          <a:prstGeom prst="rect">
            <a:avLst/>
          </a:prstGeom>
          <a:noFill/>
          <a:ln>
            <a:noFill/>
          </a:ln>
        </p:spPr>
      </p:pic>
      <p:sp>
        <p:nvSpPr>
          <p:cNvPr id="66" name="Shape 66"/>
          <p:cNvSpPr txBox="1"/>
          <p:nvPr/>
        </p:nvSpPr>
        <p:spPr>
          <a:xfrm>
            <a:off x="227012" y="1196975"/>
            <a:ext cx="8535987" cy="701674"/>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lphaLcPeriod"/>
            </a:pPr>
            <a:r>
              <a:rPr lang="en-US" sz="2000" b="0" i="0" u="none">
                <a:solidFill>
                  <a:srgbClr val="000000"/>
                </a:solidFill>
                <a:latin typeface="Arial"/>
                <a:ea typeface="Arial"/>
                <a:cs typeface="Arial"/>
                <a:sym typeface="Arial"/>
              </a:rPr>
              <a:t>The liquid in the first container is twice as deep, so the pressure on the bottom is twice that in the second container. </a:t>
            </a:r>
          </a:p>
        </p:txBody>
      </p:sp>
      <p:sp>
        <p:nvSpPr>
          <p:cNvPr id="67" name="Shape 67"/>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476" name="Shape 476"/>
          <p:cNvSpPr txBox="1"/>
          <p:nvPr/>
        </p:nvSpPr>
        <p:spPr>
          <a:xfrm>
            <a:off x="227012" y="1196975"/>
            <a:ext cx="8383586" cy="35972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Pascal’s principle is employed in a hydraulic press.</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Fill a U-shaped tube with water and place pistons at each end.</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Pressure exerted against the left piston will be transmitted throughout the liquid and against the bottom of the right piston.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pressure the left piston exerts against the water will be exactly equal to the pressure the water exerts against the right piston if the levels are the same. </a:t>
            </a:r>
          </a:p>
        </p:txBody>
      </p:sp>
      <p:sp>
        <p:nvSpPr>
          <p:cNvPr id="477" name="Shape 47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1"/>
        <p:cNvGrpSpPr/>
        <p:nvPr/>
      </p:nvGrpSpPr>
      <p:grpSpPr>
        <a:xfrm>
          <a:off x="0" y="0"/>
          <a:ext cx="0" cy="0"/>
          <a:chOff x="0" y="0"/>
          <a:chExt cx="0" cy="0"/>
        </a:xfrm>
      </p:grpSpPr>
      <p:sp>
        <p:nvSpPr>
          <p:cNvPr id="482" name="Shape 482"/>
          <p:cNvSpPr txBox="1"/>
          <p:nvPr/>
        </p:nvSpPr>
        <p:spPr>
          <a:xfrm>
            <a:off x="227012" y="1196975"/>
            <a:ext cx="8383586"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force exerted on the left piston increases the pressure in the liquid and is transmitted to the right piston. </a:t>
            </a:r>
          </a:p>
        </p:txBody>
      </p:sp>
      <p:sp>
        <p:nvSpPr>
          <p:cNvPr id="483" name="Shape 48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pic>
        <p:nvPicPr>
          <p:cNvPr id="484" name="Shape 484"/>
          <p:cNvPicPr preferRelativeResize="0"/>
          <p:nvPr/>
        </p:nvPicPr>
        <p:blipFill rotWithShape="1">
          <a:blip r:embed="rId3">
            <a:alphaModFix/>
          </a:blip>
          <a:srcRect/>
          <a:stretch/>
        </p:blipFill>
        <p:spPr>
          <a:xfrm>
            <a:off x="2463800" y="2286000"/>
            <a:ext cx="4214812" cy="36607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9"/>
        <p:cNvGrpSpPr/>
        <p:nvPr/>
      </p:nvGrpSpPr>
      <p:grpSpPr>
        <a:xfrm>
          <a:off x="0" y="0"/>
          <a:ext cx="0" cy="0"/>
          <a:chOff x="0" y="0"/>
          <a:chExt cx="0" cy="0"/>
        </a:xfrm>
      </p:grpSpPr>
      <p:pic>
        <p:nvPicPr>
          <p:cNvPr id="490" name="Shape 490"/>
          <p:cNvPicPr preferRelativeResize="0"/>
          <p:nvPr/>
        </p:nvPicPr>
        <p:blipFill rotWithShape="1">
          <a:blip r:embed="rId3">
            <a:alphaModFix/>
          </a:blip>
          <a:srcRect/>
          <a:stretch/>
        </p:blipFill>
        <p:spPr>
          <a:xfrm>
            <a:off x="2466975" y="2284411"/>
            <a:ext cx="4214812" cy="3660775"/>
          </a:xfrm>
          <a:prstGeom prst="rect">
            <a:avLst/>
          </a:prstGeom>
          <a:noFill/>
          <a:ln>
            <a:noFill/>
          </a:ln>
        </p:spPr>
      </p:pic>
      <p:sp>
        <p:nvSpPr>
          <p:cNvPr id="491" name="Shape 491"/>
          <p:cNvSpPr txBox="1"/>
          <p:nvPr/>
        </p:nvSpPr>
        <p:spPr>
          <a:xfrm>
            <a:off x="227012" y="1196975"/>
            <a:ext cx="8383586"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force exerted on the left piston increases the pressure in the liquid and is transmitted to the right piston. </a:t>
            </a:r>
          </a:p>
        </p:txBody>
      </p:sp>
      <p:sp>
        <p:nvSpPr>
          <p:cNvPr id="492" name="Shape 492"/>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Shape 498"/>
          <p:cNvSpPr txBox="1"/>
          <p:nvPr/>
        </p:nvSpPr>
        <p:spPr>
          <a:xfrm>
            <a:off x="227012" y="1196975"/>
            <a:ext cx="7773987" cy="822324"/>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A 1-N load on the left piston will support 50 N on the right piston.</a:t>
            </a:r>
          </a:p>
        </p:txBody>
      </p:sp>
      <p:sp>
        <p:nvSpPr>
          <p:cNvPr id="499" name="Shape 499"/>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pic>
        <p:nvPicPr>
          <p:cNvPr id="500" name="Shape 500"/>
          <p:cNvPicPr preferRelativeResize="0"/>
          <p:nvPr/>
        </p:nvPicPr>
        <p:blipFill rotWithShape="1">
          <a:blip r:embed="rId3">
            <a:alphaModFix/>
          </a:blip>
          <a:srcRect/>
          <a:stretch/>
        </p:blipFill>
        <p:spPr>
          <a:xfrm>
            <a:off x="2992436" y="2133600"/>
            <a:ext cx="3159125" cy="403224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5"/>
        <p:cNvGrpSpPr/>
        <p:nvPr/>
      </p:nvGrpSpPr>
      <p:grpSpPr>
        <a:xfrm>
          <a:off x="0" y="0"/>
          <a:ext cx="0" cy="0"/>
          <a:chOff x="0" y="0"/>
          <a:chExt cx="0" cy="0"/>
        </a:xfrm>
      </p:grpSpPr>
      <p:sp>
        <p:nvSpPr>
          <p:cNvPr id="506" name="Shape 506"/>
          <p:cNvSpPr txBox="1"/>
          <p:nvPr/>
        </p:nvSpPr>
        <p:spPr>
          <a:xfrm>
            <a:off x="227012" y="1196975"/>
            <a:ext cx="7773987"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piston on the left has an area of 1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 and the piston on the right has an area 50 times as great, 50 cm</a:t>
            </a:r>
            <a:r>
              <a:rPr lang="en-US" sz="2400" b="0" i="0" u="none" baseline="30000">
                <a:solidFill>
                  <a:srgbClr val="000000"/>
                </a:solidFill>
                <a:latin typeface="Arial"/>
                <a:ea typeface="Arial"/>
                <a:cs typeface="Arial"/>
                <a:sym typeface="Arial"/>
              </a:rPr>
              <a:t>2</a:t>
            </a:r>
            <a:r>
              <a:rPr lang="en-US" sz="2400" b="0" i="0" u="none">
                <a:solidFill>
                  <a:srgbClr val="000000"/>
                </a:solidFill>
                <a:latin typeface="Arial"/>
                <a:ea typeface="Arial"/>
                <a:cs typeface="Arial"/>
                <a:sym typeface="Arial"/>
              </a:rPr>
              <a:t>.</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A 1-newton load on the left piston causes an additional pressure of 1 newton per square centimeter (1 N/cm</a:t>
            </a:r>
            <a:r>
              <a:rPr lang="en-US" sz="2400" b="0" i="0" u="none" strike="noStrike" cap="none" baseline="30000">
                <a:solidFill>
                  <a:srgbClr val="000000"/>
                </a:solidFill>
                <a:latin typeface="Arial"/>
                <a:ea typeface="Arial"/>
                <a:cs typeface="Arial"/>
                <a:sym typeface="Arial"/>
              </a:rPr>
              <a:t>2</a:t>
            </a:r>
            <a:r>
              <a:rPr lang="en-US" sz="2400" b="0" i="0" u="none" strike="noStrike" cap="none">
                <a:solidFill>
                  <a:srgbClr val="000000"/>
                </a:solidFill>
                <a:latin typeface="Arial"/>
                <a:ea typeface="Arial"/>
                <a:cs typeface="Arial"/>
                <a:sym typeface="Arial"/>
              </a:rPr>
              <a:t>).</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pressure is transmitted throughout the liquid and up against the larger piston. </a:t>
            </a:r>
          </a:p>
        </p:txBody>
      </p:sp>
      <p:sp>
        <p:nvSpPr>
          <p:cNvPr id="507" name="Shape 50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2"/>
        <p:cNvGrpSpPr/>
        <p:nvPr/>
      </p:nvGrpSpPr>
      <p:grpSpPr>
        <a:xfrm>
          <a:off x="0" y="0"/>
          <a:ext cx="0" cy="0"/>
          <a:chOff x="0" y="0"/>
          <a:chExt cx="0" cy="0"/>
        </a:xfrm>
      </p:grpSpPr>
      <p:sp>
        <p:nvSpPr>
          <p:cNvPr id="513" name="Shape 513"/>
          <p:cNvSpPr txBox="1"/>
          <p:nvPr/>
        </p:nvSpPr>
        <p:spPr>
          <a:xfrm>
            <a:off x="227012" y="1196975"/>
            <a:ext cx="7773987" cy="2428875"/>
          </a:xfrm>
          <a:prstGeom prst="rect">
            <a:avLst/>
          </a:prstGeom>
          <a:noFill/>
          <a:ln>
            <a:noFill/>
          </a:ln>
        </p:spPr>
        <p:txBody>
          <a:bodyPr wrap="square" lIns="91425" tIns="45700" rIns="91425" bIns="45700" anchor="t" anchorCtr="0">
            <a:noAutofit/>
          </a:bodyPr>
          <a:lstStyle/>
          <a:p>
            <a:pPr marL="282575" marR="0" lvl="0" indent="-282575"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The additional pressure of 1 N/cm</a:t>
            </a:r>
            <a:r>
              <a:rPr lang="en-US" sz="2400" b="0" i="0" u="none" baseline="30000">
                <a:solidFill>
                  <a:schemeClr val="dk1"/>
                </a:solidFill>
                <a:latin typeface="Arial"/>
                <a:ea typeface="Arial"/>
                <a:cs typeface="Arial"/>
                <a:sym typeface="Arial"/>
              </a:rPr>
              <a:t>2</a:t>
            </a:r>
            <a:r>
              <a:rPr lang="en-US" sz="2400" b="0" i="0" u="none">
                <a:solidFill>
                  <a:schemeClr val="dk1"/>
                </a:solidFill>
                <a:latin typeface="Arial"/>
                <a:ea typeface="Arial"/>
                <a:cs typeface="Arial"/>
                <a:sym typeface="Arial"/>
              </a:rPr>
              <a:t> is exerted against </a:t>
            </a:r>
            <a:r>
              <a:rPr lang="en-US" sz="2400" b="0" i="1" u="none">
                <a:solidFill>
                  <a:schemeClr val="dk1"/>
                </a:solidFill>
                <a:latin typeface="Arial"/>
                <a:ea typeface="Arial"/>
                <a:cs typeface="Arial"/>
                <a:sym typeface="Arial"/>
              </a:rPr>
              <a:t>every </a:t>
            </a:r>
            <a:r>
              <a:rPr lang="en-US" sz="2400" b="0" i="0" u="none">
                <a:solidFill>
                  <a:schemeClr val="dk1"/>
                </a:solidFill>
                <a:latin typeface="Arial"/>
                <a:ea typeface="Arial"/>
                <a:cs typeface="Arial"/>
                <a:sym typeface="Arial"/>
              </a:rPr>
              <a:t>square centimeter of the larger piston. </a:t>
            </a:r>
          </a:p>
          <a:p>
            <a:pPr marL="282575" marR="0" lvl="0" indent="-282575"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The total extra force exerted on the larger piston is 50 newtons. </a:t>
            </a:r>
          </a:p>
          <a:p>
            <a:pPr marL="282575" marR="0" lvl="0" indent="-282575"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Arial"/>
                <a:ea typeface="Arial"/>
                <a:cs typeface="Arial"/>
                <a:sym typeface="Arial"/>
              </a:rPr>
              <a:t>The larger piston will support a 50-newton load. This is 50 times the load on the smaller piston!</a:t>
            </a:r>
          </a:p>
        </p:txBody>
      </p:sp>
      <p:sp>
        <p:nvSpPr>
          <p:cNvPr id="514" name="Shape 514"/>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9"/>
        <p:cNvGrpSpPr/>
        <p:nvPr/>
      </p:nvGrpSpPr>
      <p:grpSpPr>
        <a:xfrm>
          <a:off x="0" y="0"/>
          <a:ext cx="0" cy="0"/>
          <a:chOff x="0" y="0"/>
          <a:chExt cx="0" cy="0"/>
        </a:xfrm>
      </p:grpSpPr>
      <p:sp>
        <p:nvSpPr>
          <p:cNvPr id="520" name="Shape 520"/>
          <p:cNvSpPr txBox="1"/>
          <p:nvPr/>
        </p:nvSpPr>
        <p:spPr>
          <a:xfrm>
            <a:off x="227012" y="1196975"/>
            <a:ext cx="7773987" cy="16255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We can multiply forces with such a device—1 newton input, 50 newtons output.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By further increasing the area of the larger piston, we can multiply forces to any amount. </a:t>
            </a:r>
          </a:p>
        </p:txBody>
      </p:sp>
      <p:sp>
        <p:nvSpPr>
          <p:cNvPr id="521" name="Shape 521"/>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6"/>
        <p:cNvGrpSpPr/>
        <p:nvPr/>
      </p:nvGrpSpPr>
      <p:grpSpPr>
        <a:xfrm>
          <a:off x="0" y="0"/>
          <a:ext cx="0" cy="0"/>
          <a:chOff x="0" y="0"/>
          <a:chExt cx="0" cy="0"/>
        </a:xfrm>
      </p:grpSpPr>
      <p:sp>
        <p:nvSpPr>
          <p:cNvPr id="527" name="Shape 527"/>
          <p:cNvSpPr txBox="1"/>
          <p:nvPr/>
        </p:nvSpPr>
        <p:spPr>
          <a:xfrm>
            <a:off x="227012" y="1196975"/>
            <a:ext cx="7926386" cy="315912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increase in force is compensated for by a decrease in distance.</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When the small piston is moved downward 10 cm, the large piston will be raised only one fiftieth of this, or 0.2 cm.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input force multiplied by the distance it moves is equal to the output force multiplied by the distance it moves. </a:t>
            </a:r>
          </a:p>
        </p:txBody>
      </p:sp>
      <p:sp>
        <p:nvSpPr>
          <p:cNvPr id="528" name="Shape 52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3"/>
        <p:cNvGrpSpPr/>
        <p:nvPr/>
      </p:nvGrpSpPr>
      <p:grpSpPr>
        <a:xfrm>
          <a:off x="0" y="0"/>
          <a:ext cx="0" cy="0"/>
          <a:chOff x="0" y="0"/>
          <a:chExt cx="0" cy="0"/>
        </a:xfrm>
      </p:grpSpPr>
      <p:sp>
        <p:nvSpPr>
          <p:cNvPr id="534" name="Shape 534"/>
          <p:cNvSpPr txBox="1"/>
          <p:nvPr/>
        </p:nvSpPr>
        <p:spPr>
          <a:xfrm>
            <a:off x="227012" y="1196975"/>
            <a:ext cx="7926386" cy="118744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automobile lift in a service station is an application of Pascal’s principle. A low pressure exerted over a relatively large area produces a large force. </a:t>
            </a:r>
          </a:p>
        </p:txBody>
      </p:sp>
      <p:sp>
        <p:nvSpPr>
          <p:cNvPr id="535" name="Shape 535"/>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pic>
        <p:nvPicPr>
          <p:cNvPr id="536" name="Shape 536"/>
          <p:cNvPicPr preferRelativeResize="0"/>
          <p:nvPr/>
        </p:nvPicPr>
        <p:blipFill rotWithShape="1">
          <a:blip r:embed="rId3">
            <a:alphaModFix/>
          </a:blip>
          <a:srcRect/>
          <a:stretch/>
        </p:blipFill>
        <p:spPr>
          <a:xfrm>
            <a:off x="1792286" y="2606675"/>
            <a:ext cx="5561012" cy="35655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1"/>
        <p:cNvGrpSpPr/>
        <p:nvPr/>
      </p:nvGrpSpPr>
      <p:grpSpPr>
        <a:xfrm>
          <a:off x="0" y="0"/>
          <a:ext cx="0" cy="0"/>
          <a:chOff x="0" y="0"/>
          <a:chExt cx="0" cy="0"/>
        </a:xfrm>
      </p:grpSpPr>
      <p:sp>
        <p:nvSpPr>
          <p:cNvPr id="542" name="Shape 542"/>
          <p:cNvSpPr txBox="1"/>
          <p:nvPr/>
        </p:nvSpPr>
        <p:spPr>
          <a:xfrm>
            <a:off x="227012" y="1196975"/>
            <a:ext cx="7926386" cy="36703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Pascal’s principle applies to all fluids (gases and liquids).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automobile lift is in many service stations.</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Compressed air exerts pressure on the oil in an underground reservoir.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The oil transmits the pressure to a cylinder, which lifts the automobile. </a:t>
            </a:r>
          </a:p>
          <a:p>
            <a:pPr marL="746125" marR="0" lvl="1" indent="-288925" algn="l" rtl="0">
              <a:lnSpc>
                <a:spcPct val="100000"/>
              </a:lnSpc>
              <a:spcBef>
                <a:spcPts val="480"/>
              </a:spcBef>
              <a:spcAft>
                <a:spcPts val="0"/>
              </a:spcAft>
              <a:buClr>
                <a:srgbClr val="000000"/>
              </a:buClr>
              <a:buSzPct val="100000"/>
              <a:buFont typeface="Arial"/>
              <a:buChar char="•"/>
            </a:pPr>
            <a:r>
              <a:rPr lang="en-US" sz="2400" b="0" i="0" u="none" strike="noStrike" cap="none">
                <a:solidFill>
                  <a:srgbClr val="000000"/>
                </a:solidFill>
                <a:latin typeface="Arial"/>
                <a:ea typeface="Arial"/>
                <a:cs typeface="Arial"/>
                <a:sym typeface="Arial"/>
              </a:rPr>
              <a:t>Whatever air pressure the compressor supplies to the reservoir, is transmitted through the oil to the piston that raises the car.</a:t>
            </a:r>
          </a:p>
        </p:txBody>
      </p:sp>
      <p:sp>
        <p:nvSpPr>
          <p:cNvPr id="543" name="Shape 543"/>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sp>
        <p:nvSpPr>
          <p:cNvPr id="73" name="Shape 73"/>
          <p:cNvSpPr txBox="1"/>
          <p:nvPr/>
        </p:nvSpPr>
        <p:spPr>
          <a:xfrm>
            <a:off x="227012" y="1196975"/>
            <a:ext cx="8535987" cy="1066799"/>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lphaLcPeriod"/>
            </a:pPr>
            <a:r>
              <a:rPr lang="en-US" sz="2000" b="0" i="0" u="none">
                <a:solidFill>
                  <a:srgbClr val="000000"/>
                </a:solidFill>
                <a:latin typeface="Arial"/>
                <a:ea typeface="Arial"/>
                <a:cs typeface="Arial"/>
                <a:sym typeface="Arial"/>
              </a:rPr>
              <a:t>The liquid in the first container is twice as deep, so the pressure on the bottom is twice that in the second container. </a:t>
            </a:r>
          </a:p>
          <a:p>
            <a:pPr marL="533400" marR="0" lvl="0" indent="-533400" algn="l" rtl="0">
              <a:lnSpc>
                <a:spcPct val="100000"/>
              </a:lnSpc>
              <a:spcBef>
                <a:spcPts val="400"/>
              </a:spcBef>
              <a:spcAft>
                <a:spcPts val="0"/>
              </a:spcAft>
              <a:buClr>
                <a:srgbClr val="000000"/>
              </a:buClr>
              <a:buSzPct val="100000"/>
              <a:buFont typeface="Arial"/>
              <a:buAutoNum type="alphaLcPeriod"/>
            </a:pPr>
            <a:r>
              <a:rPr lang="en-US" sz="2000" b="0" i="0" u="none">
                <a:solidFill>
                  <a:srgbClr val="000000"/>
                </a:solidFill>
                <a:latin typeface="Arial"/>
                <a:ea typeface="Arial"/>
                <a:cs typeface="Arial"/>
                <a:sym typeface="Arial"/>
              </a:rPr>
              <a:t>Two blocks exert twice as much pressure on the table.</a:t>
            </a:r>
          </a:p>
        </p:txBody>
      </p:sp>
      <p:sp>
        <p:nvSpPr>
          <p:cNvPr id="74" name="Shape 74"/>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pic>
        <p:nvPicPr>
          <p:cNvPr id="75" name="Shape 75"/>
          <p:cNvPicPr preferRelativeResize="0"/>
          <p:nvPr/>
        </p:nvPicPr>
        <p:blipFill rotWithShape="1">
          <a:blip r:embed="rId3">
            <a:alphaModFix/>
          </a:blip>
          <a:srcRect/>
          <a:stretch/>
        </p:blipFill>
        <p:spPr>
          <a:xfrm>
            <a:off x="457200" y="2514600"/>
            <a:ext cx="8226425" cy="3697287"/>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228600" y="1196975"/>
            <a:ext cx="8229600" cy="2417761"/>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As the automobile is being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lifted, how does the change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in oil level in the reservoir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compare with the distance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the automobile moves?</a:t>
            </a:r>
          </a:p>
        </p:txBody>
      </p:sp>
      <p:sp>
        <p:nvSpPr>
          <p:cNvPr id="550" name="Shape 550"/>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pic>
        <p:nvPicPr>
          <p:cNvPr id="551" name="Shape 551"/>
          <p:cNvPicPr preferRelativeResize="0"/>
          <p:nvPr/>
        </p:nvPicPr>
        <p:blipFill rotWithShape="1">
          <a:blip r:embed="rId3">
            <a:alphaModFix/>
          </a:blip>
          <a:srcRect/>
          <a:stretch/>
        </p:blipFill>
        <p:spPr>
          <a:xfrm>
            <a:off x="4267200" y="1219200"/>
            <a:ext cx="4570411" cy="293052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228600" y="1196975"/>
            <a:ext cx="8229600" cy="4827587"/>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rgbClr val="FF4637"/>
              </a:buClr>
              <a:buSzPct val="25000"/>
              <a:buFont typeface="Arial"/>
              <a:buNone/>
            </a:pPr>
            <a:r>
              <a:rPr lang="en-US" sz="2800" b="1" i="0" u="none" strike="noStrike" cap="none">
                <a:solidFill>
                  <a:srgbClr val="FF4637"/>
                </a:solidFill>
                <a:latin typeface="Arial"/>
                <a:ea typeface="Arial"/>
                <a:cs typeface="Arial"/>
                <a:sym typeface="Arial"/>
              </a:rPr>
              <a:t>think!</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As the automobile is being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lifted, how does the change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in oil level in the reservoir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compare with the distance </a:t>
            </a:r>
            <a:br>
              <a:rPr lang="en-US" sz="2400" b="0" i="0" u="none" strike="noStrike" cap="none">
                <a:solidFill>
                  <a:schemeClr val="dk1"/>
                </a:solidFill>
                <a:latin typeface="Arial"/>
                <a:ea typeface="Arial"/>
                <a:cs typeface="Arial"/>
                <a:sym typeface="Arial"/>
              </a:rPr>
            </a:br>
            <a:r>
              <a:rPr lang="en-US" sz="2400" b="0" i="0" u="none" strike="noStrike" cap="none">
                <a:solidFill>
                  <a:schemeClr val="dk1"/>
                </a:solidFill>
                <a:latin typeface="Arial"/>
                <a:ea typeface="Arial"/>
                <a:cs typeface="Arial"/>
                <a:sym typeface="Arial"/>
              </a:rPr>
              <a:t>the automobile moves?</a:t>
            </a:r>
          </a:p>
          <a:p>
            <a:pPr marL="342900" marR="0" lvl="0" indent="-342900" algn="l" rtl="0">
              <a:lnSpc>
                <a:spcPct val="100000"/>
              </a:lnSpc>
              <a:spcBef>
                <a:spcPts val="48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rgbClr val="00DA9A"/>
              </a:buClr>
              <a:buSzPct val="25000"/>
              <a:buFont typeface="Arial"/>
              <a:buNone/>
            </a:pPr>
            <a:r>
              <a:rPr lang="en-US" sz="2400" b="0" i="1" u="none" strike="noStrike" cap="none">
                <a:solidFill>
                  <a:srgbClr val="00DA9A"/>
                </a:solidFill>
                <a:latin typeface="Arial"/>
                <a:ea typeface="Arial"/>
                <a:cs typeface="Arial"/>
                <a:sym typeface="Arial"/>
              </a:rPr>
              <a:t>Answer: </a:t>
            </a:r>
          </a:p>
          <a:p>
            <a:pPr marL="342900" marR="0" lvl="0" indent="-342900" algn="l" rtl="0">
              <a:lnSpc>
                <a:spcPct val="100000"/>
              </a:lnSpc>
              <a:spcBef>
                <a:spcPts val="480"/>
              </a:spcBef>
              <a:spcAft>
                <a:spcPts val="0"/>
              </a:spcAft>
              <a:buClr>
                <a:schemeClr val="dk1"/>
              </a:buClr>
              <a:buSzPct val="25000"/>
              <a:buFont typeface="Arial"/>
              <a:buNone/>
            </a:pPr>
            <a:r>
              <a:rPr lang="en-US" sz="2400" b="0" i="0" u="none" strike="noStrike" cap="none">
                <a:solidFill>
                  <a:schemeClr val="dk1"/>
                </a:solidFill>
                <a:latin typeface="Arial"/>
                <a:ea typeface="Arial"/>
                <a:cs typeface="Arial"/>
                <a:sym typeface="Arial"/>
              </a:rPr>
              <a:t>The car moves up a greater distance than the oil level drops, since the area of the piston is smaller than the surface area of the oil in the reservoir. (Note: The surface area of the reservoir doesn’t matter—it contains no piston.)</a:t>
            </a:r>
          </a:p>
        </p:txBody>
      </p:sp>
      <p:sp>
        <p:nvSpPr>
          <p:cNvPr id="558" name="Shape 558"/>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pic>
        <p:nvPicPr>
          <p:cNvPr id="559" name="Shape 559"/>
          <p:cNvPicPr preferRelativeResize="0"/>
          <p:nvPr/>
        </p:nvPicPr>
        <p:blipFill rotWithShape="1">
          <a:blip r:embed="rId3">
            <a:alphaModFix/>
          </a:blip>
          <a:srcRect/>
          <a:stretch/>
        </p:blipFill>
        <p:spPr>
          <a:xfrm>
            <a:off x="4267200" y="1219200"/>
            <a:ext cx="4570411" cy="2930525"/>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4"/>
        <p:cNvGrpSpPr/>
        <p:nvPr/>
      </p:nvGrpSpPr>
      <p:grpSpPr>
        <a:xfrm>
          <a:off x="0" y="0"/>
          <a:ext cx="0" cy="0"/>
          <a:chOff x="0" y="0"/>
          <a:chExt cx="0" cy="0"/>
        </a:xfrm>
      </p:grpSpPr>
      <p:pic>
        <p:nvPicPr>
          <p:cNvPr id="565" name="Shape 565"/>
          <p:cNvPicPr preferRelativeResize="0"/>
          <p:nvPr/>
        </p:nvPicPr>
        <p:blipFill rotWithShape="1">
          <a:blip r:embed="rId3">
            <a:alphaModFix/>
          </a:blip>
          <a:srcRect/>
          <a:stretch/>
        </p:blipFill>
        <p:spPr>
          <a:xfrm>
            <a:off x="0" y="544512"/>
            <a:ext cx="9140825" cy="5765799"/>
          </a:xfrm>
          <a:prstGeom prst="rect">
            <a:avLst/>
          </a:prstGeom>
          <a:noFill/>
          <a:ln>
            <a:noFill/>
          </a:ln>
        </p:spPr>
      </p:pic>
      <p:sp>
        <p:nvSpPr>
          <p:cNvPr id="566" name="Shape 566"/>
          <p:cNvSpPr txBox="1"/>
          <p:nvPr/>
        </p:nvSpPr>
        <p:spPr>
          <a:xfrm>
            <a:off x="1676400" y="3200400"/>
            <a:ext cx="7162799" cy="4572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1" i="0" u="none">
                <a:solidFill>
                  <a:srgbClr val="000000"/>
                </a:solidFill>
                <a:latin typeface="Arial"/>
                <a:ea typeface="Arial"/>
                <a:cs typeface="Arial"/>
                <a:sym typeface="Arial"/>
              </a:rPr>
              <a:t>What does Pascal’s principle state?</a:t>
            </a:r>
          </a:p>
        </p:txBody>
      </p:sp>
      <p:sp>
        <p:nvSpPr>
          <p:cNvPr id="567" name="Shape 567"/>
          <p:cNvSpPr txBox="1"/>
          <p:nvPr/>
        </p:nvSpPr>
        <p:spPr>
          <a:xfrm>
            <a:off x="230187" y="623887"/>
            <a:ext cx="86852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19.6</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Pascal’s Principle</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1"/>
        <p:cNvGrpSpPr/>
        <p:nvPr/>
      </p:nvGrpSpPr>
      <p:grpSpPr>
        <a:xfrm>
          <a:off x="0" y="0"/>
          <a:ext cx="0" cy="0"/>
          <a:chOff x="0" y="0"/>
          <a:chExt cx="0" cy="0"/>
        </a:xfrm>
      </p:grpSpPr>
      <p:sp>
        <p:nvSpPr>
          <p:cNvPr id="572" name="Shape 572"/>
          <p:cNvSpPr txBox="1"/>
          <p:nvPr/>
        </p:nvSpPr>
        <p:spPr>
          <a:xfrm>
            <a:off x="227012" y="1196975"/>
            <a:ext cx="8383586" cy="22225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Water pressure at the bottom of a lake depends on the</a:t>
            </a:r>
            <a:r>
              <a:rPr lang="en-US" sz="2000" b="0" i="0" u="none">
                <a:solidFill>
                  <a:schemeClr val="dk1"/>
                </a:solidFill>
                <a:latin typeface="Arial"/>
                <a:ea typeface="Arial"/>
                <a:cs typeface="Arial"/>
                <a:sym typeface="Arial"/>
              </a:rPr>
              <a:t> </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weight of water in the lake.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surface area of the lake.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depth of the lake.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density of the water.</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73" name="Shape 573"/>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7"/>
        <p:cNvGrpSpPr/>
        <p:nvPr/>
      </p:nvGrpSpPr>
      <p:grpSpPr>
        <a:xfrm>
          <a:off x="0" y="0"/>
          <a:ext cx="0" cy="0"/>
          <a:chOff x="0" y="0"/>
          <a:chExt cx="0" cy="0"/>
        </a:xfrm>
      </p:grpSpPr>
      <p:sp>
        <p:nvSpPr>
          <p:cNvPr id="578" name="Shape 578"/>
          <p:cNvSpPr txBox="1"/>
          <p:nvPr/>
        </p:nvSpPr>
        <p:spPr>
          <a:xfrm>
            <a:off x="227012" y="1196975"/>
            <a:ext cx="8383586" cy="25876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a:pPr>
            <a:r>
              <a:rPr lang="en-US" sz="2000" b="0" i="0" u="none">
                <a:solidFill>
                  <a:srgbClr val="000000"/>
                </a:solidFill>
                <a:latin typeface="Arial"/>
                <a:ea typeface="Arial"/>
                <a:cs typeface="Arial"/>
                <a:sym typeface="Arial"/>
              </a:rPr>
              <a:t>Water pressure at the bottom of a lake depends on the</a:t>
            </a:r>
            <a:r>
              <a:rPr lang="en-US" sz="2000" b="0" i="0" u="none">
                <a:solidFill>
                  <a:schemeClr val="dk1"/>
                </a:solidFill>
                <a:latin typeface="Arial"/>
                <a:ea typeface="Arial"/>
                <a:cs typeface="Arial"/>
                <a:sym typeface="Arial"/>
              </a:rPr>
              <a:t> </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weight of water in the lake.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surface area of the lake.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depth of the lake.</a:t>
            </a:r>
          </a:p>
          <a:p>
            <a:pPr marL="1149350" marR="0" lvl="1" indent="-46355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density of the water.</a:t>
            </a:r>
          </a:p>
          <a:p>
            <a:pPr marL="533400" marR="0" lvl="0" indent="-5334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C</a:t>
            </a:r>
          </a:p>
        </p:txBody>
      </p:sp>
      <p:sp>
        <p:nvSpPr>
          <p:cNvPr id="579" name="Shape 579"/>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3"/>
        <p:cNvGrpSpPr/>
        <p:nvPr/>
      </p:nvGrpSpPr>
      <p:grpSpPr>
        <a:xfrm>
          <a:off x="0" y="0"/>
          <a:ext cx="0" cy="0"/>
          <a:chOff x="0" y="0"/>
          <a:chExt cx="0" cy="0"/>
        </a:xfrm>
      </p:grpSpPr>
      <p:sp>
        <p:nvSpPr>
          <p:cNvPr id="584" name="Shape 584"/>
          <p:cNvSpPr txBox="1"/>
          <p:nvPr/>
        </p:nvSpPr>
        <p:spPr>
          <a:xfrm>
            <a:off x="227012" y="1196975"/>
            <a:ext cx="8078787" cy="2771774"/>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The buoyant force that acts on an object submerged in water is due to</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equal water pressures on all sides.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greater water pressure on the bottom than on the top.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the greater volume of the submerged object compared with the volume of an equal weight of water.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whether or not the object is denser than water.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p:txBody>
      </p:sp>
      <p:sp>
        <p:nvSpPr>
          <p:cNvPr id="585" name="Shape 585"/>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9"/>
        <p:cNvGrpSpPr/>
        <p:nvPr/>
      </p:nvGrpSpPr>
      <p:grpSpPr>
        <a:xfrm>
          <a:off x="0" y="0"/>
          <a:ext cx="0" cy="0"/>
          <a:chOff x="0" y="0"/>
          <a:chExt cx="0" cy="0"/>
        </a:xfrm>
      </p:grpSpPr>
      <p:sp>
        <p:nvSpPr>
          <p:cNvPr id="590" name="Shape 590"/>
          <p:cNvSpPr txBox="1"/>
          <p:nvPr/>
        </p:nvSpPr>
        <p:spPr>
          <a:xfrm>
            <a:off x="227012" y="1196975"/>
            <a:ext cx="8078787" cy="3136899"/>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2"/>
            </a:pPr>
            <a:r>
              <a:rPr lang="en-US" sz="2000" b="0" i="0" u="none">
                <a:solidFill>
                  <a:srgbClr val="000000"/>
                </a:solidFill>
                <a:latin typeface="Arial"/>
                <a:ea typeface="Arial"/>
                <a:cs typeface="Arial"/>
                <a:sym typeface="Arial"/>
              </a:rPr>
              <a:t>The buoyant force that acts on an object submerged in water is due to</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equal water pressures on all sides.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greater water pressure on the bottom than on the top.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the greater volume of the submerged object compared with the volume of an equal weight of water. </a:t>
            </a:r>
          </a:p>
          <a:p>
            <a:pPr marL="1143000" marR="0" lvl="1" indent="-457200" algn="l" rtl="0">
              <a:lnSpc>
                <a:spcPct val="100000"/>
              </a:lnSpc>
              <a:spcBef>
                <a:spcPts val="400"/>
              </a:spcBef>
              <a:spcAft>
                <a:spcPts val="0"/>
              </a:spcAft>
              <a:buClr>
                <a:schemeClr val="dk1"/>
              </a:buClr>
              <a:buSzPct val="100000"/>
              <a:buFont typeface="Arial"/>
              <a:buAutoNum type="alphaLcPeriod"/>
            </a:pPr>
            <a:r>
              <a:rPr lang="en-US" sz="2000" b="0" i="0" u="none" strike="noStrike" cap="none">
                <a:solidFill>
                  <a:schemeClr val="dk1"/>
                </a:solidFill>
                <a:latin typeface="Arial"/>
                <a:ea typeface="Arial"/>
                <a:cs typeface="Arial"/>
                <a:sym typeface="Arial"/>
              </a:rPr>
              <a:t>whether or not the object is denser than water.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B</a:t>
            </a:r>
          </a:p>
        </p:txBody>
      </p:sp>
      <p:sp>
        <p:nvSpPr>
          <p:cNvPr id="591" name="Shape 591"/>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5"/>
        <p:cNvGrpSpPr/>
        <p:nvPr/>
      </p:nvGrpSpPr>
      <p:grpSpPr>
        <a:xfrm>
          <a:off x="0" y="0"/>
          <a:ext cx="0" cy="0"/>
          <a:chOff x="0" y="0"/>
          <a:chExt cx="0" cy="0"/>
        </a:xfrm>
      </p:grpSpPr>
      <p:sp>
        <p:nvSpPr>
          <p:cNvPr id="596" name="Shape 596"/>
          <p:cNvSpPr txBox="1"/>
          <p:nvPr/>
        </p:nvSpPr>
        <p:spPr>
          <a:xfrm>
            <a:off x="228600" y="1219200"/>
            <a:ext cx="8686800" cy="2527300"/>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If an object submerged in water displaces 20 kg of water, then the buoyant force that acts on the object is </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 kg.</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400 N.</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597" name="Shape 597"/>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sp>
        <p:nvSpPr>
          <p:cNvPr id="602" name="Shape 602"/>
          <p:cNvSpPr txBox="1"/>
          <p:nvPr/>
        </p:nvSpPr>
        <p:spPr>
          <a:xfrm>
            <a:off x="228600" y="1219200"/>
            <a:ext cx="8686800" cy="2892425"/>
          </a:xfrm>
          <a:prstGeom prst="rect">
            <a:avLst/>
          </a:prstGeom>
          <a:noFill/>
          <a:ln>
            <a:noFill/>
          </a:ln>
        </p:spPr>
        <p:txBody>
          <a:bodyPr wrap="square" lIns="91425" tIns="45700" rIns="91425" bIns="45700" anchor="t" anchorCtr="0">
            <a:noAutofit/>
          </a:bodyPr>
          <a:lstStyle/>
          <a:p>
            <a:pPr marL="533400" marR="0" lvl="0" indent="-533400" algn="l" rtl="0">
              <a:lnSpc>
                <a:spcPct val="100000"/>
              </a:lnSpc>
              <a:spcBef>
                <a:spcPts val="0"/>
              </a:spcBef>
              <a:spcAft>
                <a:spcPts val="0"/>
              </a:spcAft>
              <a:buClr>
                <a:srgbClr val="000000"/>
              </a:buClr>
              <a:buSzPct val="100000"/>
              <a:buFont typeface="Arial"/>
              <a:buAutoNum type="arabicPeriod" startAt="3"/>
            </a:pPr>
            <a:r>
              <a:rPr lang="en-US" sz="2000" b="0" i="0" u="none">
                <a:solidFill>
                  <a:srgbClr val="000000"/>
                </a:solidFill>
                <a:latin typeface="Arial"/>
                <a:ea typeface="Arial"/>
                <a:cs typeface="Arial"/>
                <a:sym typeface="Arial"/>
              </a:rPr>
              <a:t>If an object submerged in water displaces 20 kg of water, then the buoyant force that acts on the object is </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 kg.</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400 N.</a:t>
            </a:r>
          </a:p>
          <a:p>
            <a:pPr marL="533400" marR="0" lvl="0" indent="-5334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33400" marR="0" lvl="0" indent="-5334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C</a:t>
            </a:r>
          </a:p>
        </p:txBody>
      </p:sp>
      <p:sp>
        <p:nvSpPr>
          <p:cNvPr id="603" name="Shape 603"/>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7"/>
        <p:cNvGrpSpPr/>
        <p:nvPr/>
      </p:nvGrpSpPr>
      <p:grpSpPr>
        <a:xfrm>
          <a:off x="0" y="0"/>
          <a:ext cx="0" cy="0"/>
          <a:chOff x="0" y="0"/>
          <a:chExt cx="0" cy="0"/>
        </a:xfrm>
      </p:grpSpPr>
      <p:sp>
        <p:nvSpPr>
          <p:cNvPr id="608" name="Shape 608"/>
          <p:cNvSpPr txBox="1"/>
          <p:nvPr/>
        </p:nvSpPr>
        <p:spPr>
          <a:xfrm>
            <a:off x="228600" y="1219200"/>
            <a:ext cx="8610599" cy="22225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The buoyant force that normally acts on a 1-kg fish is</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less than 10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more than 10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dependent on whether it is in salt water or fresh water.</a:t>
            </a:r>
          </a:p>
          <a:p>
            <a:pPr marL="0" marR="0" lvl="0" indent="0" algn="l" rtl="0">
              <a:lnSpc>
                <a:spcPct val="100000"/>
              </a:lnSpc>
              <a:spcBef>
                <a:spcPts val="0"/>
              </a:spcBef>
              <a:spcAft>
                <a:spcPts val="0"/>
              </a:spcAft>
              <a:buNone/>
            </a:pPr>
            <a:endParaRPr sz="2000" b="0" i="0" u="none" strike="noStrike" cap="none">
              <a:solidFill>
                <a:srgbClr val="000000"/>
              </a:solidFill>
              <a:latin typeface="Arial"/>
              <a:ea typeface="Arial"/>
              <a:cs typeface="Arial"/>
              <a:sym typeface="Arial"/>
            </a:endParaRPr>
          </a:p>
        </p:txBody>
      </p:sp>
      <p:sp>
        <p:nvSpPr>
          <p:cNvPr id="609" name="Shape 609"/>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228600" y="1196975"/>
            <a:ext cx="7619999" cy="519112"/>
          </a:xfrm>
          <a:prstGeom prst="rect">
            <a:avLst/>
          </a:prstGeom>
          <a:noFill/>
          <a:ln>
            <a:noFill/>
          </a:ln>
        </p:spPr>
        <p:txBody>
          <a:bodyPr wrap="square" lIns="91425" tIns="45700" rIns="91425" bIns="45700" anchor="t" anchorCtr="0">
            <a:noAutofit/>
          </a:bodyPr>
          <a:lstStyle/>
          <a:p>
            <a:pPr marL="342900" marR="0" lvl="0" indent="-342900" algn="l" rtl="0">
              <a:lnSpc>
                <a:spcPct val="100000"/>
              </a:lnSpc>
              <a:spcBef>
                <a:spcPts val="0"/>
              </a:spcBef>
              <a:spcAft>
                <a:spcPts val="0"/>
              </a:spcAft>
              <a:buClr>
                <a:schemeClr val="hlink"/>
              </a:buClr>
              <a:buSzPct val="25000"/>
              <a:buFont typeface="Arial"/>
              <a:buNone/>
            </a:pPr>
            <a:r>
              <a:rPr lang="en-US" sz="2800" b="1" i="0" u="none" strike="noStrike" cap="none">
                <a:solidFill>
                  <a:schemeClr val="hlink"/>
                </a:solidFill>
                <a:latin typeface="Arial"/>
                <a:ea typeface="Arial"/>
                <a:cs typeface="Arial"/>
                <a:sym typeface="Arial"/>
              </a:rPr>
              <a:t>Volume</a:t>
            </a:r>
          </a:p>
        </p:txBody>
      </p:sp>
      <p:sp>
        <p:nvSpPr>
          <p:cNvPr id="82" name="Shape 82"/>
          <p:cNvSpPr txBox="1"/>
          <p:nvPr/>
        </p:nvSpPr>
        <p:spPr>
          <a:xfrm>
            <a:off x="227012" y="1766886"/>
            <a:ext cx="7240586" cy="1625599"/>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pressure of a liquid does not depend on the amount of liquid. </a:t>
            </a:r>
          </a:p>
          <a:p>
            <a:pPr marL="0" marR="0" lvl="0" indent="0" algn="l" rtl="0">
              <a:lnSpc>
                <a:spcPct val="100000"/>
              </a:lnSpc>
              <a:spcBef>
                <a:spcPts val="48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Neither the volume nor even the total weight of liquid matters. </a:t>
            </a:r>
          </a:p>
        </p:txBody>
      </p:sp>
      <p:sp>
        <p:nvSpPr>
          <p:cNvPr id="83" name="Shape 83"/>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3"/>
        <p:cNvGrpSpPr/>
        <p:nvPr/>
      </p:nvGrpSpPr>
      <p:grpSpPr>
        <a:xfrm>
          <a:off x="0" y="0"/>
          <a:ext cx="0" cy="0"/>
          <a:chOff x="0" y="0"/>
          <a:chExt cx="0" cy="0"/>
        </a:xfrm>
      </p:grpSpPr>
      <p:sp>
        <p:nvSpPr>
          <p:cNvPr id="614" name="Shape 614"/>
          <p:cNvSpPr txBox="1"/>
          <p:nvPr/>
        </p:nvSpPr>
        <p:spPr>
          <a:xfrm>
            <a:off x="228600" y="1219200"/>
            <a:ext cx="8610599" cy="2587625"/>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4"/>
            </a:pPr>
            <a:r>
              <a:rPr lang="en-US" sz="2000" b="0" i="0" u="none">
                <a:solidFill>
                  <a:srgbClr val="000000"/>
                </a:solidFill>
                <a:latin typeface="Arial"/>
                <a:ea typeface="Arial"/>
                <a:cs typeface="Arial"/>
                <a:sym typeface="Arial"/>
              </a:rPr>
              <a:t>The buoyant force that normally acts on a 1-kg fish is</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less than 10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10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more than 10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dependent on whether it is in salt water or fresh water.</a:t>
            </a:r>
          </a:p>
          <a:p>
            <a:pPr marL="571500" marR="0" lvl="0" indent="-571500" algn="l" rtl="0">
              <a:lnSpc>
                <a:spcPct val="100000"/>
              </a:lnSpc>
              <a:spcBef>
                <a:spcPts val="400"/>
              </a:spcBef>
              <a:spcAft>
                <a:spcPts val="0"/>
              </a:spcAft>
              <a:buClr>
                <a:schemeClr val="dk1"/>
              </a:buClr>
              <a:buFont typeface="Arial"/>
              <a:buNone/>
            </a:pPr>
            <a:endParaRPr sz="2000" b="0" i="0" u="none">
              <a:solidFill>
                <a:srgbClr val="000000"/>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B</a:t>
            </a:r>
          </a:p>
        </p:txBody>
      </p:sp>
      <p:sp>
        <p:nvSpPr>
          <p:cNvPr id="615" name="Shape 615"/>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9"/>
        <p:cNvGrpSpPr/>
        <p:nvPr/>
      </p:nvGrpSpPr>
      <p:grpSpPr>
        <a:xfrm>
          <a:off x="0" y="0"/>
          <a:ext cx="0" cy="0"/>
          <a:chOff x="0" y="0"/>
          <a:chExt cx="0" cy="0"/>
        </a:xfrm>
      </p:grpSpPr>
      <p:sp>
        <p:nvSpPr>
          <p:cNvPr id="620" name="Shape 620"/>
          <p:cNvSpPr txBox="1"/>
          <p:nvPr/>
        </p:nvSpPr>
        <p:spPr>
          <a:xfrm>
            <a:off x="228600" y="1219200"/>
            <a:ext cx="8610599" cy="2162174"/>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The buoyant force that acts on a 20,000-N ship is</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somewhat less than 20,000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20,000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more than 20,000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dependent on whether it is in fresh water or salt water.</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p:txBody>
      </p:sp>
      <p:sp>
        <p:nvSpPr>
          <p:cNvPr id="621" name="Shape 621"/>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5"/>
        <p:cNvGrpSpPr/>
        <p:nvPr/>
      </p:nvGrpSpPr>
      <p:grpSpPr>
        <a:xfrm>
          <a:off x="0" y="0"/>
          <a:ext cx="0" cy="0"/>
          <a:chOff x="0" y="0"/>
          <a:chExt cx="0" cy="0"/>
        </a:xfrm>
      </p:grpSpPr>
      <p:sp>
        <p:nvSpPr>
          <p:cNvPr id="626" name="Shape 626"/>
          <p:cNvSpPr txBox="1"/>
          <p:nvPr/>
        </p:nvSpPr>
        <p:spPr>
          <a:xfrm>
            <a:off x="228600" y="1219200"/>
            <a:ext cx="8610599" cy="25273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5"/>
            </a:pPr>
            <a:r>
              <a:rPr lang="en-US" sz="2000" b="0" i="0" u="none">
                <a:solidFill>
                  <a:srgbClr val="000000"/>
                </a:solidFill>
                <a:latin typeface="Arial"/>
                <a:ea typeface="Arial"/>
                <a:cs typeface="Arial"/>
                <a:sym typeface="Arial"/>
              </a:rPr>
              <a:t>The buoyant force that acts on a 20,000-N ship is</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somewhat less than 20,000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20,000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more than 20,000 N.</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dependent on whether it is in fresh water or salt water.</a:t>
            </a:r>
            <a:r>
              <a:rPr lang="en-US" sz="2000" b="0" i="0" u="none" strike="noStrike" cap="none">
                <a:solidFill>
                  <a:schemeClr val="dk1"/>
                </a:solidFill>
                <a:latin typeface="Arial"/>
                <a:ea typeface="Arial"/>
                <a:cs typeface="Arial"/>
                <a:sym typeface="Arial"/>
              </a:rPr>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B</a:t>
            </a:r>
          </a:p>
        </p:txBody>
      </p:sp>
      <p:sp>
        <p:nvSpPr>
          <p:cNvPr id="627" name="Shape 627"/>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1"/>
        <p:cNvGrpSpPr/>
        <p:nvPr/>
      </p:nvGrpSpPr>
      <p:grpSpPr>
        <a:xfrm>
          <a:off x="0" y="0"/>
          <a:ext cx="0" cy="0"/>
          <a:chOff x="0" y="0"/>
          <a:chExt cx="0" cy="0"/>
        </a:xfrm>
      </p:grpSpPr>
      <p:sp>
        <p:nvSpPr>
          <p:cNvPr id="632" name="Shape 632"/>
          <p:cNvSpPr txBox="1"/>
          <p:nvPr/>
        </p:nvSpPr>
        <p:spPr>
          <a:xfrm>
            <a:off x="228600" y="1219200"/>
            <a:ext cx="8610599" cy="3076574"/>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6"/>
            </a:pPr>
            <a:r>
              <a:rPr lang="en-US" sz="2000" b="0" i="0" u="none">
                <a:solidFill>
                  <a:srgbClr val="000000"/>
                </a:solidFill>
                <a:latin typeface="Arial"/>
                <a:ea typeface="Arial"/>
                <a:cs typeface="Arial"/>
                <a:sym typeface="Arial"/>
              </a:rPr>
              <a:t>Consider a U-shaped tube filled with water with pistons at each end. When pressure is increased at one end of the tube, pressure at the other side will </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increase by the same amount.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increase more if the piston at the output end has a greater area.</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decrease if the piston at the output end has a smaller area.</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decrease in accord with the conservation of energy, regardless of piston area.</a:t>
            </a:r>
            <a:r>
              <a:rPr lang="en-US" sz="2000" b="0" i="0" u="none" strike="noStrike" cap="none">
                <a:solidFill>
                  <a:schemeClr val="dk1"/>
                </a:solidFill>
                <a:latin typeface="Arial"/>
                <a:ea typeface="Arial"/>
                <a:cs typeface="Arial"/>
                <a:sym typeface="Arial"/>
              </a:rPr>
              <a:t>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p:txBody>
      </p:sp>
      <p:sp>
        <p:nvSpPr>
          <p:cNvPr id="633" name="Shape 633"/>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7"/>
        <p:cNvGrpSpPr/>
        <p:nvPr/>
      </p:nvGrpSpPr>
      <p:grpSpPr>
        <a:xfrm>
          <a:off x="0" y="0"/>
          <a:ext cx="0" cy="0"/>
          <a:chOff x="0" y="0"/>
          <a:chExt cx="0" cy="0"/>
        </a:xfrm>
      </p:grpSpPr>
      <p:sp>
        <p:nvSpPr>
          <p:cNvPr id="638" name="Shape 638"/>
          <p:cNvSpPr txBox="1"/>
          <p:nvPr/>
        </p:nvSpPr>
        <p:spPr>
          <a:xfrm>
            <a:off x="228600" y="1219200"/>
            <a:ext cx="8610599" cy="3441700"/>
          </a:xfrm>
          <a:prstGeom prst="rect">
            <a:avLst/>
          </a:prstGeom>
          <a:noFill/>
          <a:ln>
            <a:noFill/>
          </a:ln>
        </p:spPr>
        <p:txBody>
          <a:bodyPr wrap="square" lIns="91425" tIns="45700" rIns="91425" bIns="45700" anchor="t" anchorCtr="0">
            <a:noAutofit/>
          </a:bodyPr>
          <a:lstStyle/>
          <a:p>
            <a:pPr marL="571500" marR="0" lvl="0" indent="-571500" algn="l" rtl="0">
              <a:lnSpc>
                <a:spcPct val="100000"/>
              </a:lnSpc>
              <a:spcBef>
                <a:spcPts val="0"/>
              </a:spcBef>
              <a:spcAft>
                <a:spcPts val="0"/>
              </a:spcAft>
              <a:buClr>
                <a:srgbClr val="000000"/>
              </a:buClr>
              <a:buSzPct val="100000"/>
              <a:buFont typeface="Arial"/>
              <a:buAutoNum type="arabicPeriod" startAt="6"/>
            </a:pPr>
            <a:r>
              <a:rPr lang="en-US" sz="2000" b="0" i="0" u="none">
                <a:solidFill>
                  <a:srgbClr val="000000"/>
                </a:solidFill>
                <a:latin typeface="Arial"/>
                <a:ea typeface="Arial"/>
                <a:cs typeface="Arial"/>
                <a:sym typeface="Arial"/>
              </a:rPr>
              <a:t>Consider a U-shaped tube filled with water with pistons at each end. When pressure is increased at one end of the tube, pressure at the other side will </a:t>
            </a:r>
            <a:r>
              <a:rPr lang="en-US" sz="2000" b="0" i="0" u="none">
                <a:solidFill>
                  <a:schemeClr val="dk1"/>
                </a:solidFill>
                <a:latin typeface="Arial"/>
                <a:ea typeface="Arial"/>
                <a:cs typeface="Arial"/>
                <a:sym typeface="Arial"/>
              </a:rPr>
              <a:t> </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increase by the same amount.</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increase more if the piston at the output end has a greater area.</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decrease if the piston at the output end has a smaller area.</a:t>
            </a:r>
          </a:p>
          <a:p>
            <a:pPr marL="1143000" marR="0" lvl="1" indent="-457200" algn="l" rtl="0">
              <a:lnSpc>
                <a:spcPct val="100000"/>
              </a:lnSpc>
              <a:spcBef>
                <a:spcPts val="400"/>
              </a:spcBef>
              <a:spcAft>
                <a:spcPts val="0"/>
              </a:spcAft>
              <a:buClr>
                <a:srgbClr val="000000"/>
              </a:buClr>
              <a:buSzPct val="100000"/>
              <a:buFont typeface="Arial"/>
              <a:buAutoNum type="alphaLcPeriod"/>
            </a:pPr>
            <a:r>
              <a:rPr lang="en-US" sz="2000" b="0" i="0" u="none" strike="noStrike" cap="none">
                <a:solidFill>
                  <a:srgbClr val="000000"/>
                </a:solidFill>
                <a:latin typeface="Arial"/>
                <a:ea typeface="Arial"/>
                <a:cs typeface="Arial"/>
                <a:sym typeface="Arial"/>
              </a:rPr>
              <a:t>decrease in accord with the conservation of energy, regardless of piston area.</a:t>
            </a:r>
            <a:r>
              <a:rPr lang="en-US" sz="2000" b="0" i="0" u="none" strike="noStrike" cap="none">
                <a:solidFill>
                  <a:schemeClr val="dk1"/>
                </a:solidFill>
                <a:latin typeface="Arial"/>
                <a:ea typeface="Arial"/>
                <a:cs typeface="Arial"/>
                <a:sym typeface="Arial"/>
              </a:rPr>
              <a:t>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571500" marR="0" lvl="0" indent="-571500" algn="l" rtl="0">
              <a:lnSpc>
                <a:spcPct val="100000"/>
              </a:lnSpc>
              <a:spcBef>
                <a:spcPts val="400"/>
              </a:spcBef>
              <a:spcAft>
                <a:spcPts val="0"/>
              </a:spcAft>
              <a:buClr>
                <a:srgbClr val="000000"/>
              </a:buClr>
              <a:buSzPct val="25000"/>
              <a:buFont typeface="Arial"/>
              <a:buNone/>
            </a:pPr>
            <a:r>
              <a:rPr lang="en-US" sz="2000" b="0" i="0" u="none">
                <a:solidFill>
                  <a:srgbClr val="000000"/>
                </a:solidFill>
                <a:latin typeface="Arial"/>
                <a:ea typeface="Arial"/>
                <a:cs typeface="Arial"/>
                <a:sym typeface="Arial"/>
              </a:rPr>
              <a:t>Answer: A</a:t>
            </a:r>
          </a:p>
        </p:txBody>
      </p:sp>
      <p:sp>
        <p:nvSpPr>
          <p:cNvPr id="639" name="Shape 639"/>
          <p:cNvSpPr txBox="1"/>
          <p:nvPr/>
        </p:nvSpPr>
        <p:spPr>
          <a:xfrm>
            <a:off x="228600" y="623887"/>
            <a:ext cx="6094412"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E63219"/>
              </a:buClr>
              <a:buSzPct val="25000"/>
              <a:buFont typeface="Arial"/>
              <a:buNone/>
            </a:pPr>
            <a:r>
              <a:rPr lang="en-US" sz="2800" b="1" i="0" u="none">
                <a:solidFill>
                  <a:srgbClr val="E63219"/>
                </a:solidFill>
                <a:latin typeface="Arial"/>
                <a:ea typeface="Arial"/>
                <a:cs typeface="Arial"/>
                <a:sym typeface="Arial"/>
              </a:rPr>
              <a:t>Assessment Questions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Shape 89"/>
          <p:cNvSpPr txBox="1"/>
          <p:nvPr/>
        </p:nvSpPr>
        <p:spPr>
          <a:xfrm>
            <a:off x="227012" y="1196975"/>
            <a:ext cx="8535987" cy="15525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a:solidFill>
                  <a:srgbClr val="000000"/>
                </a:solidFill>
                <a:latin typeface="Arial"/>
                <a:ea typeface="Arial"/>
                <a:cs typeface="Arial"/>
                <a:sym typeface="Arial"/>
              </a:rPr>
              <a:t>The water pressure is greater at the bottom of the deeper lake. The dam holding back water twice as deep must withstand greater average water pressure, regardless of the total volume of water.</a:t>
            </a:r>
          </a:p>
        </p:txBody>
      </p:sp>
      <p:sp>
        <p:nvSpPr>
          <p:cNvPr id="90" name="Shape 90"/>
          <p:cNvSpPr txBox="1"/>
          <p:nvPr/>
        </p:nvSpPr>
        <p:spPr>
          <a:xfrm>
            <a:off x="230187" y="623887"/>
            <a:ext cx="8380411" cy="519112"/>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1" i="0" u="none">
                <a:solidFill>
                  <a:schemeClr val="dk1"/>
                </a:solidFill>
                <a:latin typeface="Arial"/>
                <a:ea typeface="Arial"/>
                <a:cs typeface="Arial"/>
                <a:sym typeface="Arial"/>
              </a:rPr>
              <a:t>19.1</a:t>
            </a:r>
            <a:r>
              <a:rPr lang="en-US" sz="2800" b="1" i="0" u="none">
                <a:solidFill>
                  <a:srgbClr val="007B32"/>
                </a:solidFill>
                <a:latin typeface="Arial"/>
                <a:ea typeface="Arial"/>
                <a:cs typeface="Arial"/>
                <a:sym typeface="Arial"/>
              </a:rPr>
              <a:t> </a:t>
            </a:r>
            <a:r>
              <a:rPr lang="en-US" sz="2800" b="1" i="0" u="none">
                <a:solidFill>
                  <a:srgbClr val="E63219"/>
                </a:solidFill>
                <a:latin typeface="Arial"/>
                <a:ea typeface="Arial"/>
                <a:cs typeface="Arial"/>
                <a:sym typeface="Arial"/>
              </a:rPr>
              <a:t>Liquid Pressure</a:t>
            </a:r>
          </a:p>
        </p:txBody>
      </p:sp>
      <p:pic>
        <p:nvPicPr>
          <p:cNvPr id="91" name="Shape 91"/>
          <p:cNvPicPr preferRelativeResize="0"/>
          <p:nvPr/>
        </p:nvPicPr>
        <p:blipFill rotWithShape="1">
          <a:blip r:embed="rId3">
            <a:alphaModFix/>
          </a:blip>
          <a:srcRect/>
          <a:stretch/>
        </p:blipFill>
        <p:spPr>
          <a:xfrm>
            <a:off x="914400" y="3109911"/>
            <a:ext cx="7313612" cy="2681287"/>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3696</Words>
  <Application>Microsoft Office PowerPoint</Application>
  <PresentationFormat>On-screen Show (4:3)</PresentationFormat>
  <Paragraphs>375</Paragraphs>
  <Slides>84</Slides>
  <Notes>84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84</vt:i4>
      </vt:variant>
    </vt:vector>
  </HeadingPairs>
  <TitlesOfParts>
    <vt:vector size="86" baseType="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Pepper</dc:creator>
  <cp:lastModifiedBy>Nick Pepper</cp:lastModifiedBy>
  <cp:revision>1</cp:revision>
  <dcterms:modified xsi:type="dcterms:W3CDTF">2017-09-15T15:45:33Z</dcterms:modified>
</cp:coreProperties>
</file>