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1pPr>
            <a:lvl2pPr marL="457200" marR="0" lvl="1"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2pPr>
            <a:lvl3pPr marL="914400" marR="0" lvl="2"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3pPr>
            <a:lvl4pPr marL="1371600" marR="0" lvl="3"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4pPr>
            <a:lvl5pPr marL="1828800" marR="0" lvl="4"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5pPr>
            <a:lvl6pPr marL="2286000" marR="0" lvl="5"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6pPr>
            <a:lvl7pPr marL="3200400" marR="0" lvl="6"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7pPr>
            <a:lvl8pPr marL="4572000" marR="0" lvl="7"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8pPr>
            <a:lvl9pPr marL="6400800" marR="0" lvl="8"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800" cy="457200"/>
          </a:xfrm>
          <a:prstGeom prst="rect">
            <a:avLst/>
          </a:prstGeom>
          <a:noFill/>
          <a:ln>
            <a:noFill/>
          </a:ln>
        </p:spPr>
        <p:txBody>
          <a:bodyPr wrap="square" lIns="91425" tIns="91425" rIns="91425" bIns="91425" anchor="t" anchorCtr="0"/>
          <a:lstStyle>
            <a:lvl1pPr marL="0" marR="0" lvl="0"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1pPr>
            <a:lvl2pPr marL="457200" marR="0" lvl="1"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2pPr>
            <a:lvl3pPr marL="914400" marR="0" lvl="2"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3pPr>
            <a:lvl4pPr marL="1371600" marR="0" lvl="3"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4pPr>
            <a:lvl5pPr marL="1828800" marR="0" lvl="4"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5pPr>
            <a:lvl6pPr marL="2286000" marR="0" lvl="5"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6pPr>
            <a:lvl7pPr marL="3200400" marR="0" lvl="6"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7pPr>
            <a:lvl8pPr marL="4572000" marR="0" lvl="7"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8pPr>
            <a:lvl9pPr marL="6400800" marR="0" lvl="8"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Char char="●"/>
              <a:defRPr sz="1800" b="0" i="0" u="none" strike="noStrike" cap="none"/>
            </a:lvl1pPr>
            <a:lvl2pPr marL="457200" marR="0" lvl="1" indent="0" algn="l" rtl="0">
              <a:spcBef>
                <a:spcPts val="0"/>
              </a:spcBef>
              <a:buChar char="○"/>
              <a:defRPr sz="1800" b="0" i="0" u="none" strike="noStrike" cap="none"/>
            </a:lvl2pPr>
            <a:lvl3pPr marL="914400" marR="0" lvl="2" indent="0" algn="l" rtl="0">
              <a:spcBef>
                <a:spcPts val="0"/>
              </a:spcBef>
              <a:buChar char="■"/>
              <a:defRPr sz="1800" b="0" i="0" u="none" strike="noStrike" cap="none"/>
            </a:lvl3pPr>
            <a:lvl4pPr marL="1371600" marR="0" lvl="3" indent="0" algn="l" rtl="0">
              <a:spcBef>
                <a:spcPts val="0"/>
              </a:spcBef>
              <a:buChar char="●"/>
              <a:defRPr sz="1800" b="0" i="0" u="none" strike="noStrike" cap="none"/>
            </a:lvl4pPr>
            <a:lvl5pPr marL="1828800" marR="0" lvl="4" indent="0" algn="l" rtl="0">
              <a:spcBef>
                <a:spcPts val="0"/>
              </a:spcBef>
              <a:buChar char="○"/>
              <a:defRPr sz="1800" b="0" i="0" u="none" strike="noStrike" cap="none"/>
            </a:lvl5pPr>
            <a:lvl6pPr marL="2286000" marR="0" lvl="5" indent="0" algn="l" rtl="0">
              <a:spcBef>
                <a:spcPts val="0"/>
              </a:spcBef>
              <a:buChar char="■"/>
              <a:defRPr sz="1800" b="0" i="0" u="none" strike="noStrike" cap="none"/>
            </a:lvl6pPr>
            <a:lvl7pPr marL="2743200" marR="0" lvl="6" indent="0" algn="l" rtl="0">
              <a:spcBef>
                <a:spcPts val="0"/>
              </a:spcBef>
              <a:buChar char="●"/>
              <a:defRPr sz="1800" b="0" i="0" u="none" strike="noStrike" cap="none"/>
            </a:lvl7pPr>
            <a:lvl8pPr marL="3200400" marR="0" lvl="7" indent="0" algn="l" rtl="0">
              <a:spcBef>
                <a:spcPts val="0"/>
              </a:spcBef>
              <a:buChar char="○"/>
              <a:defRPr sz="1800" b="0" i="0" u="none" strike="noStrike" cap="none"/>
            </a:lvl8pPr>
            <a:lvl9pPr marL="3657600" marR="0" lvl="8" indent="0" algn="l" rtl="0">
              <a:spcBef>
                <a:spcPts val="0"/>
              </a:spcBef>
              <a:buChar char="■"/>
              <a:defRPr sz="1800" b="0" i="0" u="none" strike="noStrike" cap="none"/>
            </a:lvl9pPr>
          </a:lstStyle>
          <a:p>
            <a:endParaRPr/>
          </a:p>
        </p:txBody>
      </p:sp>
      <p:sp>
        <p:nvSpPr>
          <p:cNvPr id="7" name="Shape 7"/>
          <p:cNvSpPr txBox="1">
            <a:spLocks noGrp="1"/>
          </p:cNvSpPr>
          <p:nvPr>
            <p:ph type="ftr" idx="11"/>
          </p:nvPr>
        </p:nvSpPr>
        <p:spPr>
          <a:xfrm>
            <a:off x="0" y="8685212"/>
            <a:ext cx="2971800" cy="457200"/>
          </a:xfrm>
          <a:prstGeom prst="rect">
            <a:avLst/>
          </a:prstGeom>
          <a:noFill/>
          <a:ln>
            <a:noFill/>
          </a:ln>
        </p:spPr>
        <p:txBody>
          <a:bodyPr wrap="square" lIns="91425" tIns="91425" rIns="91425" bIns="91425" anchor="b" anchorCtr="0"/>
          <a:lstStyle>
            <a:lvl1pPr marL="0" marR="0" lvl="0"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1pPr>
            <a:lvl2pPr marL="457200" marR="0" lvl="1"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2pPr>
            <a:lvl3pPr marL="914400" marR="0" lvl="2"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3pPr>
            <a:lvl4pPr marL="1371600" marR="0" lvl="3"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4pPr>
            <a:lvl5pPr marL="1828800" marR="0" lvl="4"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5pPr>
            <a:lvl6pPr marL="2286000" marR="0" lvl="5"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6pPr>
            <a:lvl7pPr marL="3200400" marR="0" lvl="6"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7pPr>
            <a:lvl8pPr marL="4572000" marR="0" lvl="7"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8pPr>
            <a:lvl9pPr marL="6400800" marR="0" lvl="8" indent="177800" algn="l" rtl="0">
              <a:lnSpc>
                <a:spcPct val="100000"/>
              </a:lnSpc>
              <a:spcBef>
                <a:spcPts val="560"/>
              </a:spcBef>
              <a:spcAft>
                <a:spcPts val="0"/>
              </a:spcAft>
              <a:buClr>
                <a:srgbClr val="000000"/>
              </a:buClr>
              <a:buSzPct val="1000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089512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9303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9137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Shape 7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16" name="Shape 7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970626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Shape 7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22" name="Shape 7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076531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28" name="Shape 7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786662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Shape 7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35" name="Shape 7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051344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41" name="Shape 7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162905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Shape 7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47" name="Shape 7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603970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Shape 7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53" name="Shape 7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40248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Shape 7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59" name="Shape 7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973317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65" name="Shape 7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91542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Shape 7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71" name="Shape 7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8055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823741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77" name="Shape 7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90663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83" name="Shape 7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707007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Shape 7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89" name="Shape 7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679771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Shape 7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95" name="Shape 7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556210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801" name="Shape 8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24777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Shape 8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807" name="Shape 8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823187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Shape 8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813" name="Shape 8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363636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Shape 8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819" name="Shape 8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882138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Shape 8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825" name="Shape 8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181756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Shape 8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831" name="Shape 8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6844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87858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Shape 8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837" name="Shape 8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3222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1039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0136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8718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088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9953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7722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179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2</a:t>
            </a:fld>
            <a:endParaRPr lang="en-US" sz="1200" b="0" i="0" u="none">
              <a:solidFill>
                <a:srgbClr val="000000"/>
              </a:solidFill>
              <a:latin typeface="Arial"/>
              <a:ea typeface="Arial"/>
              <a:cs typeface="Arial"/>
              <a:sym typeface="Arial"/>
            </a:endParaRPr>
          </a:p>
        </p:txBody>
      </p:sp>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 name="Shape 6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270097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2991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109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0237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0048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9203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8180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7940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5428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785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2936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691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6481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2924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6987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7653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9331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4524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35859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83668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29146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8218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29989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31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7715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735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15028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18086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26419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93303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21091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33489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82" name="Shape 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9421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97082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88" name="Shape 3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14107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0297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00" name="Shape 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43373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06109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13" name="Shape 4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20055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17505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54716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85846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42" name="Shape 4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64141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5740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63683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54" name="Shape 4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15204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61" name="Shape 4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15146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67" name="Shape 4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70168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73" name="Shape 4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92286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80" name="Shape 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56560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86" name="Shape 4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116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92" name="Shape 4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48504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99" name="Shape 4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15678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05" name="Shape 5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21108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11" name="Shape 5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7233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52995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17" name="Shape 5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33680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23" name="Shape 5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58363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30" name="Shape 5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39888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37" name="Shape 5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25173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43" name="Shape 5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5129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50" name="Shape 5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79526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56" name="Shape 5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0899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63" name="Shape 5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49391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69" name="Shape 5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9209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76" name="Shape 5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668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17914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82" name="Shape 5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96147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88" name="Shape 5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96202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95" name="Shape 5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94911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02" name="Shape 6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41952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08" name="Shape 6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72216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16" name="Shape 6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221398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22" name="Shape 6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29949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29" name="Shape 6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01774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36" name="Shape 6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282110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Shape 6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42" name="Shape 6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4071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18613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49" name="Shape 6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63408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56" name="Shape 6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522891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63" name="Shape 6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778192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Shape 6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69" name="Shape 6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54370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76" name="Shape 6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551184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83" name="Shape 6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53782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Shape 6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89" name="Shape 6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69576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96" name="Shape 6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523750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02" name="Shape 7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55560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Shape 7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09" name="Shape 7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6097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8"/>
            <a:ext cx="8229600" cy="1143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6" name="Shape 16"/>
          <p:cNvSpPr txBox="1">
            <a:spLocks noGrp="1"/>
          </p:cNvSpPr>
          <p:nvPr>
            <p:ph type="body" idx="1"/>
          </p:nvPr>
        </p:nvSpPr>
        <p:spPr>
          <a:xfrm>
            <a:off x="457200" y="1600200"/>
            <a:ext cx="4038600" cy="452596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body" idx="2"/>
          </p:nvPr>
        </p:nvSpPr>
        <p:spPr>
          <a:xfrm>
            <a:off x="4648200" y="1600200"/>
            <a:ext cx="4038600" cy="452596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7" name="Shape 47"/>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Char char="■"/>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Char char="●"/>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Char char="○"/>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Char char="■"/>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Char char="●"/>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Char char="○"/>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8"/>
            <a:ext cx="8229600" cy="1143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0" name="Shape 50"/>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1"/>
        <p:cNvGrpSpPr/>
        <p:nvPr/>
      </p:nvGrpSpPr>
      <p:grpSpPr>
        <a:xfrm>
          <a:off x="0" y="0"/>
          <a:ext cx="0" cy="0"/>
          <a:chOff x="0" y="0"/>
          <a:chExt cx="0" cy="0"/>
        </a:xfrm>
      </p:grpSpPr>
      <p:sp>
        <p:nvSpPr>
          <p:cNvPr id="52" name="Shape 52"/>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3" name="Shape 53"/>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0" name="Shape 20"/>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1"/>
          </p:nvPr>
        </p:nvSpPr>
        <p:spPr>
          <a:xfrm rot="5400000">
            <a:off x="2309018" y="-251619"/>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6" name="Shape 26"/>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Arial"/>
              <a:buChar char="●"/>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Char char="○"/>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Char char="■"/>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Char char="●"/>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Char char="○"/>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Char char="■"/>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Char char="●"/>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Char char="○"/>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Char char="■"/>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0" name="Shape 30"/>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Arial"/>
              <a:buChar char="●"/>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Char char="○"/>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Char char="■"/>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Char char="●"/>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Char char="○"/>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Char char="■"/>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Char char="●"/>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Char char="○"/>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Char char="■"/>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8"/>
            <a:ext cx="8229600" cy="1143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8"/>
            <a:ext cx="8229600" cy="1143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7" name="Shape 37"/>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Arial"/>
              <a:buChar char="●"/>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Char char="○"/>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Char char="■"/>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Char char="●"/>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Char char="○"/>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Char char="■"/>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Char char="●"/>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Char char="○"/>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Char char="■"/>
              <a:defRPr sz="1600" b="1"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Arial"/>
              <a:buChar char="●"/>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Char char="○"/>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Char char="■"/>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Char char="●"/>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Char char="○"/>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Char char="■"/>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Char char="●"/>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Char char="○"/>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Char char="■"/>
              <a:defRPr sz="1600" b="1"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8"/>
            <a:ext cx="8229600" cy="1143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3" name="Shape 43"/>
          <p:cNvSpPr txBox="1">
            <a:spLocks noGrp="1"/>
          </p:cNvSpPr>
          <p:nvPr>
            <p:ph type="body" idx="1"/>
          </p:nvPr>
        </p:nvSpPr>
        <p:spPr>
          <a:xfrm>
            <a:off x="457200" y="1600200"/>
            <a:ext cx="4038600" cy="4525963"/>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body" idx="2"/>
          </p:nvPr>
        </p:nvSpPr>
        <p:spPr>
          <a:xfrm>
            <a:off x="4648200" y="1600200"/>
            <a:ext cx="4038600" cy="4525963"/>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cs-basic"/>
          <p:cNvPicPr preferRelativeResize="0"/>
          <p:nvPr/>
        </p:nvPicPr>
        <p:blipFill rotWithShape="1">
          <a:blip r:embed="rId14">
            <a:alphaModFix/>
          </a:blip>
          <a:srcRect/>
          <a:stretch/>
        </p:blipFill>
        <p:spPr>
          <a:xfrm>
            <a:off x="3175" y="3175"/>
            <a:ext cx="9140825" cy="6854825"/>
          </a:xfrm>
          <a:prstGeom prst="rect">
            <a:avLst/>
          </a:prstGeom>
          <a:noFill/>
          <a:ln>
            <a:noFill/>
          </a:ln>
        </p:spPr>
      </p:pic>
      <p:sp>
        <p:nvSpPr>
          <p:cNvPr id="11" name="Shape 11"/>
          <p:cNvSpPr/>
          <p:nvPr/>
        </p:nvSpPr>
        <p:spPr>
          <a:xfrm>
            <a:off x="8839200" y="0"/>
            <a:ext cx="304800" cy="304800"/>
          </a:xfrm>
          <a:custGeom>
            <a:avLst/>
            <a:gdLst/>
            <a:ahLst/>
            <a:cxnLst/>
            <a:rect l="0" t="0" r="0" b="0"/>
            <a:pathLst>
              <a:path w="120000" h="120000" extrusionOk="0">
                <a:moveTo>
                  <a:pt x="0" y="0"/>
                </a:moveTo>
                <a:lnTo>
                  <a:pt x="120000" y="0"/>
                </a:lnTo>
                <a:lnTo>
                  <a:pt x="120000" y="120000"/>
                </a:lnTo>
                <a:lnTo>
                  <a:pt x="0" y="120000"/>
                </a:lnTo>
                <a:close/>
              </a:path>
            </a:pathLst>
          </a:custGeom>
          <a:solidFill>
            <a:schemeClr val="accent1">
              <a:alpha val="0"/>
            </a:schemeClr>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800" b="0" i="0" u="none">
              <a:solidFill>
                <a:srgbClr val="000000"/>
              </a:solidFill>
              <a:latin typeface="Arial"/>
              <a:ea typeface="Arial"/>
              <a:cs typeface="Arial"/>
              <a:sym typeface="Arial"/>
            </a:endParaRPr>
          </a:p>
        </p:txBody>
      </p:sp>
      <p:sp>
        <p:nvSpPr>
          <p:cNvPr id="12" name="Shape 12"/>
          <p:cNvSpPr txBox="1"/>
          <p:nvPr/>
        </p:nvSpPr>
        <p:spPr>
          <a:xfrm>
            <a:off x="63500" y="101600"/>
            <a:ext cx="1873250" cy="3667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1A55A"/>
              </a:buClr>
              <a:buSzPct val="25000"/>
              <a:buFont typeface="Arial"/>
              <a:buNone/>
            </a:pPr>
            <a:r>
              <a:rPr lang="en-US" sz="1800" b="1" i="0" u="none">
                <a:solidFill>
                  <a:srgbClr val="E1A55A"/>
                </a:solidFill>
                <a:latin typeface="Arial"/>
                <a:ea typeface="Arial"/>
                <a:cs typeface="Arial"/>
                <a:sym typeface="Arial"/>
              </a:rPr>
              <a:t>4</a:t>
            </a:r>
            <a:r>
              <a:rPr lang="en-US" sz="1800" b="1" i="0" u="none">
                <a:solidFill>
                  <a:srgbClr val="FFE633"/>
                </a:solidFill>
                <a:latin typeface="Arial"/>
                <a:ea typeface="Arial"/>
                <a:cs typeface="Arial"/>
                <a:sym typeface="Arial"/>
              </a:rPr>
              <a:t> </a:t>
            </a:r>
            <a:r>
              <a:rPr lang="en-US" sz="1800" b="1" i="0" u="none">
                <a:solidFill>
                  <a:schemeClr val="hlink"/>
                </a:solidFill>
                <a:latin typeface="Arial"/>
                <a:ea typeface="Arial"/>
                <a:cs typeface="Arial"/>
                <a:sym typeface="Arial"/>
              </a:rPr>
              <a:t>Linear Motion</a:t>
            </a:r>
          </a:p>
        </p:txBody>
      </p:sp>
      <p:sp>
        <p:nvSpPr>
          <p:cNvPr id="13" name="Shape 13"/>
          <p:cNvSpPr/>
          <p:nvPr/>
        </p:nvSpPr>
        <p:spPr>
          <a:xfrm>
            <a:off x="8128000" y="6413500"/>
            <a:ext cx="381000" cy="381000"/>
          </a:xfrm>
          <a:custGeom>
            <a:avLst/>
            <a:gdLst/>
            <a:ahLst/>
            <a:cxnLst/>
            <a:rect l="0" t="0" r="0" b="0"/>
            <a:pathLst>
              <a:path w="120000" h="120000" extrusionOk="0">
                <a:moveTo>
                  <a:pt x="0" y="0"/>
                </a:moveTo>
                <a:lnTo>
                  <a:pt x="120000" y="0"/>
                </a:lnTo>
                <a:lnTo>
                  <a:pt x="120000" y="120000"/>
                </a:lnTo>
                <a:lnTo>
                  <a:pt x="0" y="120000"/>
                </a:lnTo>
                <a:close/>
              </a:path>
            </a:pathLst>
          </a:custGeom>
          <a:solidFill>
            <a:schemeClr val="accent1">
              <a:alpha val="0"/>
            </a:schemeClr>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800" b="0" i="0" u="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Shape 58" descr="cs-chapter-opener"/>
          <p:cNvPicPr preferRelativeResize="0"/>
          <p:nvPr/>
        </p:nvPicPr>
        <p:blipFill rotWithShape="1">
          <a:blip r:embed="rId3">
            <a:alphaModFix/>
          </a:blip>
          <a:srcRect/>
          <a:stretch/>
        </p:blipFill>
        <p:spPr>
          <a:xfrm>
            <a:off x="3175" y="533400"/>
            <a:ext cx="9140825" cy="5765800"/>
          </a:xfrm>
          <a:prstGeom prst="rect">
            <a:avLst/>
          </a:prstGeom>
          <a:noFill/>
          <a:ln>
            <a:noFill/>
          </a:ln>
        </p:spPr>
      </p:pic>
      <p:sp>
        <p:nvSpPr>
          <p:cNvPr id="59" name="Shape 59"/>
          <p:cNvSpPr txBox="1">
            <a:spLocks noGrp="1"/>
          </p:cNvSpPr>
          <p:nvPr>
            <p:ph type="body" idx="1"/>
          </p:nvPr>
        </p:nvSpPr>
        <p:spPr>
          <a:xfrm>
            <a:off x="3886200" y="2514600"/>
            <a:ext cx="3962400" cy="15525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Arial"/>
              <a:buNone/>
            </a:pPr>
            <a:r>
              <a:rPr lang="en-US" sz="2400" b="0" i="0" u="none" strike="noStrike" cap="none">
                <a:solidFill>
                  <a:schemeClr val="hlink"/>
                </a:solidFill>
                <a:latin typeface="Arial"/>
                <a:ea typeface="Arial"/>
                <a:cs typeface="Arial"/>
                <a:sym typeface="Arial"/>
              </a:rPr>
              <a:t>You can describe the motion of an object by its position, speed, direction, and acceleration.</a:t>
            </a:r>
          </a:p>
        </p:txBody>
      </p:sp>
      <p:pic>
        <p:nvPicPr>
          <p:cNvPr id="60" name="Shape 60" descr="CPPE_BigIdeaLogo"/>
          <p:cNvPicPr preferRelativeResize="0"/>
          <p:nvPr/>
        </p:nvPicPr>
        <p:blipFill rotWithShape="1">
          <a:blip r:embed="rId4">
            <a:alphaModFix/>
          </a:blip>
          <a:srcRect/>
          <a:stretch/>
        </p:blipFill>
        <p:spPr>
          <a:xfrm>
            <a:off x="1752600" y="2654300"/>
            <a:ext cx="2130425" cy="1460500"/>
          </a:xfrm>
          <a:prstGeom prst="rect">
            <a:avLst/>
          </a:prstGeom>
          <a:noFill/>
          <a:ln>
            <a:noFill/>
          </a:ln>
        </p:spPr>
      </p:pic>
      <p:pic>
        <p:nvPicPr>
          <p:cNvPr id="61" name="Shape 61" descr="CPPE-Ch4_p46-BigIdea"/>
          <p:cNvPicPr preferRelativeResize="0"/>
          <p:nvPr/>
        </p:nvPicPr>
        <p:blipFill rotWithShape="1">
          <a:blip r:embed="rId5">
            <a:alphaModFix/>
          </a:blip>
          <a:srcRect/>
          <a:stretch/>
        </p:blipFill>
        <p:spPr>
          <a:xfrm>
            <a:off x="228600" y="2771775"/>
            <a:ext cx="1428750" cy="1266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descr="cs-section-check"/>
          <p:cNvPicPr preferRelativeResize="0"/>
          <p:nvPr/>
        </p:nvPicPr>
        <p:blipFill rotWithShape="1">
          <a:blip r:embed="rId3">
            <a:alphaModFix/>
          </a:blip>
          <a:srcRect/>
          <a:stretch/>
        </p:blipFill>
        <p:spPr>
          <a:xfrm>
            <a:off x="3175" y="533400"/>
            <a:ext cx="9140825" cy="5761037"/>
          </a:xfrm>
          <a:prstGeom prst="rect">
            <a:avLst/>
          </a:prstGeom>
          <a:noFill/>
          <a:ln>
            <a:noFill/>
          </a:ln>
        </p:spPr>
      </p:pic>
      <p:sp>
        <p:nvSpPr>
          <p:cNvPr id="120" name="Shape 120"/>
          <p:cNvSpPr txBox="1">
            <a:spLocks noGrp="1"/>
          </p:cNvSpPr>
          <p:nvPr>
            <p:ph type="body" idx="1"/>
          </p:nvPr>
        </p:nvSpPr>
        <p:spPr>
          <a:xfrm>
            <a:off x="990600" y="2589212"/>
            <a:ext cx="6629400" cy="13731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800" b="1" i="0" u="none" strike="noStrike" cap="none">
                <a:solidFill>
                  <a:srgbClr val="000000"/>
                </a:solidFill>
                <a:latin typeface="Arial"/>
                <a:ea typeface="Arial"/>
                <a:cs typeface="Arial"/>
                <a:sym typeface="Arial"/>
              </a:rPr>
              <a:t>You can calculate the speed of an object by dividing the distance covered by time.</a:t>
            </a:r>
            <a:r>
              <a:rPr lang="en-US" sz="2800" b="1" i="0" u="none" strike="noStrike" cap="none">
                <a:solidFill>
                  <a:schemeClr val="dk1"/>
                </a:solidFill>
                <a:latin typeface="Arial"/>
                <a:ea typeface="Arial"/>
                <a:cs typeface="Arial"/>
                <a:sym typeface="Arial"/>
              </a:rPr>
              <a:t> </a:t>
            </a:r>
          </a:p>
        </p:txBody>
      </p:sp>
      <p:sp>
        <p:nvSpPr>
          <p:cNvPr id="121" name="Shape 121"/>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Speed</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Shape 718"/>
          <p:cNvSpPr txBox="1"/>
          <p:nvPr/>
        </p:nvSpPr>
        <p:spPr>
          <a:xfrm>
            <a:off x="227012" y="1651000"/>
            <a:ext cx="8535987" cy="24288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Don’t mix up “how fast” with “how far.”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How fast something freely falls from rest after a certain elapsed time is speed or velocity. The appropriate equation is </a:t>
            </a:r>
            <a:r>
              <a:rPr lang="en-US" sz="2400" b="0" i="1" u="none" strike="noStrike" cap="none">
                <a:solidFill>
                  <a:srgbClr val="000000"/>
                </a:solidFill>
                <a:latin typeface="Arial"/>
                <a:ea typeface="Arial"/>
                <a:cs typeface="Arial"/>
                <a:sym typeface="Arial"/>
              </a:rPr>
              <a:t>v </a:t>
            </a:r>
            <a:r>
              <a:rPr lang="en-US" sz="2400" b="0" i="0" u="none" strike="noStrike" cap="none">
                <a:solidFill>
                  <a:srgbClr val="000000"/>
                </a:solidFill>
                <a:latin typeface="Arial"/>
                <a:ea typeface="Arial"/>
                <a:cs typeface="Arial"/>
                <a:sym typeface="Arial"/>
              </a:rPr>
              <a:t>= </a:t>
            </a:r>
            <a:r>
              <a:rPr lang="en-US" sz="2400" b="0" i="1" u="none" strike="noStrike" cap="none">
                <a:solidFill>
                  <a:srgbClr val="000000"/>
                </a:solidFill>
                <a:latin typeface="Arial"/>
                <a:ea typeface="Arial"/>
                <a:cs typeface="Arial"/>
                <a:sym typeface="Arial"/>
              </a:rPr>
              <a:t>gt.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How far that object has fallen is distance. The appropriate equation is </a:t>
            </a:r>
            <a:r>
              <a:rPr lang="en-US" sz="2400" b="0" i="1" u="none" strike="noStrike" cap="none">
                <a:solidFill>
                  <a:srgbClr val="000000"/>
                </a:solidFill>
                <a:latin typeface="Arial"/>
                <a:ea typeface="Arial"/>
                <a:cs typeface="Arial"/>
                <a:sym typeface="Arial"/>
              </a:rPr>
              <a:t>d</a:t>
            </a:r>
            <a:r>
              <a:rPr lang="en-US" sz="2400" b="0" i="0" u="none" strike="noStrike" cap="none">
                <a:solidFill>
                  <a:srgbClr val="000000"/>
                </a:solidFill>
                <a:latin typeface="Arial"/>
                <a:ea typeface="Arial"/>
                <a:cs typeface="Arial"/>
                <a:sym typeface="Arial"/>
              </a:rPr>
              <a:t> = 1/2</a:t>
            </a:r>
            <a:r>
              <a:rPr lang="en-US" sz="2400" b="0" i="1" u="none" strike="noStrike" cap="none">
                <a:solidFill>
                  <a:srgbClr val="000000"/>
                </a:solidFill>
                <a:latin typeface="Arial"/>
                <a:ea typeface="Arial"/>
                <a:cs typeface="Arial"/>
                <a:sym typeface="Arial"/>
              </a:rPr>
              <a:t>gt</a:t>
            </a:r>
            <a:r>
              <a:rPr lang="en-US" sz="2400" b="0" i="0" u="none" strike="noStrike" cap="none" baseline="30000">
                <a:solidFill>
                  <a:srgbClr val="000000"/>
                </a:solidFill>
                <a:latin typeface="Arial"/>
                <a:ea typeface="Arial"/>
                <a:cs typeface="Arial"/>
                <a:sym typeface="Arial"/>
              </a:rPr>
              <a:t>2</a:t>
            </a:r>
            <a:r>
              <a:rPr lang="en-US" sz="2400" b="0" i="0" u="none" strike="noStrike" cap="none">
                <a:solidFill>
                  <a:srgbClr val="000000"/>
                </a:solidFill>
                <a:latin typeface="Arial"/>
                <a:ea typeface="Arial"/>
                <a:cs typeface="Arial"/>
                <a:sym typeface="Arial"/>
              </a:rPr>
              <a:t>. </a:t>
            </a:r>
          </a:p>
        </p:txBody>
      </p:sp>
      <p:sp>
        <p:nvSpPr>
          <p:cNvPr id="719" name="Shape 719"/>
          <p:cNvSpPr txBox="1"/>
          <p:nvPr/>
        </p:nvSpPr>
        <p:spPr>
          <a:xfrm>
            <a:off x="230187" y="623887"/>
            <a:ext cx="7847012" cy="9461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4.9</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How Fast, How Far, How Quickly How Fast Changes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Shape 724"/>
          <p:cNvSpPr txBox="1"/>
          <p:nvPr/>
        </p:nvSpPr>
        <p:spPr>
          <a:xfrm>
            <a:off x="227012" y="1651000"/>
            <a:ext cx="8535987" cy="2794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One of the most confusing concepts encountered in this book is acceleration, or “how quickly does speed or velocity change.”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What makes acceleration so complex is that it is </a:t>
            </a:r>
            <a:r>
              <a:rPr lang="en-US" sz="2400" b="0" i="1" u="none">
                <a:solidFill>
                  <a:srgbClr val="000000"/>
                </a:solidFill>
                <a:latin typeface="Arial"/>
                <a:ea typeface="Arial"/>
                <a:cs typeface="Arial"/>
                <a:sym typeface="Arial"/>
              </a:rPr>
              <a:t>a rate of a rate</a:t>
            </a:r>
            <a:r>
              <a:rPr lang="en-US" sz="2400" b="0" i="0" u="none">
                <a:solidFill>
                  <a:srgbClr val="000000"/>
                </a:solidFill>
                <a:latin typeface="Arial"/>
                <a:ea typeface="Arial"/>
                <a:cs typeface="Arial"/>
                <a:sym typeface="Arial"/>
              </a:rPr>
              <a:t>. It is often confused with velocity, which is itself a rate (the rate at which distance is covered).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Acceleration is not velocity, nor is it even a change in velocity.</a:t>
            </a:r>
          </a:p>
        </p:txBody>
      </p:sp>
      <p:sp>
        <p:nvSpPr>
          <p:cNvPr id="725" name="Shape 725"/>
          <p:cNvSpPr txBox="1"/>
          <p:nvPr/>
        </p:nvSpPr>
        <p:spPr>
          <a:xfrm>
            <a:off x="230187" y="623887"/>
            <a:ext cx="7847012" cy="9461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4.9</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How Fast, How Far, How Quickly How Fast Changes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730" name="Shape 730" descr="cs-concept-check"/>
          <p:cNvPicPr preferRelativeResize="0"/>
          <p:nvPr/>
        </p:nvPicPr>
        <p:blipFill rotWithShape="1">
          <a:blip r:embed="rId3">
            <a:alphaModFix/>
          </a:blip>
          <a:srcRect/>
          <a:stretch/>
        </p:blipFill>
        <p:spPr>
          <a:xfrm>
            <a:off x="0" y="544512"/>
            <a:ext cx="9140825" cy="5765800"/>
          </a:xfrm>
          <a:prstGeom prst="rect">
            <a:avLst/>
          </a:prstGeom>
          <a:noFill/>
          <a:ln>
            <a:noFill/>
          </a:ln>
        </p:spPr>
      </p:pic>
      <p:sp>
        <p:nvSpPr>
          <p:cNvPr id="731" name="Shape 731"/>
          <p:cNvSpPr txBox="1"/>
          <p:nvPr/>
        </p:nvSpPr>
        <p:spPr>
          <a:xfrm>
            <a:off x="1676400" y="3022600"/>
            <a:ext cx="5486400" cy="822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What is the relationship between velocity and acceleration? </a:t>
            </a:r>
          </a:p>
        </p:txBody>
      </p:sp>
      <p:sp>
        <p:nvSpPr>
          <p:cNvPr id="732" name="Shape 732"/>
          <p:cNvSpPr txBox="1"/>
          <p:nvPr/>
        </p:nvSpPr>
        <p:spPr>
          <a:xfrm>
            <a:off x="230187" y="623887"/>
            <a:ext cx="7847012" cy="9461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4.9</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How Fast, How Far, How Quickly How Fast Changes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Shape 737"/>
          <p:cNvSpPr txBox="1"/>
          <p:nvPr/>
        </p:nvSpPr>
        <p:spPr>
          <a:xfrm>
            <a:off x="227012" y="1196975"/>
            <a:ext cx="8535987" cy="2832100"/>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a:pPr>
            <a:r>
              <a:rPr lang="en-US" sz="2000" b="0" i="0" u="none">
                <a:solidFill>
                  <a:srgbClr val="000000"/>
                </a:solidFill>
                <a:latin typeface="Arial"/>
                <a:ea typeface="Arial"/>
                <a:cs typeface="Arial"/>
                <a:sym typeface="Arial"/>
              </a:rPr>
              <a:t>Jake walks east through a passenger car on a train that moves 10 m/s in the same direction. Jake’s speed relative to the car is 2 m/s. Jake’s speed relative to an observer at rest outside the train is</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2 m/s.</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5 m/s.</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8 m/s.</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12 m/s.</a:t>
            </a:r>
          </a:p>
          <a:p>
            <a:pPr marL="0" marR="0" lvl="0" indent="0" algn="l" rtl="0">
              <a:lnSpc>
                <a:spcPct val="100000"/>
              </a:lnSpc>
              <a:spcBef>
                <a:spcPts val="400"/>
              </a:spcBef>
              <a:spcAft>
                <a:spcPts val="0"/>
              </a:spcAft>
              <a:buClr>
                <a:srgbClr val="000000"/>
              </a:buClr>
              <a:buFont typeface="Arial"/>
              <a:buNone/>
            </a:pPr>
            <a:endParaRPr sz="2000" b="0" i="0" u="none" strike="noStrike" cap="none">
              <a:solidFill>
                <a:srgbClr val="000000"/>
              </a:solidFill>
              <a:latin typeface="Arial"/>
              <a:ea typeface="Arial"/>
              <a:cs typeface="Arial"/>
              <a:sym typeface="Arial"/>
            </a:endParaRPr>
          </a:p>
        </p:txBody>
      </p:sp>
      <p:sp>
        <p:nvSpPr>
          <p:cNvPr id="738" name="Shape 738"/>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Shape 743"/>
          <p:cNvSpPr txBox="1"/>
          <p:nvPr/>
        </p:nvSpPr>
        <p:spPr>
          <a:xfrm>
            <a:off x="227012" y="1196975"/>
            <a:ext cx="8535987" cy="3197225"/>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a:pPr>
            <a:r>
              <a:rPr lang="en-US" sz="2000" b="0" i="0" u="none">
                <a:solidFill>
                  <a:srgbClr val="000000"/>
                </a:solidFill>
                <a:latin typeface="Arial"/>
                <a:ea typeface="Arial"/>
                <a:cs typeface="Arial"/>
                <a:sym typeface="Arial"/>
              </a:rPr>
              <a:t>Jake walks east through a passenger car on a train that moves 10 m/s in the same direction. Jake’s speed relative to the car is 2 m/s. Jake’s speed relative to an observer at rest outside the train is</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2 m/s.</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5 m/s.</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8 m/s.</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12 m/s.</a:t>
            </a:r>
          </a:p>
          <a:p>
            <a:pPr marL="533400" marR="0" lvl="0" indent="-533400" algn="l" rtl="0">
              <a:lnSpc>
                <a:spcPct val="100000"/>
              </a:lnSpc>
              <a:spcBef>
                <a:spcPts val="400"/>
              </a:spcBef>
              <a:spcAft>
                <a:spcPts val="0"/>
              </a:spcAft>
              <a:buClr>
                <a:srgbClr val="000000"/>
              </a:buClr>
              <a:buFont typeface="Arial"/>
              <a:buNone/>
            </a:pPr>
            <a:endParaRPr sz="2000" b="0" i="0" u="none">
              <a:solidFill>
                <a:srgbClr val="000000"/>
              </a:solidFill>
              <a:latin typeface="Arial"/>
              <a:ea typeface="Arial"/>
              <a:cs typeface="Arial"/>
              <a:sym typeface="Arial"/>
            </a:endParaRPr>
          </a:p>
          <a:p>
            <a:pPr marL="533400" marR="0" lvl="0" indent="-5334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D</a:t>
            </a:r>
          </a:p>
        </p:txBody>
      </p:sp>
      <p:sp>
        <p:nvSpPr>
          <p:cNvPr id="744" name="Shape 744"/>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Shape 749"/>
          <p:cNvSpPr txBox="1"/>
          <p:nvPr/>
        </p:nvSpPr>
        <p:spPr>
          <a:xfrm>
            <a:off x="227012" y="1196975"/>
            <a:ext cx="8688387" cy="2222500"/>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startAt="2"/>
            </a:pPr>
            <a:r>
              <a:rPr lang="en-US" sz="2000" b="0" i="0" u="none">
                <a:solidFill>
                  <a:srgbClr val="000000"/>
                </a:solidFill>
                <a:latin typeface="Arial"/>
                <a:ea typeface="Arial"/>
                <a:cs typeface="Arial"/>
                <a:sym typeface="Arial"/>
              </a:rPr>
              <a:t>A gazelle travels 2 km in a half hour. The gazelle’s average speed is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1/2 km/h.</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 km/h.</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2 km/h.</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4 km/h.</a:t>
            </a:r>
          </a:p>
          <a:p>
            <a:pPr marL="0" marR="0" lvl="0" indent="0" algn="l" rtl="0">
              <a:lnSpc>
                <a:spcPct val="100000"/>
              </a:lnSpc>
              <a:spcBef>
                <a:spcPts val="400"/>
              </a:spcBef>
              <a:spcAft>
                <a:spcPts val="0"/>
              </a:spcAft>
              <a:buClr>
                <a:srgbClr val="000000"/>
              </a:buClr>
              <a:buFont typeface="Arial"/>
              <a:buNone/>
            </a:pPr>
            <a:endParaRPr sz="2000" b="0" i="0" u="none" strike="noStrike" cap="none">
              <a:solidFill>
                <a:srgbClr val="000000"/>
              </a:solidFill>
              <a:latin typeface="Arial"/>
              <a:ea typeface="Arial"/>
              <a:cs typeface="Arial"/>
              <a:sym typeface="Arial"/>
            </a:endParaRPr>
          </a:p>
        </p:txBody>
      </p:sp>
      <p:sp>
        <p:nvSpPr>
          <p:cNvPr id="750" name="Shape 750"/>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Shape 755"/>
          <p:cNvSpPr txBox="1"/>
          <p:nvPr/>
        </p:nvSpPr>
        <p:spPr>
          <a:xfrm>
            <a:off x="227012" y="1196975"/>
            <a:ext cx="8688387" cy="2587625"/>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startAt="2"/>
            </a:pPr>
            <a:r>
              <a:rPr lang="en-US" sz="2000" b="0" i="0" u="none">
                <a:solidFill>
                  <a:srgbClr val="000000"/>
                </a:solidFill>
                <a:latin typeface="Arial"/>
                <a:ea typeface="Arial"/>
                <a:cs typeface="Arial"/>
                <a:sym typeface="Arial"/>
              </a:rPr>
              <a:t>A gazelle travels 2 km in a half hour. The gazelle’s average speed is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1/2 km/h.</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 km/h.</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2 km/h.</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4 km/h.</a:t>
            </a:r>
          </a:p>
          <a:p>
            <a:pPr marL="533400" marR="0" lvl="0" indent="-533400" algn="l" rtl="0">
              <a:lnSpc>
                <a:spcPct val="100000"/>
              </a:lnSpc>
              <a:spcBef>
                <a:spcPts val="400"/>
              </a:spcBef>
              <a:spcAft>
                <a:spcPts val="0"/>
              </a:spcAft>
              <a:buClr>
                <a:srgbClr val="000000"/>
              </a:buClr>
              <a:buFont typeface="Arial"/>
              <a:buNone/>
            </a:pPr>
            <a:endParaRPr sz="2000" b="0" i="0" u="none">
              <a:solidFill>
                <a:srgbClr val="000000"/>
              </a:solidFill>
              <a:latin typeface="Arial"/>
              <a:ea typeface="Arial"/>
              <a:cs typeface="Arial"/>
              <a:sym typeface="Arial"/>
            </a:endParaRPr>
          </a:p>
          <a:p>
            <a:pPr marL="533400" marR="0" lvl="0" indent="-5334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D</a:t>
            </a:r>
          </a:p>
        </p:txBody>
      </p:sp>
      <p:sp>
        <p:nvSpPr>
          <p:cNvPr id="756" name="Shape 756"/>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Shape 761"/>
          <p:cNvSpPr txBox="1"/>
          <p:nvPr/>
        </p:nvSpPr>
        <p:spPr>
          <a:xfrm>
            <a:off x="228600" y="1219200"/>
            <a:ext cx="8610600" cy="2222500"/>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startAt="3"/>
            </a:pPr>
            <a:r>
              <a:rPr lang="en-US" sz="2000" b="0" i="0" u="none">
                <a:solidFill>
                  <a:srgbClr val="000000"/>
                </a:solidFill>
                <a:latin typeface="Arial"/>
                <a:ea typeface="Arial"/>
                <a:cs typeface="Arial"/>
                <a:sym typeface="Arial"/>
              </a:rPr>
              <a:t>Constant speed in a constant direction is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constant velocity.</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constant acceleration.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instantaneous speed.</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average velocity.</a:t>
            </a:r>
          </a:p>
          <a:p>
            <a:pPr marL="0" marR="0" lvl="0" indent="0" algn="l" rtl="0">
              <a:lnSpc>
                <a:spcPct val="100000"/>
              </a:lnSpc>
              <a:spcBef>
                <a:spcPts val="400"/>
              </a:spcBef>
              <a:spcAft>
                <a:spcPts val="0"/>
              </a:spcAft>
              <a:buClr>
                <a:srgbClr val="000000"/>
              </a:buClr>
              <a:buFont typeface="Arial"/>
              <a:buNone/>
            </a:pPr>
            <a:endParaRPr sz="2000" b="0" i="0" u="none" strike="noStrike" cap="none">
              <a:solidFill>
                <a:srgbClr val="000000"/>
              </a:solidFill>
              <a:latin typeface="Arial"/>
              <a:ea typeface="Arial"/>
              <a:cs typeface="Arial"/>
              <a:sym typeface="Arial"/>
            </a:endParaRPr>
          </a:p>
        </p:txBody>
      </p:sp>
      <p:sp>
        <p:nvSpPr>
          <p:cNvPr id="762" name="Shape 762"/>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Shape 767"/>
          <p:cNvSpPr txBox="1"/>
          <p:nvPr/>
        </p:nvSpPr>
        <p:spPr>
          <a:xfrm>
            <a:off x="228600" y="1219200"/>
            <a:ext cx="8610600" cy="2587625"/>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startAt="3"/>
            </a:pPr>
            <a:r>
              <a:rPr lang="en-US" sz="2000" b="0" i="0" u="none">
                <a:solidFill>
                  <a:srgbClr val="000000"/>
                </a:solidFill>
                <a:latin typeface="Arial"/>
                <a:ea typeface="Arial"/>
                <a:cs typeface="Arial"/>
                <a:sym typeface="Arial"/>
              </a:rPr>
              <a:t>Constant speed in a constant direction is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constant velocity.</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constant acceleration.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instantaneous speed.</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average velocity.</a:t>
            </a:r>
          </a:p>
          <a:p>
            <a:pPr marL="533400" marR="0" lvl="0" indent="-533400" algn="l" rtl="0">
              <a:lnSpc>
                <a:spcPct val="100000"/>
              </a:lnSpc>
              <a:spcBef>
                <a:spcPts val="400"/>
              </a:spcBef>
              <a:spcAft>
                <a:spcPts val="0"/>
              </a:spcAft>
              <a:buClr>
                <a:srgbClr val="000000"/>
              </a:buClr>
              <a:buFont typeface="Arial"/>
              <a:buNone/>
            </a:pPr>
            <a:endParaRPr sz="2000" b="0" i="0" u="none">
              <a:solidFill>
                <a:srgbClr val="000000"/>
              </a:solidFill>
              <a:latin typeface="Arial"/>
              <a:ea typeface="Arial"/>
              <a:cs typeface="Arial"/>
              <a:sym typeface="Arial"/>
            </a:endParaRPr>
          </a:p>
          <a:p>
            <a:pPr marL="533400" marR="0" lvl="0" indent="-5334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A</a:t>
            </a:r>
          </a:p>
        </p:txBody>
      </p:sp>
      <p:sp>
        <p:nvSpPr>
          <p:cNvPr id="768" name="Shape 768"/>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Shape 773"/>
          <p:cNvSpPr txBox="1"/>
          <p:nvPr/>
        </p:nvSpPr>
        <p:spPr>
          <a:xfrm>
            <a:off x="228600" y="1219200"/>
            <a:ext cx="8610600" cy="2222500"/>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4"/>
            </a:pPr>
            <a:r>
              <a:rPr lang="en-US" sz="2000" b="0" i="0" u="none">
                <a:solidFill>
                  <a:srgbClr val="000000"/>
                </a:solidFill>
                <a:latin typeface="Arial"/>
                <a:ea typeface="Arial"/>
                <a:cs typeface="Arial"/>
                <a:sym typeface="Arial"/>
              </a:rPr>
              <a:t>A vehicle undergoes acceleration when it</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gains speed.</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decreases speed.</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changes direction.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all of the above</a:t>
            </a:r>
          </a:p>
          <a:p>
            <a:pPr marL="0" marR="0" lvl="0" indent="0" algn="l" rtl="0">
              <a:lnSpc>
                <a:spcPct val="100000"/>
              </a:lnSpc>
              <a:spcBef>
                <a:spcPts val="400"/>
              </a:spcBef>
              <a:spcAft>
                <a:spcPts val="0"/>
              </a:spcAft>
              <a:buClr>
                <a:srgbClr val="000000"/>
              </a:buClr>
              <a:buFont typeface="Arial"/>
              <a:buNone/>
            </a:pPr>
            <a:endParaRPr sz="2000" b="0" i="0" u="none" strike="noStrike" cap="none">
              <a:solidFill>
                <a:srgbClr val="000000"/>
              </a:solidFill>
              <a:latin typeface="Arial"/>
              <a:ea typeface="Arial"/>
              <a:cs typeface="Arial"/>
              <a:sym typeface="Arial"/>
            </a:endParaRPr>
          </a:p>
        </p:txBody>
      </p:sp>
      <p:sp>
        <p:nvSpPr>
          <p:cNvPr id="774" name="Shape 774"/>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p:nvPr/>
        </p:nvSpPr>
        <p:spPr>
          <a:xfrm>
            <a:off x="227012" y="1196975"/>
            <a:ext cx="8307387" cy="20637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Before the time of Galileo, people described moving things as simply “slow” or “fast.” Such descriptions were vague.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Galileo is credited as being the first to measure </a:t>
            </a:r>
            <a:r>
              <a:rPr lang="en-US" sz="2400" b="0" i="1" u="none">
                <a:solidFill>
                  <a:srgbClr val="000000"/>
                </a:solidFill>
                <a:latin typeface="Arial"/>
                <a:ea typeface="Arial"/>
                <a:cs typeface="Arial"/>
                <a:sym typeface="Arial"/>
              </a:rPr>
              <a:t>speed </a:t>
            </a:r>
            <a:r>
              <a:rPr lang="en-US" sz="2400" b="0" i="0" u="none">
                <a:solidFill>
                  <a:srgbClr val="000000"/>
                </a:solidFill>
                <a:latin typeface="Arial"/>
                <a:ea typeface="Arial"/>
                <a:cs typeface="Arial"/>
                <a:sym typeface="Arial"/>
              </a:rPr>
              <a:t>by considering the distance covered and the time it takes. </a:t>
            </a:r>
          </a:p>
          <a:p>
            <a:pPr marL="0" marR="0" lvl="0" indent="0" algn="l" rtl="0">
              <a:lnSpc>
                <a:spcPct val="100000"/>
              </a:lnSpc>
              <a:spcBef>
                <a:spcPts val="48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Speed </a:t>
            </a:r>
            <a:r>
              <a:rPr lang="en-US" sz="2400" b="0" i="0" u="none">
                <a:solidFill>
                  <a:srgbClr val="000000"/>
                </a:solidFill>
                <a:latin typeface="Arial"/>
                <a:ea typeface="Arial"/>
                <a:cs typeface="Arial"/>
                <a:sym typeface="Arial"/>
              </a:rPr>
              <a:t>is how fast an object is moving.</a:t>
            </a:r>
          </a:p>
        </p:txBody>
      </p:sp>
      <p:sp>
        <p:nvSpPr>
          <p:cNvPr id="127" name="Shape 127"/>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Speed</a:t>
            </a:r>
          </a:p>
        </p:txBody>
      </p:sp>
      <p:pic>
        <p:nvPicPr>
          <p:cNvPr id="128" name="Shape 128" descr="CPPE-Ch4-2_p48-Eq1"/>
          <p:cNvPicPr preferRelativeResize="0"/>
          <p:nvPr/>
        </p:nvPicPr>
        <p:blipFill rotWithShape="1">
          <a:blip r:embed="rId3">
            <a:alphaModFix/>
          </a:blip>
          <a:srcRect/>
          <a:stretch/>
        </p:blipFill>
        <p:spPr>
          <a:xfrm>
            <a:off x="1600200" y="3886200"/>
            <a:ext cx="5410200" cy="1682750"/>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p:nvPr/>
        </p:nvSpPr>
        <p:spPr>
          <a:xfrm>
            <a:off x="228600" y="1219200"/>
            <a:ext cx="8610600" cy="2587625"/>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4"/>
            </a:pPr>
            <a:r>
              <a:rPr lang="en-US" sz="2000" b="0" i="0" u="none">
                <a:solidFill>
                  <a:srgbClr val="000000"/>
                </a:solidFill>
                <a:latin typeface="Arial"/>
                <a:ea typeface="Arial"/>
                <a:cs typeface="Arial"/>
                <a:sym typeface="Arial"/>
              </a:rPr>
              <a:t>A vehicle undergoes acceleration when it</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gains speed.</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decreases speed.</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changes direction.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all of the above</a:t>
            </a:r>
          </a:p>
          <a:p>
            <a:pPr marL="571500" marR="0" lvl="0" indent="-571500" algn="l" rtl="0">
              <a:lnSpc>
                <a:spcPct val="100000"/>
              </a:lnSpc>
              <a:spcBef>
                <a:spcPts val="400"/>
              </a:spcBef>
              <a:spcAft>
                <a:spcPts val="0"/>
              </a:spcAft>
              <a:buClr>
                <a:srgbClr val="000000"/>
              </a:buClr>
              <a:buFont typeface="Arial"/>
              <a:buNone/>
            </a:pPr>
            <a:endParaRPr sz="2000" b="0" i="0" u="none">
              <a:solidFill>
                <a:srgbClr val="000000"/>
              </a:solidFill>
              <a:latin typeface="Arial"/>
              <a:ea typeface="Arial"/>
              <a:cs typeface="Arial"/>
              <a:sym typeface="Arial"/>
            </a:endParaRPr>
          </a:p>
          <a:p>
            <a:pPr marL="571500" marR="0" lvl="0" indent="-5715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D</a:t>
            </a:r>
          </a:p>
        </p:txBody>
      </p:sp>
      <p:sp>
        <p:nvSpPr>
          <p:cNvPr id="780" name="Shape 780"/>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txBox="1"/>
          <p:nvPr/>
        </p:nvSpPr>
        <p:spPr>
          <a:xfrm>
            <a:off x="228600" y="1219200"/>
            <a:ext cx="5943600" cy="2527300"/>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5"/>
            </a:pPr>
            <a:r>
              <a:rPr lang="en-US" sz="2000" b="0" i="0" u="none">
                <a:solidFill>
                  <a:srgbClr val="000000"/>
                </a:solidFill>
                <a:latin typeface="Arial"/>
                <a:ea typeface="Arial"/>
                <a:cs typeface="Arial"/>
                <a:sym typeface="Arial"/>
              </a:rPr>
              <a:t>If a falling object gains 10 m/s each second it falls, its acceleration can be expressed as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10 m/s/s.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10 m/s</a:t>
            </a:r>
            <a:r>
              <a:rPr lang="en-US" sz="2000" b="0" i="0" u="none" strike="noStrike" cap="none" baseline="30000">
                <a:solidFill>
                  <a:srgbClr val="000000"/>
                </a:solidFill>
                <a:latin typeface="Arial"/>
                <a:ea typeface="Arial"/>
                <a:cs typeface="Arial"/>
                <a:sym typeface="Arial"/>
              </a:rPr>
              <a:t>2</a:t>
            </a:r>
            <a:r>
              <a:rPr lang="en-US" sz="2000" b="0" i="0" u="none" strike="noStrike" cap="none">
                <a:solidFill>
                  <a:srgbClr val="000000"/>
                </a:solidFill>
                <a:latin typeface="Arial"/>
                <a:ea typeface="Arial"/>
                <a:cs typeface="Arial"/>
                <a:sym typeface="Arial"/>
              </a:rPr>
              <a:t>.</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v = gt.</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both A and B.</a:t>
            </a:r>
          </a:p>
          <a:p>
            <a:pPr marL="0" marR="0" lvl="0" indent="0" algn="l" rtl="0">
              <a:lnSpc>
                <a:spcPct val="100000"/>
              </a:lnSpc>
              <a:spcBef>
                <a:spcPts val="400"/>
              </a:spcBef>
              <a:spcAft>
                <a:spcPts val="0"/>
              </a:spcAft>
              <a:buClr>
                <a:srgbClr val="000000"/>
              </a:buClr>
              <a:buFont typeface="Arial"/>
              <a:buNone/>
            </a:pPr>
            <a:endParaRPr sz="2000" b="0" i="0" u="none" strike="noStrike" cap="none">
              <a:solidFill>
                <a:srgbClr val="000000"/>
              </a:solidFill>
              <a:latin typeface="Arial"/>
              <a:ea typeface="Arial"/>
              <a:cs typeface="Arial"/>
              <a:sym typeface="Arial"/>
            </a:endParaRPr>
          </a:p>
        </p:txBody>
      </p:sp>
      <p:sp>
        <p:nvSpPr>
          <p:cNvPr id="786" name="Shape 786"/>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Shape 791"/>
          <p:cNvSpPr txBox="1"/>
          <p:nvPr/>
        </p:nvSpPr>
        <p:spPr>
          <a:xfrm>
            <a:off x="228600" y="1219200"/>
            <a:ext cx="5943600" cy="2892425"/>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5"/>
            </a:pPr>
            <a:r>
              <a:rPr lang="en-US" sz="2000" b="0" i="0" u="none">
                <a:solidFill>
                  <a:srgbClr val="000000"/>
                </a:solidFill>
                <a:latin typeface="Arial"/>
                <a:ea typeface="Arial"/>
                <a:cs typeface="Arial"/>
                <a:sym typeface="Arial"/>
              </a:rPr>
              <a:t>If a falling object gains 10 m/s each second it falls, its acceleration can be expressed as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10 m/s/s.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10 m/s</a:t>
            </a:r>
            <a:r>
              <a:rPr lang="en-US" sz="2000" b="0" i="0" u="none" strike="noStrike" cap="none" baseline="30000">
                <a:solidFill>
                  <a:srgbClr val="000000"/>
                </a:solidFill>
                <a:latin typeface="Arial"/>
                <a:ea typeface="Arial"/>
                <a:cs typeface="Arial"/>
                <a:sym typeface="Arial"/>
              </a:rPr>
              <a:t>2</a:t>
            </a:r>
            <a:r>
              <a:rPr lang="en-US" sz="2000" b="0" i="0" u="none" strike="noStrike" cap="none">
                <a:solidFill>
                  <a:srgbClr val="000000"/>
                </a:solidFill>
                <a:latin typeface="Arial"/>
                <a:ea typeface="Arial"/>
                <a:cs typeface="Arial"/>
                <a:sym typeface="Arial"/>
              </a:rPr>
              <a:t>.</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v = gt.</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both A and B.</a:t>
            </a:r>
          </a:p>
          <a:p>
            <a:pPr marL="571500" marR="0" lvl="0" indent="-571500" algn="l" rtl="0">
              <a:lnSpc>
                <a:spcPct val="100000"/>
              </a:lnSpc>
              <a:spcBef>
                <a:spcPts val="400"/>
              </a:spcBef>
              <a:spcAft>
                <a:spcPts val="0"/>
              </a:spcAft>
              <a:buClr>
                <a:srgbClr val="000000"/>
              </a:buClr>
              <a:buFont typeface="Arial"/>
              <a:buNone/>
            </a:pPr>
            <a:endParaRPr sz="2000" b="0" i="0" u="none">
              <a:solidFill>
                <a:srgbClr val="000000"/>
              </a:solidFill>
              <a:latin typeface="Arial"/>
              <a:ea typeface="Arial"/>
              <a:cs typeface="Arial"/>
              <a:sym typeface="Arial"/>
            </a:endParaRPr>
          </a:p>
          <a:p>
            <a:pPr marL="571500" marR="0" lvl="0" indent="-5715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D</a:t>
            </a:r>
          </a:p>
        </p:txBody>
      </p:sp>
      <p:sp>
        <p:nvSpPr>
          <p:cNvPr id="792" name="Shape 792"/>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Shape 797"/>
          <p:cNvSpPr txBox="1"/>
          <p:nvPr/>
        </p:nvSpPr>
        <p:spPr>
          <a:xfrm>
            <a:off x="228600" y="1219200"/>
            <a:ext cx="8610600" cy="2527300"/>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6"/>
            </a:pPr>
            <a:r>
              <a:rPr lang="en-US" sz="2000" b="0" i="0" u="none">
                <a:solidFill>
                  <a:srgbClr val="000000"/>
                </a:solidFill>
                <a:latin typeface="Arial"/>
                <a:ea typeface="Arial"/>
                <a:cs typeface="Arial"/>
                <a:sym typeface="Arial"/>
              </a:rPr>
              <a:t>A rock falls 180 m from a cliff into the ocean. How long is it in free fall?</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6 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10 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18 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180 s</a:t>
            </a:r>
          </a:p>
          <a:p>
            <a:pPr marL="0" marR="0" lvl="0" indent="0" algn="l" rtl="0">
              <a:lnSpc>
                <a:spcPct val="100000"/>
              </a:lnSpc>
              <a:spcBef>
                <a:spcPts val="400"/>
              </a:spcBef>
              <a:spcAft>
                <a:spcPts val="0"/>
              </a:spcAft>
              <a:buClr>
                <a:srgbClr val="000000"/>
              </a:buClr>
              <a:buFont typeface="Arial"/>
              <a:buNone/>
            </a:pPr>
            <a:endParaRPr sz="2000" b="0" i="0" u="none" strike="noStrike" cap="none">
              <a:solidFill>
                <a:srgbClr val="000000"/>
              </a:solidFill>
              <a:latin typeface="Arial"/>
              <a:ea typeface="Arial"/>
              <a:cs typeface="Arial"/>
              <a:sym typeface="Arial"/>
            </a:endParaRPr>
          </a:p>
        </p:txBody>
      </p:sp>
      <p:sp>
        <p:nvSpPr>
          <p:cNvPr id="798" name="Shape 798"/>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Shape 803"/>
          <p:cNvSpPr txBox="1"/>
          <p:nvPr/>
        </p:nvSpPr>
        <p:spPr>
          <a:xfrm>
            <a:off x="228600" y="1219200"/>
            <a:ext cx="8610600" cy="2892425"/>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6"/>
            </a:pPr>
            <a:r>
              <a:rPr lang="en-US" sz="2000" b="0" i="0" u="none">
                <a:solidFill>
                  <a:srgbClr val="000000"/>
                </a:solidFill>
                <a:latin typeface="Arial"/>
                <a:ea typeface="Arial"/>
                <a:cs typeface="Arial"/>
                <a:sym typeface="Arial"/>
              </a:rPr>
              <a:t>A rock falls 180 m from a cliff into the ocean. How long is it in free fall?</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6 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10 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18 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180 s</a:t>
            </a:r>
          </a:p>
          <a:p>
            <a:pPr marL="571500" marR="0" lvl="0" indent="-571500" algn="l" rtl="0">
              <a:lnSpc>
                <a:spcPct val="100000"/>
              </a:lnSpc>
              <a:spcBef>
                <a:spcPts val="400"/>
              </a:spcBef>
              <a:spcAft>
                <a:spcPts val="0"/>
              </a:spcAft>
              <a:buClr>
                <a:srgbClr val="000000"/>
              </a:buClr>
              <a:buFont typeface="Arial"/>
              <a:buNone/>
            </a:pPr>
            <a:endParaRPr sz="2000" b="0" i="0" u="none">
              <a:solidFill>
                <a:srgbClr val="000000"/>
              </a:solidFill>
              <a:latin typeface="Arial"/>
              <a:ea typeface="Arial"/>
              <a:cs typeface="Arial"/>
              <a:sym typeface="Arial"/>
            </a:endParaRPr>
          </a:p>
          <a:p>
            <a:pPr marL="571500" marR="0" lvl="0" indent="-5715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A</a:t>
            </a:r>
          </a:p>
        </p:txBody>
      </p:sp>
      <p:sp>
        <p:nvSpPr>
          <p:cNvPr id="804" name="Shape 804"/>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Shape 809"/>
          <p:cNvSpPr txBox="1"/>
          <p:nvPr/>
        </p:nvSpPr>
        <p:spPr>
          <a:xfrm>
            <a:off x="228600" y="1219200"/>
            <a:ext cx="8610600" cy="2222500"/>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7"/>
            </a:pPr>
            <a:r>
              <a:rPr lang="en-US" sz="2000" b="0" i="0" u="none">
                <a:solidFill>
                  <a:srgbClr val="000000"/>
                </a:solidFill>
                <a:latin typeface="Arial"/>
                <a:ea typeface="Arial"/>
                <a:cs typeface="Arial"/>
                <a:sym typeface="Arial"/>
              </a:rPr>
              <a:t>The slope of a speed-versus-time graph represents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distance traveled.</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velocity.</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acceleration.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air resistance.</a:t>
            </a:r>
          </a:p>
          <a:p>
            <a:pPr marL="0" marR="0" lvl="0" indent="0" algn="l" rtl="0">
              <a:lnSpc>
                <a:spcPct val="100000"/>
              </a:lnSpc>
              <a:spcBef>
                <a:spcPts val="400"/>
              </a:spcBef>
              <a:spcAft>
                <a:spcPts val="0"/>
              </a:spcAft>
              <a:buClr>
                <a:srgbClr val="000000"/>
              </a:buClr>
              <a:buFont typeface="Arial"/>
              <a:buNone/>
            </a:pPr>
            <a:endParaRPr sz="2000" b="0" i="0" u="none" strike="noStrike" cap="none">
              <a:solidFill>
                <a:srgbClr val="000000"/>
              </a:solidFill>
              <a:latin typeface="Arial"/>
              <a:ea typeface="Arial"/>
              <a:cs typeface="Arial"/>
              <a:sym typeface="Arial"/>
            </a:endParaRPr>
          </a:p>
        </p:txBody>
      </p:sp>
      <p:sp>
        <p:nvSpPr>
          <p:cNvPr id="810" name="Shape 810"/>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Shape 815"/>
          <p:cNvSpPr txBox="1"/>
          <p:nvPr/>
        </p:nvSpPr>
        <p:spPr>
          <a:xfrm>
            <a:off x="228600" y="1219200"/>
            <a:ext cx="8610600" cy="2587625"/>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7"/>
            </a:pPr>
            <a:r>
              <a:rPr lang="en-US" sz="2000" b="0" i="0" u="none">
                <a:solidFill>
                  <a:srgbClr val="000000"/>
                </a:solidFill>
                <a:latin typeface="Arial"/>
                <a:ea typeface="Arial"/>
                <a:cs typeface="Arial"/>
                <a:sym typeface="Arial"/>
              </a:rPr>
              <a:t>The slope of a speed-versus-time graph represents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distance traveled.</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velocity.</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acceleration.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air resistance.</a:t>
            </a:r>
          </a:p>
          <a:p>
            <a:pPr marL="571500" marR="0" lvl="0" indent="-571500" algn="l" rtl="0">
              <a:lnSpc>
                <a:spcPct val="100000"/>
              </a:lnSpc>
              <a:spcBef>
                <a:spcPts val="400"/>
              </a:spcBef>
              <a:spcAft>
                <a:spcPts val="0"/>
              </a:spcAft>
              <a:buClr>
                <a:srgbClr val="000000"/>
              </a:buClr>
              <a:buFont typeface="Arial"/>
              <a:buNone/>
            </a:pPr>
            <a:endParaRPr sz="2000" b="0" i="0" u="none">
              <a:solidFill>
                <a:srgbClr val="000000"/>
              </a:solidFill>
              <a:latin typeface="Arial"/>
              <a:ea typeface="Arial"/>
              <a:cs typeface="Arial"/>
              <a:sym typeface="Arial"/>
            </a:endParaRPr>
          </a:p>
          <a:p>
            <a:pPr marL="571500" marR="0" lvl="0" indent="-5715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C</a:t>
            </a:r>
          </a:p>
        </p:txBody>
      </p:sp>
      <p:sp>
        <p:nvSpPr>
          <p:cNvPr id="816" name="Shape 816"/>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Shape 821"/>
          <p:cNvSpPr txBox="1"/>
          <p:nvPr/>
        </p:nvSpPr>
        <p:spPr>
          <a:xfrm>
            <a:off x="228600" y="1219200"/>
            <a:ext cx="8610600" cy="2466975"/>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8"/>
            </a:pPr>
            <a:r>
              <a:rPr lang="en-US" sz="2000" b="0" i="0" u="none">
                <a:solidFill>
                  <a:srgbClr val="000000"/>
                </a:solidFill>
                <a:latin typeface="Arial"/>
                <a:ea typeface="Arial"/>
                <a:cs typeface="Arial"/>
                <a:sym typeface="Arial"/>
              </a:rPr>
              <a:t>In a vacuum tube, a feather is seen to fall as fast as a coin. This is because</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gravity doesn’t act in a vacuum.</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air resistance doesn’t act in a vacuum.</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greater air resistance acts on the coin.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gravity is greater in a vacuum.</a:t>
            </a:r>
            <a:r>
              <a:rPr lang="en-US" sz="2000" b="0" i="0" u="none" strike="noStrike" cap="none">
                <a:solidFill>
                  <a:schemeClr val="dk1"/>
                </a:solidFill>
                <a:latin typeface="Arial"/>
                <a:ea typeface="Arial"/>
                <a:cs typeface="Arial"/>
                <a:sym typeface="Arial"/>
              </a:rPr>
              <a:t/>
            </a:r>
            <a:br>
              <a:rPr lang="en-US" sz="2000" b="0" i="0" u="none" strike="noStrike" cap="none">
                <a:solidFill>
                  <a:schemeClr val="dk1"/>
                </a:solidFill>
                <a:latin typeface="Arial"/>
                <a:ea typeface="Arial"/>
                <a:cs typeface="Arial"/>
                <a:sym typeface="Arial"/>
              </a:rPr>
            </a:br>
            <a:endParaRPr lang="en-US" sz="2000" b="0" i="0" u="none" strike="noStrike" cap="none">
              <a:solidFill>
                <a:schemeClr val="dk1"/>
              </a:solidFill>
              <a:latin typeface="Arial"/>
              <a:ea typeface="Arial"/>
              <a:cs typeface="Arial"/>
              <a:sym typeface="Arial"/>
            </a:endParaRPr>
          </a:p>
        </p:txBody>
      </p:sp>
      <p:sp>
        <p:nvSpPr>
          <p:cNvPr id="822" name="Shape 822"/>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Shape 827"/>
          <p:cNvSpPr txBox="1"/>
          <p:nvPr/>
        </p:nvSpPr>
        <p:spPr>
          <a:xfrm>
            <a:off x="228600" y="1219200"/>
            <a:ext cx="8610600" cy="2832100"/>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8"/>
            </a:pPr>
            <a:r>
              <a:rPr lang="en-US" sz="2000" b="0" i="0" u="none">
                <a:solidFill>
                  <a:srgbClr val="000000"/>
                </a:solidFill>
                <a:latin typeface="Arial"/>
                <a:ea typeface="Arial"/>
                <a:cs typeface="Arial"/>
                <a:sym typeface="Arial"/>
              </a:rPr>
              <a:t>In a vacuum tube, a feather is seen to fall as fast as a coin. This is because</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gravity doesn’t act in a vacuum.</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air resistance doesn’t act in a vacuum.</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greater air resistance acts on the coin.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gravity is greater in a vacuum.</a:t>
            </a:r>
            <a:r>
              <a:rPr lang="en-US" sz="2000" b="0" i="0" u="none" strike="noStrike" cap="none">
                <a:solidFill>
                  <a:schemeClr val="dk1"/>
                </a:solidFill>
                <a:latin typeface="Arial"/>
                <a:ea typeface="Arial"/>
                <a:cs typeface="Arial"/>
                <a:sym typeface="Arial"/>
              </a:rPr>
              <a:t/>
            </a:r>
            <a:br>
              <a:rPr lang="en-US" sz="2000" b="0" i="0" u="none" strike="noStrike" cap="none">
                <a:solidFill>
                  <a:schemeClr val="dk1"/>
                </a:solidFill>
                <a:latin typeface="Arial"/>
                <a:ea typeface="Arial"/>
                <a:cs typeface="Arial"/>
                <a:sym typeface="Arial"/>
              </a:rPr>
            </a:br>
            <a:endParaRPr lang="en-US" sz="2000" b="0" i="0" u="none" strike="noStrike" cap="none">
              <a:solidFill>
                <a:schemeClr val="dk1"/>
              </a:solidFill>
              <a:latin typeface="Arial"/>
              <a:ea typeface="Arial"/>
              <a:cs typeface="Arial"/>
              <a:sym typeface="Arial"/>
            </a:endParaRPr>
          </a:p>
          <a:p>
            <a:pPr marL="571500" marR="0" lvl="0" indent="-5715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B</a:t>
            </a:r>
          </a:p>
        </p:txBody>
      </p:sp>
      <p:sp>
        <p:nvSpPr>
          <p:cNvPr id="828" name="Shape 828"/>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Shape 833"/>
          <p:cNvSpPr txBox="1"/>
          <p:nvPr/>
        </p:nvSpPr>
        <p:spPr>
          <a:xfrm>
            <a:off x="228600" y="1219200"/>
            <a:ext cx="8610600" cy="2222500"/>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9"/>
            </a:pPr>
            <a:r>
              <a:rPr lang="en-US" sz="2000" b="0" i="0" u="none">
                <a:solidFill>
                  <a:srgbClr val="000000"/>
                </a:solidFill>
                <a:latin typeface="Arial"/>
                <a:ea typeface="Arial"/>
                <a:cs typeface="Arial"/>
                <a:sym typeface="Arial"/>
              </a:rPr>
              <a:t>Speed and acceleration are actually</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one and the same concept, but expressed differently.</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rates of one another.</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entirely different concepts.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expressions of distance traveled.</a:t>
            </a:r>
          </a:p>
          <a:p>
            <a:pPr marL="0" marR="0" lvl="0" indent="0" algn="l" rtl="0">
              <a:lnSpc>
                <a:spcPct val="100000"/>
              </a:lnSpc>
              <a:spcBef>
                <a:spcPts val="400"/>
              </a:spcBef>
              <a:spcAft>
                <a:spcPts val="0"/>
              </a:spcAft>
              <a:buClr>
                <a:srgbClr val="000000"/>
              </a:buClr>
              <a:buFont typeface="Arial"/>
              <a:buNone/>
            </a:pPr>
            <a:endParaRPr sz="2000" b="0" i="0" u="none" strike="noStrike" cap="none">
              <a:solidFill>
                <a:srgbClr val="000000"/>
              </a:solidFill>
              <a:latin typeface="Arial"/>
              <a:ea typeface="Arial"/>
              <a:cs typeface="Arial"/>
              <a:sym typeface="Arial"/>
            </a:endParaRPr>
          </a:p>
        </p:txBody>
      </p:sp>
      <p:sp>
        <p:nvSpPr>
          <p:cNvPr id="834" name="Shape 834"/>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p:nvPr/>
        </p:nvSpPr>
        <p:spPr>
          <a:xfrm>
            <a:off x="227012" y="1196975"/>
            <a:ext cx="8307387" cy="25749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Any combination of units for distance and time that are useful and convenient are legitimate for describing speed:</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miles per hour (mi/h)</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kilometers per hour (km/h)</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centimeters per day</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light-years per century</a:t>
            </a:r>
          </a:p>
        </p:txBody>
      </p:sp>
      <p:sp>
        <p:nvSpPr>
          <p:cNvPr id="134" name="Shape 134"/>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Speed</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Shape 839"/>
          <p:cNvSpPr txBox="1"/>
          <p:nvPr/>
        </p:nvSpPr>
        <p:spPr>
          <a:xfrm>
            <a:off x="228600" y="1219200"/>
            <a:ext cx="8610600" cy="2587625"/>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9"/>
            </a:pPr>
            <a:r>
              <a:rPr lang="en-US" sz="2000" b="0" i="0" u="none">
                <a:solidFill>
                  <a:srgbClr val="000000"/>
                </a:solidFill>
                <a:latin typeface="Arial"/>
                <a:ea typeface="Arial"/>
                <a:cs typeface="Arial"/>
                <a:sym typeface="Arial"/>
              </a:rPr>
              <a:t>Speed and acceleration are actually</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one and the same concept, but expressed differently.</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rates of one another.</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entirely different concepts.</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expressions of distance traveled.</a:t>
            </a:r>
          </a:p>
          <a:p>
            <a:pPr marL="571500" marR="0" lvl="0" indent="-571500" algn="l" rtl="0">
              <a:lnSpc>
                <a:spcPct val="100000"/>
              </a:lnSpc>
              <a:spcBef>
                <a:spcPts val="400"/>
              </a:spcBef>
              <a:spcAft>
                <a:spcPts val="0"/>
              </a:spcAft>
              <a:buClr>
                <a:srgbClr val="000000"/>
              </a:buClr>
              <a:buFont typeface="Arial"/>
              <a:buNone/>
            </a:pPr>
            <a:endParaRPr sz="2000" b="0" i="0" u="none">
              <a:solidFill>
                <a:srgbClr val="000000"/>
              </a:solidFill>
              <a:latin typeface="Arial"/>
              <a:ea typeface="Arial"/>
              <a:cs typeface="Arial"/>
              <a:sym typeface="Arial"/>
            </a:endParaRPr>
          </a:p>
          <a:p>
            <a:pPr marL="571500" marR="0" lvl="0" indent="-5715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C</a:t>
            </a:r>
          </a:p>
        </p:txBody>
      </p:sp>
      <p:sp>
        <p:nvSpPr>
          <p:cNvPr id="840" name="Shape 840"/>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p:nvPr/>
        </p:nvSpPr>
        <p:spPr>
          <a:xfrm>
            <a:off x="227012" y="1196975"/>
            <a:ext cx="8307387" cy="822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a:solidFill>
                  <a:schemeClr val="dk1"/>
                </a:solidFill>
                <a:latin typeface="Arial"/>
                <a:ea typeface="Arial"/>
                <a:cs typeface="Arial"/>
                <a:sym typeface="Arial"/>
              </a:rPr>
              <a:t>A cheetah is the fastest land animal over distances less than 500 meters and can achieve peak speeds of 100 km/h.</a:t>
            </a:r>
          </a:p>
        </p:txBody>
      </p:sp>
      <p:sp>
        <p:nvSpPr>
          <p:cNvPr id="140" name="Shape 140"/>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Speed</a:t>
            </a:r>
          </a:p>
        </p:txBody>
      </p:sp>
      <p:pic>
        <p:nvPicPr>
          <p:cNvPr id="141" name="Shape 141" descr="CPPE-Ch4-2_p48-Cheetah"/>
          <p:cNvPicPr preferRelativeResize="0"/>
          <p:nvPr/>
        </p:nvPicPr>
        <p:blipFill rotWithShape="1">
          <a:blip r:embed="rId3">
            <a:alphaModFix/>
          </a:blip>
          <a:srcRect/>
          <a:stretch/>
        </p:blipFill>
        <p:spPr>
          <a:xfrm>
            <a:off x="985837" y="2116137"/>
            <a:ext cx="7172325" cy="40560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p:nvPr/>
        </p:nvSpPr>
        <p:spPr>
          <a:xfrm>
            <a:off x="227012" y="1196975"/>
            <a:ext cx="7850187" cy="16256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We will primarily use the unit </a:t>
            </a:r>
            <a:r>
              <a:rPr lang="en-US" sz="2400" b="0" i="1" u="none">
                <a:solidFill>
                  <a:srgbClr val="000000"/>
                </a:solidFill>
                <a:latin typeface="Arial"/>
                <a:ea typeface="Arial"/>
                <a:cs typeface="Arial"/>
                <a:sym typeface="Arial"/>
              </a:rPr>
              <a:t>meters per second</a:t>
            </a:r>
            <a:r>
              <a:rPr lang="en-US" sz="2400" b="0" i="0" u="none">
                <a:solidFill>
                  <a:srgbClr val="000000"/>
                </a:solidFill>
                <a:latin typeface="Arial"/>
                <a:ea typeface="Arial"/>
                <a:cs typeface="Arial"/>
                <a:sym typeface="Arial"/>
              </a:rPr>
              <a:t> (m/s) for speed.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If a cheetah covers 50 meters in a time of 2 seconds, its speed is 25 m/s.</a:t>
            </a:r>
          </a:p>
        </p:txBody>
      </p:sp>
      <p:sp>
        <p:nvSpPr>
          <p:cNvPr id="147" name="Shape 147"/>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Speed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Speed</a:t>
            </a:r>
          </a:p>
        </p:txBody>
      </p:sp>
      <p:pic>
        <p:nvPicPr>
          <p:cNvPr id="153" name="Shape 153" descr="CPPE-Ch4-2_p48-Chart"/>
          <p:cNvPicPr preferRelativeResize="0"/>
          <p:nvPr/>
        </p:nvPicPr>
        <p:blipFill rotWithShape="1">
          <a:blip r:embed="rId3">
            <a:alphaModFix/>
          </a:blip>
          <a:srcRect/>
          <a:stretch/>
        </p:blipFill>
        <p:spPr>
          <a:xfrm>
            <a:off x="457200" y="1541462"/>
            <a:ext cx="8229600" cy="41735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228600" y="1196975"/>
            <a:ext cx="7620000"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Instantaneous Speed</a:t>
            </a:r>
          </a:p>
        </p:txBody>
      </p:sp>
      <p:sp>
        <p:nvSpPr>
          <p:cNvPr id="159" name="Shape 159"/>
          <p:cNvSpPr txBox="1"/>
          <p:nvPr/>
        </p:nvSpPr>
        <p:spPr>
          <a:xfrm>
            <a:off x="227012" y="1766887"/>
            <a:ext cx="7088187" cy="20637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car does not always move at the same speed.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You can tell the speed of the car at any instant by looking at the car’s speedometer.</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speed at any instant is called the </a:t>
            </a:r>
            <a:r>
              <a:rPr lang="en-US" sz="2400" b="1" i="0" u="none">
                <a:solidFill>
                  <a:srgbClr val="000000"/>
                </a:solidFill>
                <a:latin typeface="Arial"/>
                <a:ea typeface="Arial"/>
                <a:cs typeface="Arial"/>
                <a:sym typeface="Arial"/>
              </a:rPr>
              <a:t>instantaneous speed.</a:t>
            </a:r>
            <a:r>
              <a:rPr lang="en-US" sz="2400" b="0" i="0" u="none">
                <a:solidFill>
                  <a:srgbClr val="000000"/>
                </a:solidFill>
                <a:latin typeface="Arial"/>
                <a:ea typeface="Arial"/>
                <a:cs typeface="Arial"/>
                <a:sym typeface="Arial"/>
              </a:rPr>
              <a:t> </a:t>
            </a:r>
          </a:p>
        </p:txBody>
      </p:sp>
      <p:sp>
        <p:nvSpPr>
          <p:cNvPr id="160" name="Shape 160"/>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Speed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p:nvPr/>
        </p:nvSpPr>
        <p:spPr>
          <a:xfrm>
            <a:off x="227012" y="1196975"/>
            <a:ext cx="7850187" cy="9461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a:solidFill>
                  <a:schemeClr val="dk1"/>
                </a:solidFill>
                <a:latin typeface="Arial"/>
                <a:ea typeface="Arial"/>
                <a:cs typeface="Arial"/>
                <a:sym typeface="Arial"/>
              </a:rPr>
              <a:t>The speedometer gives readings of instantaneous speed in both mi/h and km/h. </a:t>
            </a:r>
          </a:p>
        </p:txBody>
      </p:sp>
      <p:sp>
        <p:nvSpPr>
          <p:cNvPr id="166" name="Shape 166"/>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Speed</a:t>
            </a:r>
          </a:p>
        </p:txBody>
      </p:sp>
      <p:pic>
        <p:nvPicPr>
          <p:cNvPr id="167" name="Shape 167" descr="CPPE-Ch4-2_p49-Spdmtr"/>
          <p:cNvPicPr preferRelativeResize="0"/>
          <p:nvPr/>
        </p:nvPicPr>
        <p:blipFill rotWithShape="1">
          <a:blip r:embed="rId3">
            <a:alphaModFix/>
          </a:blip>
          <a:srcRect/>
          <a:stretch/>
        </p:blipFill>
        <p:spPr>
          <a:xfrm>
            <a:off x="2247900" y="2179637"/>
            <a:ext cx="4648200" cy="4089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228600" y="1196975"/>
            <a:ext cx="7620000"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Average Speed</a:t>
            </a:r>
          </a:p>
        </p:txBody>
      </p:sp>
      <p:sp>
        <p:nvSpPr>
          <p:cNvPr id="173" name="Shape 173"/>
          <p:cNvSpPr txBox="1"/>
          <p:nvPr/>
        </p:nvSpPr>
        <p:spPr>
          <a:xfrm>
            <a:off x="227012" y="1766887"/>
            <a:ext cx="7088187" cy="24288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In a trip by car, the car will certainly not travel at the same speed all during the trip.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driver cares about the </a:t>
            </a:r>
            <a:r>
              <a:rPr lang="en-US" sz="2400" b="0" i="1" u="none">
                <a:solidFill>
                  <a:srgbClr val="000000"/>
                </a:solidFill>
                <a:latin typeface="Arial"/>
                <a:ea typeface="Arial"/>
                <a:cs typeface="Arial"/>
                <a:sym typeface="Arial"/>
              </a:rPr>
              <a:t>average speed </a:t>
            </a:r>
            <a:r>
              <a:rPr lang="en-US" sz="2400" b="0" i="0" u="none">
                <a:solidFill>
                  <a:srgbClr val="000000"/>
                </a:solidFill>
                <a:latin typeface="Arial"/>
                <a:ea typeface="Arial"/>
                <a:cs typeface="Arial"/>
                <a:sym typeface="Arial"/>
              </a:rPr>
              <a:t>for the trip as a whole.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a:t>
            </a:r>
            <a:r>
              <a:rPr lang="en-US" sz="2400" b="1" i="0" u="none">
                <a:solidFill>
                  <a:srgbClr val="000000"/>
                </a:solidFill>
                <a:latin typeface="Arial"/>
                <a:ea typeface="Arial"/>
                <a:cs typeface="Arial"/>
                <a:sym typeface="Arial"/>
              </a:rPr>
              <a:t>average speed </a:t>
            </a:r>
            <a:r>
              <a:rPr lang="en-US" sz="2400" b="0" i="0" u="none">
                <a:solidFill>
                  <a:srgbClr val="000000"/>
                </a:solidFill>
                <a:latin typeface="Arial"/>
                <a:ea typeface="Arial"/>
                <a:cs typeface="Arial"/>
                <a:sym typeface="Arial"/>
              </a:rPr>
              <a:t>is the total distance covered divided by the time.</a:t>
            </a:r>
          </a:p>
        </p:txBody>
      </p:sp>
      <p:sp>
        <p:nvSpPr>
          <p:cNvPr id="174" name="Shape 174"/>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Speed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p:nvPr/>
        </p:nvSpPr>
        <p:spPr>
          <a:xfrm>
            <a:off x="227012" y="1196975"/>
            <a:ext cx="7850187" cy="3159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Average speed can be calculated easily:</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
            </a:r>
            <a:br>
              <a:rPr lang="en-US" sz="2400" b="0" i="0" u="none">
                <a:solidFill>
                  <a:srgbClr val="000000"/>
                </a:solidFill>
                <a:latin typeface="Arial"/>
                <a:ea typeface="Arial"/>
                <a:cs typeface="Arial"/>
                <a:sym typeface="Arial"/>
              </a:rPr>
            </a:br>
            <a:r>
              <a:rPr lang="en-US" sz="2400" b="0" i="0" u="none">
                <a:solidFill>
                  <a:srgbClr val="000000"/>
                </a:solidFill>
                <a:latin typeface="Arial"/>
                <a:ea typeface="Arial"/>
                <a:cs typeface="Arial"/>
                <a:sym typeface="Arial"/>
              </a:rPr>
              <a:t/>
            </a:r>
            <a:br>
              <a:rPr lang="en-US" sz="2400" b="0" i="0" u="none">
                <a:solidFill>
                  <a:srgbClr val="000000"/>
                </a:solidFill>
                <a:latin typeface="Arial"/>
                <a:ea typeface="Arial"/>
                <a:cs typeface="Arial"/>
                <a:sym typeface="Arial"/>
              </a:rPr>
            </a:br>
            <a:r>
              <a:rPr lang="en-US" sz="2400" b="0" i="0" u="none">
                <a:solidFill>
                  <a:srgbClr val="000000"/>
                </a:solidFill>
                <a:latin typeface="Arial"/>
                <a:ea typeface="Arial"/>
                <a:cs typeface="Arial"/>
                <a:sym typeface="Arial"/>
              </a:rPr>
              <a:t/>
            </a:r>
            <a:br>
              <a:rPr lang="en-US" sz="2400" b="0" i="0" u="none">
                <a:solidFill>
                  <a:srgbClr val="000000"/>
                </a:solidFill>
                <a:latin typeface="Arial"/>
                <a:ea typeface="Arial"/>
                <a:cs typeface="Arial"/>
                <a:sym typeface="Arial"/>
              </a:rPr>
            </a:br>
            <a:r>
              <a:rPr lang="en-US" sz="2400" b="0" i="0" u="none">
                <a:solidFill>
                  <a:srgbClr val="000000"/>
                </a:solidFill>
                <a:latin typeface="Arial"/>
                <a:ea typeface="Arial"/>
                <a:cs typeface="Arial"/>
                <a:sym typeface="Arial"/>
              </a:rPr>
              <a:t/>
            </a:r>
            <a:br>
              <a:rPr lang="en-US" sz="2400" b="0" i="0" u="none">
                <a:solidFill>
                  <a:srgbClr val="000000"/>
                </a:solidFill>
                <a:latin typeface="Arial"/>
                <a:ea typeface="Arial"/>
                <a:cs typeface="Arial"/>
                <a:sym typeface="Arial"/>
              </a:rPr>
            </a:br>
            <a:endParaRPr lang="en-US" sz="2400" b="0" i="0" u="none">
              <a:solidFill>
                <a:srgbClr val="000000"/>
              </a:solidFill>
              <a:latin typeface="Arial"/>
              <a:ea typeface="Arial"/>
              <a:cs typeface="Arial"/>
              <a:sym typeface="Arial"/>
            </a:endParaRP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For example, a distance of 240 kilometers during a time of 4 hours is an average speed of 60 km/h: </a:t>
            </a:r>
          </a:p>
        </p:txBody>
      </p:sp>
      <p:sp>
        <p:nvSpPr>
          <p:cNvPr id="180" name="Shape 180"/>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Speed</a:t>
            </a:r>
          </a:p>
        </p:txBody>
      </p:sp>
      <p:pic>
        <p:nvPicPr>
          <p:cNvPr id="181" name="Shape 181" descr="CPPE-Ch4-2_p49-Eq1"/>
          <p:cNvPicPr preferRelativeResize="0"/>
          <p:nvPr/>
        </p:nvPicPr>
        <p:blipFill rotWithShape="1">
          <a:blip r:embed="rId3">
            <a:alphaModFix/>
          </a:blip>
          <a:srcRect/>
          <a:stretch/>
        </p:blipFill>
        <p:spPr>
          <a:xfrm>
            <a:off x="838200" y="2133600"/>
            <a:ext cx="6400800" cy="933450"/>
          </a:xfrm>
          <a:prstGeom prst="rect">
            <a:avLst/>
          </a:prstGeom>
          <a:noFill/>
          <a:ln>
            <a:noFill/>
          </a:ln>
        </p:spPr>
      </p:pic>
      <p:pic>
        <p:nvPicPr>
          <p:cNvPr id="182" name="Shape 182" descr="CPPE-Ch4-2_p49-Eq2"/>
          <p:cNvPicPr preferRelativeResize="0"/>
          <p:nvPr/>
        </p:nvPicPr>
        <p:blipFill rotWithShape="1">
          <a:blip r:embed="rId4">
            <a:alphaModFix/>
          </a:blip>
          <a:srcRect/>
          <a:stretch/>
        </p:blipFill>
        <p:spPr>
          <a:xfrm>
            <a:off x="838200" y="4876800"/>
            <a:ext cx="7467600" cy="692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Shape 67" descr="cs-section-check"/>
          <p:cNvPicPr preferRelativeResize="0"/>
          <p:nvPr/>
        </p:nvPicPr>
        <p:blipFill rotWithShape="1">
          <a:blip r:embed="rId3">
            <a:alphaModFix/>
          </a:blip>
          <a:srcRect/>
          <a:stretch/>
        </p:blipFill>
        <p:spPr>
          <a:xfrm>
            <a:off x="3175" y="533400"/>
            <a:ext cx="9140825" cy="5761037"/>
          </a:xfrm>
          <a:prstGeom prst="rect">
            <a:avLst/>
          </a:prstGeom>
          <a:noFill/>
          <a:ln>
            <a:noFill/>
          </a:ln>
        </p:spPr>
      </p:pic>
      <p:sp>
        <p:nvSpPr>
          <p:cNvPr id="68" name="Shape 68"/>
          <p:cNvSpPr txBox="1">
            <a:spLocks noGrp="1"/>
          </p:cNvSpPr>
          <p:nvPr>
            <p:ph type="body" idx="1"/>
          </p:nvPr>
        </p:nvSpPr>
        <p:spPr>
          <a:xfrm>
            <a:off x="990600" y="2743200"/>
            <a:ext cx="6629400" cy="9461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An object is moving if its position relative to a fixed point is changing.</a:t>
            </a:r>
            <a:r>
              <a:rPr lang="en-US" sz="2800" b="0" i="0" u="none" strike="noStrike" cap="none">
                <a:solidFill>
                  <a:schemeClr val="dk1"/>
                </a:solidFill>
                <a:latin typeface="Arial"/>
                <a:ea typeface="Arial"/>
                <a:cs typeface="Arial"/>
                <a:sym typeface="Arial"/>
              </a:rPr>
              <a:t> </a:t>
            </a:r>
          </a:p>
        </p:txBody>
      </p:sp>
      <p:sp>
        <p:nvSpPr>
          <p:cNvPr id="69" name="Shape 69"/>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Motion Is Relative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p:nvPr/>
        </p:nvSpPr>
        <p:spPr>
          <a:xfrm>
            <a:off x="227012" y="1196975"/>
            <a:ext cx="7850187" cy="19907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average speed is often quite different from the instantaneous speed.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Whether we talk about average speed or instantaneous speed, we are talking about the rates at which distance is traveled.</a:t>
            </a:r>
          </a:p>
        </p:txBody>
      </p:sp>
      <p:sp>
        <p:nvSpPr>
          <p:cNvPr id="188" name="Shape 188"/>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Speed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p:nvPr/>
        </p:nvSpPr>
        <p:spPr>
          <a:xfrm>
            <a:off x="227012" y="1196975"/>
            <a:ext cx="7850187" cy="32321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If we know average speed and travel time, the distance traveled is easy to find. </a:t>
            </a:r>
          </a:p>
          <a:p>
            <a:pPr marL="0" marR="0" lvl="0" indent="0" algn="l" rtl="0">
              <a:lnSpc>
                <a:spcPct val="100000"/>
              </a:lnSpc>
              <a:spcBef>
                <a:spcPts val="480"/>
              </a:spcBef>
              <a:spcAft>
                <a:spcPts val="0"/>
              </a:spcAft>
              <a:buClr>
                <a:srgbClr val="000000"/>
              </a:buClr>
              <a:buFont typeface="Arial"/>
              <a:buNone/>
            </a:pPr>
            <a:endParaRPr sz="2400" b="0" i="0" u="none">
              <a:solidFill>
                <a:srgbClr val="000000"/>
              </a:solidFill>
              <a:latin typeface="Arial"/>
              <a:ea typeface="Arial"/>
              <a:cs typeface="Arial"/>
              <a:sym typeface="Arial"/>
            </a:endParaRP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total distance covered = average speed × travel time</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
            </a:r>
            <a:br>
              <a:rPr lang="en-US" sz="2400" b="0" i="0" u="none">
                <a:solidFill>
                  <a:srgbClr val="000000"/>
                </a:solidFill>
                <a:latin typeface="Arial"/>
                <a:ea typeface="Arial"/>
                <a:cs typeface="Arial"/>
                <a:sym typeface="Arial"/>
              </a:rPr>
            </a:br>
            <a:r>
              <a:rPr lang="en-US" sz="2400" b="0" i="0" u="none">
                <a:solidFill>
                  <a:srgbClr val="000000"/>
                </a:solidFill>
                <a:latin typeface="Arial"/>
                <a:ea typeface="Arial"/>
                <a:cs typeface="Arial"/>
                <a:sym typeface="Arial"/>
              </a:rPr>
              <a:t>For example, if your average speed is 80 kilometers per hour on a 4-hour trip, then you cover a total distance of 320 kilometers.</a:t>
            </a:r>
          </a:p>
        </p:txBody>
      </p:sp>
      <p:sp>
        <p:nvSpPr>
          <p:cNvPr id="194" name="Shape 194"/>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Speed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228600" y="1196975"/>
            <a:ext cx="8305800" cy="16875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0" marR="0" lvl="0" indent="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If a cheetah can maintain a constant speed of 25 m/s, it will cover 25 meters every second. At this rate, how far will it travel in 10 seconds? In 1 minute?</a:t>
            </a:r>
          </a:p>
        </p:txBody>
      </p:sp>
      <p:sp>
        <p:nvSpPr>
          <p:cNvPr id="200" name="Shape 200"/>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Speed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228600" y="1196975"/>
            <a:ext cx="8305800" cy="28559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0" marR="0" lvl="0" indent="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If a cheetah can maintain a constant speed of 25 m/s, it will cover 25 meters every second. At this rate, how far will it travel in 10 seconds? In 1 minute?</a:t>
            </a:r>
            <a:br>
              <a:rPr lang="en-US" sz="2400" b="0" i="0" u="none" strike="noStrike" cap="none">
                <a:solidFill>
                  <a:schemeClr val="dk1"/>
                </a:solidFill>
                <a:latin typeface="Arial"/>
                <a:ea typeface="Arial"/>
                <a:cs typeface="Arial"/>
                <a:sym typeface="Arial"/>
              </a:rPr>
            </a:br>
            <a:endParaRPr lang="en-US" sz="24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rgbClr val="00DA9A"/>
              </a:buClr>
              <a:buSzPct val="25000"/>
              <a:buFont typeface="Arial"/>
              <a:buNone/>
            </a:pPr>
            <a:r>
              <a:rPr lang="en-US" sz="2400" b="0" i="1" u="none" strike="noStrike" cap="none">
                <a:solidFill>
                  <a:srgbClr val="00DA9A"/>
                </a:solidFill>
                <a:latin typeface="Arial"/>
                <a:ea typeface="Arial"/>
                <a:cs typeface="Arial"/>
                <a:sym typeface="Arial"/>
              </a:rPr>
              <a:t>Answer:</a:t>
            </a:r>
            <a:r>
              <a:rPr lang="en-US" sz="2400" b="1" i="1" u="none" strike="noStrike" cap="none">
                <a:solidFill>
                  <a:srgbClr val="00DA9A"/>
                </a:solidFill>
                <a:latin typeface="Arial"/>
                <a:ea typeface="Arial"/>
                <a:cs typeface="Arial"/>
                <a:sym typeface="Arial"/>
              </a:rPr>
              <a:t> </a:t>
            </a:r>
            <a:r>
              <a:rPr lang="en-US" sz="2400" b="0" i="0" u="none" strike="noStrike" cap="none">
                <a:solidFill>
                  <a:srgbClr val="000000"/>
                </a:solidFill>
                <a:latin typeface="Arial"/>
                <a:ea typeface="Arial"/>
                <a:cs typeface="Arial"/>
                <a:sym typeface="Arial"/>
              </a:rPr>
              <a:t>In 10 s the cheetah will cover 250 m, and in 1 min (or 60 s) it will cover 1500 m. </a:t>
            </a:r>
          </a:p>
        </p:txBody>
      </p:sp>
      <p:sp>
        <p:nvSpPr>
          <p:cNvPr id="206" name="Shape 206"/>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Speed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228600" y="1196975"/>
            <a:ext cx="8305800" cy="23129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0" marR="0" lvl="0" indent="0" algn="l" rtl="0">
              <a:lnSpc>
                <a:spcPct val="100000"/>
              </a:lnSpc>
              <a:spcBef>
                <a:spcPts val="56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The speedometer in every car also has an odometer that records the distance traveled. If the odometer reads zero at the beginning of a trip and 35 km a half hour later, what is the average speed?</a:t>
            </a:r>
          </a:p>
        </p:txBody>
      </p:sp>
      <p:sp>
        <p:nvSpPr>
          <p:cNvPr id="212" name="Shape 212"/>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Speed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228600" y="1196975"/>
            <a:ext cx="8305800" cy="311626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0" marR="0" lvl="0" indent="0" algn="l" rtl="0">
              <a:lnSpc>
                <a:spcPct val="100000"/>
              </a:lnSpc>
              <a:spcBef>
                <a:spcPts val="56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The speedometer in every car also has an odometer that records the distance traveled. If the odometer reads zero at the beginning of a trip and 35 km a half hour later, what is the average speed?</a:t>
            </a:r>
            <a:br>
              <a:rPr lang="en-US" sz="2800" b="0" i="0" u="none" strike="noStrike" cap="none">
                <a:solidFill>
                  <a:schemeClr val="dk1"/>
                </a:solidFill>
                <a:latin typeface="Arial"/>
                <a:ea typeface="Arial"/>
                <a:cs typeface="Arial"/>
                <a:sym typeface="Arial"/>
              </a:rPr>
            </a:br>
            <a:endParaRPr lang="en-US" sz="28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rgbClr val="00DA9A"/>
              </a:buClr>
              <a:buSzPct val="25000"/>
              <a:buFont typeface="Arial"/>
              <a:buNone/>
            </a:pPr>
            <a:r>
              <a:rPr lang="en-US" sz="2400" b="0" i="1" u="none" strike="noStrike" cap="none">
                <a:solidFill>
                  <a:srgbClr val="00DA9A"/>
                </a:solidFill>
                <a:latin typeface="Arial"/>
                <a:ea typeface="Arial"/>
                <a:cs typeface="Arial"/>
                <a:sym typeface="Arial"/>
              </a:rPr>
              <a:t>Answer:</a:t>
            </a:r>
          </a:p>
        </p:txBody>
      </p:sp>
      <p:sp>
        <p:nvSpPr>
          <p:cNvPr id="218" name="Shape 218"/>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Speed</a:t>
            </a:r>
          </a:p>
        </p:txBody>
      </p:sp>
      <p:pic>
        <p:nvPicPr>
          <p:cNvPr id="219" name="Shape 219" descr="CPPE-Ch4-2_p49-Eq3"/>
          <p:cNvPicPr preferRelativeResize="0"/>
          <p:nvPr/>
        </p:nvPicPr>
        <p:blipFill rotWithShape="1">
          <a:blip r:embed="rId3">
            <a:alphaModFix/>
          </a:blip>
          <a:srcRect/>
          <a:stretch/>
        </p:blipFill>
        <p:spPr>
          <a:xfrm>
            <a:off x="914400" y="4732337"/>
            <a:ext cx="7313612" cy="67786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Shape 224" descr="cs-concept-check"/>
          <p:cNvPicPr preferRelativeResize="0"/>
          <p:nvPr/>
        </p:nvPicPr>
        <p:blipFill rotWithShape="1">
          <a:blip r:embed="rId3">
            <a:alphaModFix/>
          </a:blip>
          <a:srcRect/>
          <a:stretch/>
        </p:blipFill>
        <p:spPr>
          <a:xfrm>
            <a:off x="0" y="544512"/>
            <a:ext cx="9140825" cy="5765800"/>
          </a:xfrm>
          <a:prstGeom prst="rect">
            <a:avLst/>
          </a:prstGeom>
          <a:noFill/>
          <a:ln>
            <a:noFill/>
          </a:ln>
        </p:spPr>
      </p:pic>
      <p:sp>
        <p:nvSpPr>
          <p:cNvPr id="225" name="Shape 225"/>
          <p:cNvSpPr txBox="1"/>
          <p:nvPr/>
        </p:nvSpPr>
        <p:spPr>
          <a:xfrm>
            <a:off x="1676400" y="3187700"/>
            <a:ext cx="6934200" cy="457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How can you calculate speed?</a:t>
            </a:r>
          </a:p>
        </p:txBody>
      </p:sp>
      <p:sp>
        <p:nvSpPr>
          <p:cNvPr id="226" name="Shape 226"/>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Speed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Shape 231" descr="cs-section-check"/>
          <p:cNvPicPr preferRelativeResize="0"/>
          <p:nvPr/>
        </p:nvPicPr>
        <p:blipFill rotWithShape="1">
          <a:blip r:embed="rId3">
            <a:alphaModFix/>
          </a:blip>
          <a:srcRect/>
          <a:stretch/>
        </p:blipFill>
        <p:spPr>
          <a:xfrm>
            <a:off x="3175" y="533400"/>
            <a:ext cx="9140825" cy="5761037"/>
          </a:xfrm>
          <a:prstGeom prst="rect">
            <a:avLst/>
          </a:prstGeom>
          <a:noFill/>
          <a:ln>
            <a:noFill/>
          </a:ln>
        </p:spPr>
      </p:pic>
      <p:sp>
        <p:nvSpPr>
          <p:cNvPr id="232" name="Shape 232"/>
          <p:cNvSpPr txBox="1">
            <a:spLocks noGrp="1"/>
          </p:cNvSpPr>
          <p:nvPr>
            <p:ph type="body" idx="1"/>
          </p:nvPr>
        </p:nvSpPr>
        <p:spPr>
          <a:xfrm>
            <a:off x="990600" y="2589212"/>
            <a:ext cx="6629400" cy="13731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800" b="1" i="0" u="none" strike="noStrike" cap="none">
                <a:solidFill>
                  <a:srgbClr val="000000"/>
                </a:solidFill>
                <a:latin typeface="Arial"/>
                <a:ea typeface="Arial"/>
                <a:cs typeface="Arial"/>
                <a:sym typeface="Arial"/>
              </a:rPr>
              <a:t>Speed is a description of how fast an object moves; velocity is how fast and in what direction it moves. </a:t>
            </a:r>
          </a:p>
        </p:txBody>
      </p:sp>
      <p:sp>
        <p:nvSpPr>
          <p:cNvPr id="233" name="Shape 233"/>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Velocity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p:nvPr/>
        </p:nvSpPr>
        <p:spPr>
          <a:xfrm>
            <a:off x="227012" y="1196975"/>
            <a:ext cx="7240587" cy="20637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In physics, </a:t>
            </a:r>
            <a:r>
              <a:rPr lang="en-US" sz="2400" b="1" i="0" u="none">
                <a:solidFill>
                  <a:srgbClr val="000000"/>
                </a:solidFill>
                <a:latin typeface="Arial"/>
                <a:ea typeface="Arial"/>
                <a:cs typeface="Arial"/>
                <a:sym typeface="Arial"/>
              </a:rPr>
              <a:t>velocity </a:t>
            </a:r>
            <a:r>
              <a:rPr lang="en-US" sz="2400" b="0" i="0" u="none">
                <a:solidFill>
                  <a:srgbClr val="000000"/>
                </a:solidFill>
                <a:latin typeface="Arial"/>
                <a:ea typeface="Arial"/>
                <a:cs typeface="Arial"/>
                <a:sym typeface="Arial"/>
              </a:rPr>
              <a:t>is speed in a given direction.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When we say a car travels at 60 km/h, we are specifying its speed.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When we say a car moves at 60 km/h to the north, we are specifying its velocity.</a:t>
            </a:r>
          </a:p>
        </p:txBody>
      </p:sp>
      <p:sp>
        <p:nvSpPr>
          <p:cNvPr id="239" name="Shape 239"/>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Velocity</a:t>
            </a:r>
          </a:p>
        </p:txBody>
      </p:sp>
      <p:pic>
        <p:nvPicPr>
          <p:cNvPr id="240" name="Shape 240" descr="CPPE-Ch4-3_p50-Mouse"/>
          <p:cNvPicPr preferRelativeResize="0"/>
          <p:nvPr/>
        </p:nvPicPr>
        <p:blipFill rotWithShape="1">
          <a:blip r:embed="rId3">
            <a:alphaModFix/>
          </a:blip>
          <a:srcRect/>
          <a:stretch/>
        </p:blipFill>
        <p:spPr>
          <a:xfrm>
            <a:off x="5219700" y="3717925"/>
            <a:ext cx="3619500" cy="23780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p:nvPr/>
        </p:nvSpPr>
        <p:spPr>
          <a:xfrm>
            <a:off x="227012" y="1196975"/>
            <a:ext cx="7240587" cy="16986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quantity such as velocity that specifies direction as well as magnitude is called a vector quantity.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Speed is a scalar quantity.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Velocity, like force, is a vector quantity.</a:t>
            </a:r>
          </a:p>
        </p:txBody>
      </p:sp>
      <p:sp>
        <p:nvSpPr>
          <p:cNvPr id="246" name="Shape 246"/>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Velocity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p:nvPr/>
        </p:nvSpPr>
        <p:spPr>
          <a:xfrm>
            <a:off x="227012" y="1196975"/>
            <a:ext cx="7621587" cy="35972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Even things that appear to be at rest move.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When we describe the motion of one object with respect to another, we say that the object is moving </a:t>
            </a:r>
            <a:r>
              <a:rPr lang="en-US" sz="2400" b="1" i="0" u="none">
                <a:solidFill>
                  <a:srgbClr val="000000"/>
                </a:solidFill>
                <a:latin typeface="Arial"/>
                <a:ea typeface="Arial"/>
                <a:cs typeface="Arial"/>
                <a:sym typeface="Arial"/>
              </a:rPr>
              <a:t>relative </a:t>
            </a:r>
            <a:r>
              <a:rPr lang="en-US" sz="2400" b="0" i="0" u="none">
                <a:solidFill>
                  <a:srgbClr val="000000"/>
                </a:solidFill>
                <a:latin typeface="Arial"/>
                <a:ea typeface="Arial"/>
                <a:cs typeface="Arial"/>
                <a:sym typeface="Arial"/>
              </a:rPr>
              <a:t>to the other object.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A book that is at rest, relative to the table it lies on, is moving at about 30 kilometers per second relative to the sun.</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book moves even faster relative to the center of our galaxy. </a:t>
            </a:r>
          </a:p>
        </p:txBody>
      </p:sp>
      <p:sp>
        <p:nvSpPr>
          <p:cNvPr id="75" name="Shape 75"/>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Motion Is Relative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228600" y="1196975"/>
            <a:ext cx="7620000"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Constant Velocity</a:t>
            </a:r>
          </a:p>
        </p:txBody>
      </p:sp>
      <p:sp>
        <p:nvSpPr>
          <p:cNvPr id="252" name="Shape 252"/>
          <p:cNvSpPr txBox="1"/>
          <p:nvPr/>
        </p:nvSpPr>
        <p:spPr>
          <a:xfrm>
            <a:off x="227012" y="1766887"/>
            <a:ext cx="7088187" cy="3159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Constant speed means steady speed. Something with constant speed doesn’t speed up or slow down.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Constant velocity means both constant speed </a:t>
            </a:r>
            <a:r>
              <a:rPr lang="en-US" sz="2400" b="0" i="1" u="none">
                <a:solidFill>
                  <a:srgbClr val="000000"/>
                </a:solidFill>
                <a:latin typeface="Arial"/>
                <a:ea typeface="Arial"/>
                <a:cs typeface="Arial"/>
                <a:sym typeface="Arial"/>
              </a:rPr>
              <a:t>and </a:t>
            </a:r>
            <a:r>
              <a:rPr lang="en-US" sz="2400" b="0" i="0" u="none">
                <a:solidFill>
                  <a:srgbClr val="000000"/>
                </a:solidFill>
                <a:latin typeface="Arial"/>
                <a:ea typeface="Arial"/>
                <a:cs typeface="Arial"/>
                <a:sym typeface="Arial"/>
              </a:rPr>
              <a:t>constant direction.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Constant direction is a straight line, so constant velocity means motion in a straight line at constant speed. </a:t>
            </a:r>
          </a:p>
        </p:txBody>
      </p:sp>
      <p:sp>
        <p:nvSpPr>
          <p:cNvPr id="253" name="Shape 253"/>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Velocity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228600" y="1196975"/>
            <a:ext cx="7620000"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Changing Velocity</a:t>
            </a:r>
          </a:p>
        </p:txBody>
      </p:sp>
      <p:sp>
        <p:nvSpPr>
          <p:cNvPr id="259" name="Shape 259"/>
          <p:cNvSpPr txBox="1"/>
          <p:nvPr/>
        </p:nvSpPr>
        <p:spPr>
          <a:xfrm>
            <a:off x="227012" y="1766887"/>
            <a:ext cx="7088187" cy="3159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If </a:t>
            </a:r>
            <a:r>
              <a:rPr lang="en-US" sz="2400" b="0" i="1" u="none">
                <a:solidFill>
                  <a:srgbClr val="000000"/>
                </a:solidFill>
                <a:latin typeface="Arial"/>
                <a:ea typeface="Arial"/>
                <a:cs typeface="Arial"/>
                <a:sym typeface="Arial"/>
              </a:rPr>
              <a:t>either </a:t>
            </a:r>
            <a:r>
              <a:rPr lang="en-US" sz="2400" b="0" i="0" u="none">
                <a:solidFill>
                  <a:srgbClr val="000000"/>
                </a:solidFill>
                <a:latin typeface="Arial"/>
                <a:ea typeface="Arial"/>
                <a:cs typeface="Arial"/>
                <a:sym typeface="Arial"/>
              </a:rPr>
              <a:t>the speed </a:t>
            </a:r>
            <a:r>
              <a:rPr lang="en-US" sz="2400" b="0" i="1" u="none">
                <a:solidFill>
                  <a:srgbClr val="000000"/>
                </a:solidFill>
                <a:latin typeface="Arial"/>
                <a:ea typeface="Arial"/>
                <a:cs typeface="Arial"/>
                <a:sym typeface="Arial"/>
              </a:rPr>
              <a:t>or </a:t>
            </a:r>
            <a:r>
              <a:rPr lang="en-US" sz="2400" b="0" i="0" u="none">
                <a:solidFill>
                  <a:srgbClr val="000000"/>
                </a:solidFill>
                <a:latin typeface="Arial"/>
                <a:ea typeface="Arial"/>
                <a:cs typeface="Arial"/>
                <a:sym typeface="Arial"/>
              </a:rPr>
              <a:t>the direction (or both) is changing, then the velocity is changing.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Constant speed and constant velocity are not the same.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A body may move at constant speed along a curved path but it does not move with constant velocity, because its direction is changing every instant.</a:t>
            </a:r>
          </a:p>
        </p:txBody>
      </p:sp>
      <p:sp>
        <p:nvSpPr>
          <p:cNvPr id="260" name="Shape 260"/>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Velocity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p:nvPr/>
        </p:nvSpPr>
        <p:spPr>
          <a:xfrm>
            <a:off x="227012" y="1196975"/>
            <a:ext cx="8459787" cy="13731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a:solidFill>
                  <a:schemeClr val="dk1"/>
                </a:solidFill>
                <a:latin typeface="Arial"/>
                <a:ea typeface="Arial"/>
                <a:cs typeface="Arial"/>
                <a:sym typeface="Arial"/>
              </a:rPr>
              <a:t>The car on the circular track may have a constant speed but not a constant velocity, because its direction of motion is changing every instant.</a:t>
            </a:r>
          </a:p>
        </p:txBody>
      </p:sp>
      <p:sp>
        <p:nvSpPr>
          <p:cNvPr id="266" name="Shape 266"/>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Velocity</a:t>
            </a:r>
          </a:p>
        </p:txBody>
      </p:sp>
      <p:pic>
        <p:nvPicPr>
          <p:cNvPr id="267" name="Shape 267" descr="CPPE-Ch4-3_p50-car"/>
          <p:cNvPicPr preferRelativeResize="0"/>
          <p:nvPr/>
        </p:nvPicPr>
        <p:blipFill rotWithShape="1">
          <a:blip r:embed="rId3">
            <a:alphaModFix/>
          </a:blip>
          <a:srcRect/>
          <a:stretch/>
        </p:blipFill>
        <p:spPr>
          <a:xfrm>
            <a:off x="1257300" y="3051175"/>
            <a:ext cx="6629400" cy="31210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228600" y="1196975"/>
            <a:ext cx="8305800" cy="205263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0" marR="0" lvl="0" indent="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The speedometer of a car moving northward reads 60 km/h. It passes another car that travels southward at 60 km/h. Do both cars have the same speed? Do they have the same velocity?</a:t>
            </a:r>
          </a:p>
        </p:txBody>
      </p:sp>
      <p:sp>
        <p:nvSpPr>
          <p:cNvPr id="273" name="Shape 273"/>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Velocity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228600" y="1196975"/>
            <a:ext cx="8305800" cy="358616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0" marR="0" lvl="0" indent="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The speedometer of a car moving northward reads 60 km/h. It passes another car that travels southward at 60 km/h. Do both cars have the same speed? Do they have the same velocity?</a:t>
            </a:r>
            <a:br>
              <a:rPr lang="en-US" sz="2400" b="0" i="0" u="none" strike="noStrike" cap="none">
                <a:solidFill>
                  <a:schemeClr val="dk1"/>
                </a:solidFill>
                <a:latin typeface="Arial"/>
                <a:ea typeface="Arial"/>
                <a:cs typeface="Arial"/>
                <a:sym typeface="Arial"/>
              </a:rPr>
            </a:br>
            <a:endParaRPr lang="en-US" sz="24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rgbClr val="00DA9A"/>
              </a:buClr>
              <a:buSzPct val="25000"/>
              <a:buFont typeface="Arial"/>
              <a:buNone/>
            </a:pPr>
            <a:r>
              <a:rPr lang="en-US" sz="2400" b="0" i="1" u="none" strike="noStrike" cap="none">
                <a:solidFill>
                  <a:srgbClr val="00DA9A"/>
                </a:solidFill>
                <a:latin typeface="Arial"/>
                <a:ea typeface="Arial"/>
                <a:cs typeface="Arial"/>
                <a:sym typeface="Arial"/>
              </a:rPr>
              <a:t>Answer: </a:t>
            </a:r>
            <a:r>
              <a:rPr lang="en-US" sz="2400" b="0" i="0" u="none" strike="noStrike" cap="none">
                <a:solidFill>
                  <a:schemeClr val="dk1"/>
                </a:solidFill>
                <a:latin typeface="Arial"/>
                <a:ea typeface="Arial"/>
                <a:cs typeface="Arial"/>
                <a:sym typeface="Arial"/>
              </a:rPr>
              <a:t>Both cars have the same speed, but they have opposite velocities because they are moving in opposite directions.</a:t>
            </a:r>
          </a:p>
        </p:txBody>
      </p:sp>
      <p:sp>
        <p:nvSpPr>
          <p:cNvPr id="279" name="Shape 279"/>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Velocity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Shape 284" descr="cs-concept-check"/>
          <p:cNvPicPr preferRelativeResize="0"/>
          <p:nvPr/>
        </p:nvPicPr>
        <p:blipFill rotWithShape="1">
          <a:blip r:embed="rId3">
            <a:alphaModFix/>
          </a:blip>
          <a:srcRect/>
          <a:stretch/>
        </p:blipFill>
        <p:spPr>
          <a:xfrm>
            <a:off x="0" y="544512"/>
            <a:ext cx="9140825" cy="5765800"/>
          </a:xfrm>
          <a:prstGeom prst="rect">
            <a:avLst/>
          </a:prstGeom>
          <a:noFill/>
          <a:ln>
            <a:noFill/>
          </a:ln>
        </p:spPr>
      </p:pic>
      <p:sp>
        <p:nvSpPr>
          <p:cNvPr id="285" name="Shape 285"/>
          <p:cNvSpPr txBox="1"/>
          <p:nvPr/>
        </p:nvSpPr>
        <p:spPr>
          <a:xfrm>
            <a:off x="1676400" y="3187700"/>
            <a:ext cx="6934200" cy="457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How is velocity different from speed?</a:t>
            </a:r>
          </a:p>
        </p:txBody>
      </p:sp>
      <p:sp>
        <p:nvSpPr>
          <p:cNvPr id="286" name="Shape 286"/>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Velocity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Shape 291" descr="cs-section-check"/>
          <p:cNvPicPr preferRelativeResize="0"/>
          <p:nvPr/>
        </p:nvPicPr>
        <p:blipFill rotWithShape="1">
          <a:blip r:embed="rId3">
            <a:alphaModFix/>
          </a:blip>
          <a:srcRect/>
          <a:stretch/>
        </p:blipFill>
        <p:spPr>
          <a:xfrm>
            <a:off x="3175" y="533400"/>
            <a:ext cx="9140825" cy="5761037"/>
          </a:xfrm>
          <a:prstGeom prst="rect">
            <a:avLst/>
          </a:prstGeom>
          <a:noFill/>
          <a:ln>
            <a:noFill/>
          </a:ln>
        </p:spPr>
      </p:pic>
      <p:sp>
        <p:nvSpPr>
          <p:cNvPr id="292" name="Shape 292"/>
          <p:cNvSpPr txBox="1">
            <a:spLocks noGrp="1"/>
          </p:cNvSpPr>
          <p:nvPr>
            <p:ph type="body" idx="1"/>
          </p:nvPr>
        </p:nvSpPr>
        <p:spPr>
          <a:xfrm>
            <a:off x="990600" y="2589212"/>
            <a:ext cx="6629400" cy="13731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You can calculate the acceleration of an object by dividing the change in its velocity by time.</a:t>
            </a:r>
            <a:r>
              <a:rPr lang="en-US" sz="2800" b="0" i="0" u="none" strike="noStrike" cap="none">
                <a:solidFill>
                  <a:schemeClr val="dk1"/>
                </a:solidFill>
                <a:latin typeface="Arial"/>
                <a:ea typeface="Arial"/>
                <a:cs typeface="Arial"/>
                <a:sym typeface="Arial"/>
              </a:rPr>
              <a:t> </a:t>
            </a:r>
          </a:p>
        </p:txBody>
      </p:sp>
      <p:sp>
        <p:nvSpPr>
          <p:cNvPr id="293" name="Shape 293"/>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Acceleration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p:nvPr/>
        </p:nvSpPr>
        <p:spPr>
          <a:xfrm>
            <a:off x="227012" y="1196975"/>
            <a:ext cx="8231187" cy="12604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We can change the state of motion of an object by changing its speed, its direction of motion, or both. </a:t>
            </a:r>
          </a:p>
          <a:p>
            <a:pPr marL="0" marR="0" lvl="0" indent="0" algn="l" rtl="0">
              <a:lnSpc>
                <a:spcPct val="100000"/>
              </a:lnSpc>
              <a:spcBef>
                <a:spcPts val="48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Acceleration </a:t>
            </a:r>
            <a:r>
              <a:rPr lang="en-US" sz="2400" b="0" i="0" u="none">
                <a:solidFill>
                  <a:srgbClr val="000000"/>
                </a:solidFill>
                <a:latin typeface="Arial"/>
                <a:ea typeface="Arial"/>
                <a:cs typeface="Arial"/>
                <a:sym typeface="Arial"/>
              </a:rPr>
              <a:t>is the rate at which the velocity is changing.</a:t>
            </a:r>
          </a:p>
        </p:txBody>
      </p:sp>
      <p:sp>
        <p:nvSpPr>
          <p:cNvPr id="299" name="Shape 299"/>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Acceleration</a:t>
            </a:r>
          </a:p>
        </p:txBody>
      </p:sp>
      <p:pic>
        <p:nvPicPr>
          <p:cNvPr id="300" name="Shape 300" descr="CPPE-Ch4-4_p51-Eq1"/>
          <p:cNvPicPr preferRelativeResize="0"/>
          <p:nvPr/>
        </p:nvPicPr>
        <p:blipFill rotWithShape="1">
          <a:blip r:embed="rId3">
            <a:alphaModFix/>
          </a:blip>
          <a:srcRect/>
          <a:stretch/>
        </p:blipFill>
        <p:spPr>
          <a:xfrm>
            <a:off x="533400" y="3505200"/>
            <a:ext cx="8077200" cy="13462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p:nvPr/>
        </p:nvSpPr>
        <p:spPr>
          <a:xfrm>
            <a:off x="227012" y="1196975"/>
            <a:ext cx="8231187" cy="19907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In physics, the term </a:t>
            </a:r>
            <a:r>
              <a:rPr lang="en-US" sz="2400" b="0" i="1" u="none">
                <a:solidFill>
                  <a:srgbClr val="000000"/>
                </a:solidFill>
                <a:latin typeface="Arial"/>
                <a:ea typeface="Arial"/>
                <a:cs typeface="Arial"/>
                <a:sym typeface="Arial"/>
              </a:rPr>
              <a:t>acceleration </a:t>
            </a:r>
            <a:r>
              <a:rPr lang="en-US" sz="2400" b="0" i="0" u="none">
                <a:solidFill>
                  <a:srgbClr val="000000"/>
                </a:solidFill>
                <a:latin typeface="Arial"/>
                <a:ea typeface="Arial"/>
                <a:cs typeface="Arial"/>
                <a:sym typeface="Arial"/>
              </a:rPr>
              <a:t>applies to decreases as well as increases in speed.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brakes of a car can produce large retarding accelerations, that is, they can produce a large decrease per second in the speed. This is often called </a:t>
            </a:r>
            <a:r>
              <a:rPr lang="en-US" sz="2400" b="0" i="1" u="none">
                <a:solidFill>
                  <a:srgbClr val="000000"/>
                </a:solidFill>
                <a:latin typeface="Arial"/>
                <a:ea typeface="Arial"/>
                <a:cs typeface="Arial"/>
                <a:sym typeface="Arial"/>
              </a:rPr>
              <a:t>deceleration.</a:t>
            </a:r>
            <a:r>
              <a:rPr lang="en-US" sz="2400" b="0" i="0" u="none">
                <a:solidFill>
                  <a:srgbClr val="000000"/>
                </a:solidFill>
                <a:latin typeface="Arial"/>
                <a:ea typeface="Arial"/>
                <a:cs typeface="Arial"/>
                <a:sym typeface="Arial"/>
              </a:rPr>
              <a:t> </a:t>
            </a:r>
          </a:p>
        </p:txBody>
      </p:sp>
      <p:sp>
        <p:nvSpPr>
          <p:cNvPr id="306" name="Shape 306"/>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Acceleration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p:nvPr/>
        </p:nvSpPr>
        <p:spPr>
          <a:xfrm>
            <a:off x="227012" y="1196975"/>
            <a:ext cx="8231187" cy="822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car is accelerating whenever there is a </a:t>
            </a:r>
            <a:r>
              <a:rPr lang="en-US" sz="2400" b="0" i="1" u="none">
                <a:solidFill>
                  <a:srgbClr val="000000"/>
                </a:solidFill>
                <a:latin typeface="Arial"/>
                <a:ea typeface="Arial"/>
                <a:cs typeface="Arial"/>
                <a:sym typeface="Arial"/>
              </a:rPr>
              <a:t>change </a:t>
            </a:r>
            <a:r>
              <a:rPr lang="en-US" sz="2400" b="0" i="0" u="none">
                <a:solidFill>
                  <a:srgbClr val="000000"/>
                </a:solidFill>
                <a:latin typeface="Arial"/>
                <a:ea typeface="Arial"/>
                <a:cs typeface="Arial"/>
                <a:sym typeface="Arial"/>
              </a:rPr>
              <a:t>in its state of motion. </a:t>
            </a:r>
          </a:p>
        </p:txBody>
      </p:sp>
      <p:sp>
        <p:nvSpPr>
          <p:cNvPr id="312" name="Shape 312"/>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Acceleration</a:t>
            </a:r>
          </a:p>
        </p:txBody>
      </p:sp>
      <p:pic>
        <p:nvPicPr>
          <p:cNvPr id="313" name="Shape 313" descr="CPPE-Ch4-4_p51-Mouse"/>
          <p:cNvPicPr preferRelativeResize="0"/>
          <p:nvPr/>
        </p:nvPicPr>
        <p:blipFill rotWithShape="1">
          <a:blip r:embed="rId3">
            <a:alphaModFix/>
          </a:blip>
          <a:srcRect/>
          <a:stretch/>
        </p:blipFill>
        <p:spPr>
          <a:xfrm>
            <a:off x="6777037" y="4114800"/>
            <a:ext cx="2097087" cy="2114550"/>
          </a:xfrm>
          <a:prstGeom prst="rect">
            <a:avLst/>
          </a:prstGeom>
          <a:noFill/>
          <a:ln>
            <a:noFill/>
          </a:ln>
        </p:spPr>
      </p:pic>
      <p:pic>
        <p:nvPicPr>
          <p:cNvPr id="314" name="Shape 314" descr="CPPE-Ch4-4_p51-Car-1"/>
          <p:cNvPicPr preferRelativeResize="0"/>
          <p:nvPr/>
        </p:nvPicPr>
        <p:blipFill rotWithShape="1">
          <a:blip r:embed="rId4">
            <a:alphaModFix/>
          </a:blip>
          <a:srcRect/>
          <a:stretch/>
        </p:blipFill>
        <p:spPr>
          <a:xfrm>
            <a:off x="1066800" y="2286000"/>
            <a:ext cx="6022975" cy="1371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p:nvPr/>
        </p:nvSpPr>
        <p:spPr>
          <a:xfrm>
            <a:off x="227012" y="1196975"/>
            <a:ext cx="8612187" cy="457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a:solidFill>
                  <a:schemeClr val="dk1"/>
                </a:solidFill>
                <a:latin typeface="Arial"/>
                <a:ea typeface="Arial"/>
                <a:cs typeface="Arial"/>
                <a:sym typeface="Arial"/>
              </a:rPr>
              <a:t>The racing cars in the Indy 500 move relative to the track.</a:t>
            </a:r>
          </a:p>
        </p:txBody>
      </p:sp>
      <p:sp>
        <p:nvSpPr>
          <p:cNvPr id="81" name="Shape 81"/>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Motion Is Relative</a:t>
            </a:r>
          </a:p>
        </p:txBody>
      </p:sp>
      <p:pic>
        <p:nvPicPr>
          <p:cNvPr id="82" name="Shape 82" descr="CPPE-Ch4-1_p47-Indycars"/>
          <p:cNvPicPr preferRelativeResize="0"/>
          <p:nvPr/>
        </p:nvPicPr>
        <p:blipFill rotWithShape="1">
          <a:blip r:embed="rId3">
            <a:alphaModFix/>
          </a:blip>
          <a:srcRect/>
          <a:stretch/>
        </p:blipFill>
        <p:spPr>
          <a:xfrm>
            <a:off x="1371600" y="2157412"/>
            <a:ext cx="6400800" cy="36798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Shape 319" descr="CPPE-Ch4-4_p51-Car2"/>
          <p:cNvPicPr preferRelativeResize="0"/>
          <p:nvPr/>
        </p:nvPicPr>
        <p:blipFill rotWithShape="1">
          <a:blip r:embed="rId3">
            <a:alphaModFix/>
          </a:blip>
          <a:srcRect/>
          <a:stretch/>
        </p:blipFill>
        <p:spPr>
          <a:xfrm>
            <a:off x="990600" y="2209800"/>
            <a:ext cx="7158037" cy="2065337"/>
          </a:xfrm>
          <a:prstGeom prst="rect">
            <a:avLst/>
          </a:prstGeom>
          <a:noFill/>
          <a:ln>
            <a:noFill/>
          </a:ln>
        </p:spPr>
      </p:pic>
      <p:sp>
        <p:nvSpPr>
          <p:cNvPr id="320" name="Shape 320"/>
          <p:cNvSpPr txBox="1"/>
          <p:nvPr/>
        </p:nvSpPr>
        <p:spPr>
          <a:xfrm>
            <a:off x="227012" y="1196975"/>
            <a:ext cx="8231187" cy="822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car is accelerating whenever there is a </a:t>
            </a:r>
            <a:r>
              <a:rPr lang="en-US" sz="2400" b="0" i="1" u="none">
                <a:solidFill>
                  <a:srgbClr val="000000"/>
                </a:solidFill>
                <a:latin typeface="Arial"/>
                <a:ea typeface="Arial"/>
                <a:cs typeface="Arial"/>
                <a:sym typeface="Arial"/>
              </a:rPr>
              <a:t>change </a:t>
            </a:r>
            <a:r>
              <a:rPr lang="en-US" sz="2400" b="0" i="0" u="none">
                <a:solidFill>
                  <a:srgbClr val="000000"/>
                </a:solidFill>
                <a:latin typeface="Arial"/>
                <a:ea typeface="Arial"/>
                <a:cs typeface="Arial"/>
                <a:sym typeface="Arial"/>
              </a:rPr>
              <a:t>in its state of motion. </a:t>
            </a:r>
          </a:p>
        </p:txBody>
      </p:sp>
      <p:sp>
        <p:nvSpPr>
          <p:cNvPr id="321" name="Shape 321"/>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Acceleration</a:t>
            </a:r>
          </a:p>
        </p:txBody>
      </p:sp>
      <p:pic>
        <p:nvPicPr>
          <p:cNvPr id="322" name="Shape 322" descr="CPPE-Ch4-4_p51-Mouse"/>
          <p:cNvPicPr preferRelativeResize="0"/>
          <p:nvPr/>
        </p:nvPicPr>
        <p:blipFill rotWithShape="1">
          <a:blip r:embed="rId4">
            <a:alphaModFix/>
          </a:blip>
          <a:srcRect/>
          <a:stretch/>
        </p:blipFill>
        <p:spPr>
          <a:xfrm>
            <a:off x="6777037" y="4114800"/>
            <a:ext cx="2097087" cy="21145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p:nvPr/>
        </p:nvSpPr>
        <p:spPr>
          <a:xfrm>
            <a:off x="227012" y="1196975"/>
            <a:ext cx="8231187" cy="822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car is accelerating whenever there is a </a:t>
            </a:r>
            <a:r>
              <a:rPr lang="en-US" sz="2400" b="0" i="1" u="none">
                <a:solidFill>
                  <a:srgbClr val="000000"/>
                </a:solidFill>
                <a:latin typeface="Arial"/>
                <a:ea typeface="Arial"/>
                <a:cs typeface="Arial"/>
                <a:sym typeface="Arial"/>
              </a:rPr>
              <a:t>change </a:t>
            </a:r>
            <a:r>
              <a:rPr lang="en-US" sz="2400" b="0" i="0" u="none">
                <a:solidFill>
                  <a:srgbClr val="000000"/>
                </a:solidFill>
                <a:latin typeface="Arial"/>
                <a:ea typeface="Arial"/>
                <a:cs typeface="Arial"/>
                <a:sym typeface="Arial"/>
              </a:rPr>
              <a:t>in its state of motion. </a:t>
            </a:r>
          </a:p>
        </p:txBody>
      </p:sp>
      <p:sp>
        <p:nvSpPr>
          <p:cNvPr id="328" name="Shape 328"/>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Acceleration</a:t>
            </a:r>
          </a:p>
        </p:txBody>
      </p:sp>
      <p:pic>
        <p:nvPicPr>
          <p:cNvPr id="329" name="Shape 329" descr="CPPE-Ch4-4_p51-Car3"/>
          <p:cNvPicPr preferRelativeResize="0"/>
          <p:nvPr/>
        </p:nvPicPr>
        <p:blipFill rotWithShape="1">
          <a:blip r:embed="rId3">
            <a:alphaModFix/>
          </a:blip>
          <a:srcRect/>
          <a:stretch/>
        </p:blipFill>
        <p:spPr>
          <a:xfrm>
            <a:off x="990600" y="2209800"/>
            <a:ext cx="7162800" cy="2066925"/>
          </a:xfrm>
          <a:prstGeom prst="rect">
            <a:avLst/>
          </a:prstGeom>
          <a:noFill/>
          <a:ln>
            <a:noFill/>
          </a:ln>
        </p:spPr>
      </p:pic>
      <p:pic>
        <p:nvPicPr>
          <p:cNvPr id="330" name="Shape 330" descr="CPPE-Ch4-4_p51-Mouse"/>
          <p:cNvPicPr preferRelativeResize="0"/>
          <p:nvPr/>
        </p:nvPicPr>
        <p:blipFill rotWithShape="1">
          <a:blip r:embed="rId4">
            <a:alphaModFix/>
          </a:blip>
          <a:srcRect/>
          <a:stretch/>
        </p:blipFill>
        <p:spPr>
          <a:xfrm>
            <a:off x="6777037" y="4114800"/>
            <a:ext cx="2097087" cy="21145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228600" y="1196975"/>
            <a:ext cx="7620000"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Change in Direction</a:t>
            </a:r>
          </a:p>
        </p:txBody>
      </p:sp>
      <p:sp>
        <p:nvSpPr>
          <p:cNvPr id="336" name="Shape 336"/>
          <p:cNvSpPr txBox="1"/>
          <p:nvPr/>
        </p:nvSpPr>
        <p:spPr>
          <a:xfrm>
            <a:off x="227012" y="1766887"/>
            <a:ext cx="7088187" cy="28670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Acceleration also applies to changes in </a:t>
            </a:r>
            <a:r>
              <a:rPr lang="en-US" sz="2400" b="0" i="1" u="none">
                <a:solidFill>
                  <a:srgbClr val="000000"/>
                </a:solidFill>
                <a:latin typeface="Arial"/>
                <a:ea typeface="Arial"/>
                <a:cs typeface="Arial"/>
                <a:sym typeface="Arial"/>
              </a:rPr>
              <a:t>direction</a:t>
            </a:r>
            <a:r>
              <a:rPr lang="en-US" sz="2400" b="0" i="0" u="none">
                <a:solidFill>
                  <a:srgbClr val="000000"/>
                </a:solidFill>
                <a:latin typeface="Arial"/>
                <a:ea typeface="Arial"/>
                <a:cs typeface="Arial"/>
                <a:sym typeface="Arial"/>
              </a:rPr>
              <a:t>.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It is important to distinguish between speed and velocity.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Acceleration is defined as the rate of change in </a:t>
            </a:r>
            <a:r>
              <a:rPr lang="en-US" sz="2400" b="0" i="1" u="none" strike="noStrike" cap="none">
                <a:solidFill>
                  <a:srgbClr val="000000"/>
                </a:solidFill>
                <a:latin typeface="Arial"/>
                <a:ea typeface="Arial"/>
                <a:cs typeface="Arial"/>
                <a:sym typeface="Arial"/>
              </a:rPr>
              <a:t>velocity, </a:t>
            </a:r>
            <a:r>
              <a:rPr lang="en-US" sz="2400" b="0" i="0" u="none" strike="noStrike" cap="none">
                <a:solidFill>
                  <a:srgbClr val="000000"/>
                </a:solidFill>
                <a:latin typeface="Arial"/>
                <a:ea typeface="Arial"/>
                <a:cs typeface="Arial"/>
                <a:sym typeface="Arial"/>
              </a:rPr>
              <a:t>rather than </a:t>
            </a:r>
            <a:r>
              <a:rPr lang="en-US" sz="2400" b="0" i="1" u="none" strike="noStrike" cap="none">
                <a:solidFill>
                  <a:srgbClr val="000000"/>
                </a:solidFill>
                <a:latin typeface="Arial"/>
                <a:ea typeface="Arial"/>
                <a:cs typeface="Arial"/>
                <a:sym typeface="Arial"/>
              </a:rPr>
              <a:t>speed.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Acceleration, like velocity, is a vector quantity because it is directional. </a:t>
            </a:r>
          </a:p>
        </p:txBody>
      </p:sp>
      <p:sp>
        <p:nvSpPr>
          <p:cNvPr id="337" name="Shape 337"/>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Acceleration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Shape 342" descr="CPPE-Ch4-4_p52-Cliff1"/>
          <p:cNvPicPr preferRelativeResize="0"/>
          <p:nvPr/>
        </p:nvPicPr>
        <p:blipFill rotWithShape="1">
          <a:blip r:embed="rId3">
            <a:alphaModFix/>
          </a:blip>
          <a:srcRect/>
          <a:stretch/>
        </p:blipFill>
        <p:spPr>
          <a:xfrm>
            <a:off x="1982787" y="2668587"/>
            <a:ext cx="5256212" cy="3575050"/>
          </a:xfrm>
          <a:prstGeom prst="rect">
            <a:avLst/>
          </a:prstGeom>
          <a:noFill/>
          <a:ln>
            <a:noFill/>
          </a:ln>
        </p:spPr>
      </p:pic>
      <p:sp>
        <p:nvSpPr>
          <p:cNvPr id="343" name="Shape 343"/>
          <p:cNvSpPr txBox="1"/>
          <p:nvPr/>
        </p:nvSpPr>
        <p:spPr>
          <a:xfrm>
            <a:off x="227012" y="1196975"/>
            <a:ext cx="8231187" cy="457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Accelerate in the direction of velocity–speed up</a:t>
            </a:r>
          </a:p>
        </p:txBody>
      </p:sp>
      <p:sp>
        <p:nvSpPr>
          <p:cNvPr id="344" name="Shape 344"/>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Acceleration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Shape 349" descr="CPPE-Ch4-4_p52-Cliff2"/>
          <p:cNvPicPr preferRelativeResize="0"/>
          <p:nvPr/>
        </p:nvPicPr>
        <p:blipFill rotWithShape="1">
          <a:blip r:embed="rId3">
            <a:alphaModFix/>
          </a:blip>
          <a:srcRect/>
          <a:stretch/>
        </p:blipFill>
        <p:spPr>
          <a:xfrm>
            <a:off x="1982787" y="2668587"/>
            <a:ext cx="5256212" cy="3575050"/>
          </a:xfrm>
          <a:prstGeom prst="rect">
            <a:avLst/>
          </a:prstGeom>
          <a:noFill/>
          <a:ln>
            <a:noFill/>
          </a:ln>
        </p:spPr>
      </p:pic>
      <p:sp>
        <p:nvSpPr>
          <p:cNvPr id="350" name="Shape 350"/>
          <p:cNvSpPr txBox="1"/>
          <p:nvPr/>
        </p:nvSpPr>
        <p:spPr>
          <a:xfrm>
            <a:off x="227012" y="1196975"/>
            <a:ext cx="8231187" cy="8953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Accelerate in the direction of velocity–speed up</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Accelerate against velocity–slow down</a:t>
            </a:r>
          </a:p>
        </p:txBody>
      </p:sp>
      <p:sp>
        <p:nvSpPr>
          <p:cNvPr id="351" name="Shape 351"/>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Acceleration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p:nvPr/>
        </p:nvSpPr>
        <p:spPr>
          <a:xfrm>
            <a:off x="227012" y="1196975"/>
            <a:ext cx="8231187" cy="13335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Accelerate in the direction of velocity–speed up</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Accelerate against velocity–slow down</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Accelerate at an angle to velocity–change direction</a:t>
            </a:r>
          </a:p>
        </p:txBody>
      </p:sp>
      <p:sp>
        <p:nvSpPr>
          <p:cNvPr id="357" name="Shape 357"/>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Acceleration</a:t>
            </a:r>
          </a:p>
        </p:txBody>
      </p:sp>
      <p:pic>
        <p:nvPicPr>
          <p:cNvPr id="358" name="Shape 358" descr="CPPE-Ch4-4_p52-Cliff3"/>
          <p:cNvPicPr preferRelativeResize="0"/>
          <p:nvPr/>
        </p:nvPicPr>
        <p:blipFill rotWithShape="1">
          <a:blip r:embed="rId3">
            <a:alphaModFix/>
          </a:blip>
          <a:srcRect/>
          <a:stretch/>
        </p:blipFill>
        <p:spPr>
          <a:xfrm>
            <a:off x="1981200" y="2667000"/>
            <a:ext cx="5254625" cy="35750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228600" y="1196975"/>
            <a:ext cx="7620000"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Change in Speed</a:t>
            </a:r>
          </a:p>
        </p:txBody>
      </p:sp>
      <p:sp>
        <p:nvSpPr>
          <p:cNvPr id="364" name="Shape 364"/>
          <p:cNvSpPr txBox="1"/>
          <p:nvPr/>
        </p:nvSpPr>
        <p:spPr>
          <a:xfrm>
            <a:off x="227012" y="1766887"/>
            <a:ext cx="8612187" cy="16256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When straight-line motion is considered, it is common to use speed and velocity interchangeably.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When the direction is not changing, acceleration may be expressed as the rate at which </a:t>
            </a:r>
            <a:r>
              <a:rPr lang="en-US" sz="2400" b="0" i="1" u="none">
                <a:solidFill>
                  <a:srgbClr val="000000"/>
                </a:solidFill>
                <a:latin typeface="Arial"/>
                <a:ea typeface="Arial"/>
                <a:cs typeface="Arial"/>
                <a:sym typeface="Arial"/>
              </a:rPr>
              <a:t>speed </a:t>
            </a:r>
            <a:r>
              <a:rPr lang="en-US" sz="2400" b="0" i="0" u="none">
                <a:solidFill>
                  <a:srgbClr val="000000"/>
                </a:solidFill>
                <a:latin typeface="Arial"/>
                <a:ea typeface="Arial"/>
                <a:cs typeface="Arial"/>
                <a:sym typeface="Arial"/>
              </a:rPr>
              <a:t>changes.</a:t>
            </a:r>
          </a:p>
        </p:txBody>
      </p:sp>
      <p:sp>
        <p:nvSpPr>
          <p:cNvPr id="365" name="Shape 365"/>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Acceleration</a:t>
            </a:r>
          </a:p>
        </p:txBody>
      </p:sp>
      <p:pic>
        <p:nvPicPr>
          <p:cNvPr id="366" name="Shape 366" descr="CPPE-Ch4-4_p52-Eq1"/>
          <p:cNvPicPr preferRelativeResize="0"/>
          <p:nvPr/>
        </p:nvPicPr>
        <p:blipFill rotWithShape="1">
          <a:blip r:embed="rId3">
            <a:alphaModFix/>
          </a:blip>
          <a:srcRect/>
          <a:stretch/>
        </p:blipFill>
        <p:spPr>
          <a:xfrm>
            <a:off x="419100" y="3994150"/>
            <a:ext cx="8305800" cy="8826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p:nvPr/>
        </p:nvSpPr>
        <p:spPr>
          <a:xfrm>
            <a:off x="227012" y="1196975"/>
            <a:ext cx="8535987" cy="32321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Speed and velocity are measured in units of distance per time.</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Acceleration is the change in velocity (or speed) per time interval.</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Acceleration units are speed per time.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Changing speed, without changing direction, from 0 km/h to 10 km/h in 1 second, acceleration along a straight line is </a:t>
            </a:r>
          </a:p>
        </p:txBody>
      </p:sp>
      <p:sp>
        <p:nvSpPr>
          <p:cNvPr id="372" name="Shape 372"/>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Acceleration</a:t>
            </a:r>
          </a:p>
        </p:txBody>
      </p:sp>
      <p:pic>
        <p:nvPicPr>
          <p:cNvPr id="373" name="Shape 373" descr="CPPE-Ch4-4_p52-Eq2"/>
          <p:cNvPicPr preferRelativeResize="0"/>
          <p:nvPr/>
        </p:nvPicPr>
        <p:blipFill rotWithShape="1">
          <a:blip r:embed="rId3">
            <a:alphaModFix/>
          </a:blip>
          <a:srcRect/>
          <a:stretch/>
        </p:blipFill>
        <p:spPr>
          <a:xfrm>
            <a:off x="458787" y="4876800"/>
            <a:ext cx="8226425" cy="8572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p:nvPr/>
        </p:nvSpPr>
        <p:spPr>
          <a:xfrm>
            <a:off x="227012" y="1196975"/>
            <a:ext cx="8535987" cy="19907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acceleration is 10 km/h•s, which is read as </a:t>
            </a:r>
            <a:br>
              <a:rPr lang="en-US" sz="2400" b="0" i="0" u="none">
                <a:solidFill>
                  <a:srgbClr val="000000"/>
                </a:solidFill>
                <a:latin typeface="Arial"/>
                <a:ea typeface="Arial"/>
                <a:cs typeface="Arial"/>
                <a:sym typeface="Arial"/>
              </a:rPr>
            </a:br>
            <a:r>
              <a:rPr lang="en-US" sz="2400" b="0" i="0" u="none">
                <a:solidFill>
                  <a:srgbClr val="000000"/>
                </a:solidFill>
                <a:latin typeface="Arial"/>
                <a:ea typeface="Arial"/>
                <a:cs typeface="Arial"/>
                <a:sym typeface="Arial"/>
              </a:rPr>
              <a:t>“10 kilometers per hour-second.”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Note that a unit for time appears twice: once for the unit of speed and again for the interval of time in which the speed is changing.</a:t>
            </a:r>
          </a:p>
        </p:txBody>
      </p:sp>
      <p:sp>
        <p:nvSpPr>
          <p:cNvPr id="379" name="Shape 379"/>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Acceleration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228600" y="1196975"/>
            <a:ext cx="8305800" cy="205263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0" marR="0" lvl="0" indent="0" algn="l" rtl="0">
              <a:lnSpc>
                <a:spcPct val="100000"/>
              </a:lnSpc>
              <a:spcBef>
                <a:spcPts val="48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Suppose a car moving in a straight line steadily increases its speed each second, first from 35 to 40 km/h, then from 40 to 45 km/h, then from 45 to 50 km/h. What is its acceleration?</a:t>
            </a:r>
            <a:r>
              <a:rPr lang="en-US" sz="2400" b="0" i="0" u="none" strike="noStrike" cap="none">
                <a:solidFill>
                  <a:schemeClr val="dk1"/>
                </a:solidFill>
                <a:latin typeface="Arial"/>
                <a:ea typeface="Arial"/>
                <a:cs typeface="Arial"/>
                <a:sym typeface="Arial"/>
              </a:rPr>
              <a:t> </a:t>
            </a:r>
          </a:p>
        </p:txBody>
      </p:sp>
      <p:sp>
        <p:nvSpPr>
          <p:cNvPr id="385" name="Shape 385"/>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Acceleration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p:nvPr/>
        </p:nvSpPr>
        <p:spPr>
          <a:xfrm>
            <a:off x="227012" y="1196975"/>
            <a:ext cx="7621587" cy="35972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When we discuss the motion of something, we describe its motion relative to something else.</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space shuttle moves at 8 kilometers per second relative to Earth below.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A racing car in the Indy 500 reaches a speed of 300 kilometers per hour relative to the track.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Unless stated otherwise, the speeds of things in our environment are measured relative to the surface of Earth.</a:t>
            </a:r>
          </a:p>
        </p:txBody>
      </p:sp>
      <p:sp>
        <p:nvSpPr>
          <p:cNvPr id="88" name="Shape 88"/>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Motion Is Relative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228600" y="1196975"/>
            <a:ext cx="8305800" cy="358616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0" marR="0" lvl="0" indent="0" algn="l" rtl="0">
              <a:lnSpc>
                <a:spcPct val="100000"/>
              </a:lnSpc>
              <a:spcBef>
                <a:spcPts val="48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Suppose a car moving in a straight line steadily increases its speed each second, first from 35 to 40 km/h, then from 40 to 45 km/h, then from 45 to 50 km/h. What is its acceleration?</a:t>
            </a:r>
            <a:r>
              <a:rPr lang="en-US" sz="2400" b="0" i="0" u="none" strike="noStrike" cap="none">
                <a:solidFill>
                  <a:schemeClr val="dk1"/>
                </a:solidFill>
                <a:latin typeface="Arial"/>
                <a:ea typeface="Arial"/>
                <a:cs typeface="Arial"/>
                <a:sym typeface="Arial"/>
              </a:rPr>
              <a:t> </a:t>
            </a:r>
            <a:br>
              <a:rPr lang="en-US" sz="2400" b="0" i="0" u="none" strike="noStrike" cap="none">
                <a:solidFill>
                  <a:schemeClr val="dk1"/>
                </a:solidFill>
                <a:latin typeface="Arial"/>
                <a:ea typeface="Arial"/>
                <a:cs typeface="Arial"/>
                <a:sym typeface="Arial"/>
              </a:rPr>
            </a:br>
            <a:endParaRPr lang="en-US" sz="24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rgbClr val="00DA9A"/>
              </a:buClr>
              <a:buSzPct val="25000"/>
              <a:buFont typeface="Arial"/>
              <a:buNone/>
            </a:pPr>
            <a:r>
              <a:rPr lang="en-US" sz="2400" b="0" i="1" u="none" strike="noStrike" cap="none">
                <a:solidFill>
                  <a:srgbClr val="00DA9A"/>
                </a:solidFill>
                <a:latin typeface="Arial"/>
                <a:ea typeface="Arial"/>
                <a:cs typeface="Arial"/>
                <a:sym typeface="Arial"/>
              </a:rPr>
              <a:t>Answer: </a:t>
            </a:r>
            <a:r>
              <a:rPr lang="en-US" sz="2400" b="0" i="0" u="none" strike="noStrike" cap="none">
                <a:solidFill>
                  <a:srgbClr val="000000"/>
                </a:solidFill>
                <a:latin typeface="Arial"/>
                <a:ea typeface="Arial"/>
                <a:cs typeface="Arial"/>
                <a:sym typeface="Arial"/>
              </a:rPr>
              <a:t>The speed increases by 5 km/h during each 1-s interval in a straight line. The acceleration is therefore </a:t>
            </a:r>
            <a:br>
              <a:rPr lang="en-US" sz="2400" b="0" i="0" u="none" strike="noStrike" cap="none">
                <a:solidFill>
                  <a:srgbClr val="000000"/>
                </a:solidFill>
                <a:latin typeface="Arial"/>
                <a:ea typeface="Arial"/>
                <a:cs typeface="Arial"/>
                <a:sym typeface="Arial"/>
              </a:rPr>
            </a:br>
            <a:r>
              <a:rPr lang="en-US" sz="2400" b="0" i="0" u="none" strike="noStrike" cap="none">
                <a:solidFill>
                  <a:srgbClr val="000000"/>
                </a:solidFill>
                <a:latin typeface="Arial"/>
                <a:ea typeface="Arial"/>
                <a:cs typeface="Arial"/>
                <a:sym typeface="Arial"/>
              </a:rPr>
              <a:t>5 km/h•s during each interval.</a:t>
            </a:r>
            <a:r>
              <a:rPr lang="en-US" sz="2400" b="0" i="0" u="none" strike="noStrike" cap="none">
                <a:solidFill>
                  <a:schemeClr val="dk1"/>
                </a:solidFill>
                <a:latin typeface="Arial"/>
                <a:ea typeface="Arial"/>
                <a:cs typeface="Arial"/>
                <a:sym typeface="Arial"/>
              </a:rPr>
              <a:t> </a:t>
            </a:r>
          </a:p>
        </p:txBody>
      </p:sp>
      <p:sp>
        <p:nvSpPr>
          <p:cNvPr id="391" name="Shape 391"/>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Acceleration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228600" y="1196975"/>
            <a:ext cx="8305800" cy="205263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0" marR="0" lvl="0" indent="0" algn="l" rtl="0">
              <a:lnSpc>
                <a:spcPct val="100000"/>
              </a:lnSpc>
              <a:spcBef>
                <a:spcPts val="48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In 5 seconds a car moving in a straight line increases its speed from 50 km/h to 65 km/h, while a truck goes from rest to 15 km/h in a straight line. Which undergoes greater acceleration? What is the acceleration of each vehicle?</a:t>
            </a:r>
          </a:p>
        </p:txBody>
      </p:sp>
      <p:sp>
        <p:nvSpPr>
          <p:cNvPr id="397" name="Shape 397"/>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Acceleration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228600" y="1196975"/>
            <a:ext cx="8305800" cy="358616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0" marR="0" lvl="0" indent="0" algn="l" rtl="0">
              <a:lnSpc>
                <a:spcPct val="100000"/>
              </a:lnSpc>
              <a:spcBef>
                <a:spcPts val="48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In 5 seconds a car moving in a straight line increases its speed from 50 km/h to 65 km/h, while a truck goes from rest to 15 km/h in a straight line. Which undergoes greater acceleration? What is the acceleration of each vehicle?</a:t>
            </a:r>
            <a:br>
              <a:rPr lang="en-US" sz="2400" b="0" i="0" u="none" strike="noStrike" cap="none">
                <a:solidFill>
                  <a:srgbClr val="000000"/>
                </a:solidFill>
                <a:latin typeface="Arial"/>
                <a:ea typeface="Arial"/>
                <a:cs typeface="Arial"/>
                <a:sym typeface="Arial"/>
              </a:rPr>
            </a:br>
            <a:endParaRPr lang="en-US" sz="2400" b="0" i="0" u="none" strike="noStrike" cap="none">
              <a:solidFill>
                <a:srgbClr val="000000"/>
              </a:solidFill>
              <a:latin typeface="Arial"/>
              <a:ea typeface="Arial"/>
              <a:cs typeface="Arial"/>
              <a:sym typeface="Arial"/>
            </a:endParaRPr>
          </a:p>
          <a:p>
            <a:pPr marL="0" marR="0" lvl="0" indent="0" algn="l" rtl="0">
              <a:lnSpc>
                <a:spcPct val="100000"/>
              </a:lnSpc>
              <a:spcBef>
                <a:spcPts val="480"/>
              </a:spcBef>
              <a:spcAft>
                <a:spcPts val="0"/>
              </a:spcAft>
              <a:buClr>
                <a:srgbClr val="00DA9A"/>
              </a:buClr>
              <a:buSzPct val="25000"/>
              <a:buFont typeface="Arial"/>
              <a:buNone/>
            </a:pPr>
            <a:r>
              <a:rPr lang="en-US" sz="2400" b="0" i="1" u="none" strike="noStrike" cap="none">
                <a:solidFill>
                  <a:srgbClr val="00DA9A"/>
                </a:solidFill>
                <a:latin typeface="Arial"/>
                <a:ea typeface="Arial"/>
                <a:cs typeface="Arial"/>
                <a:sym typeface="Arial"/>
              </a:rPr>
              <a:t>Answer: </a:t>
            </a:r>
            <a:r>
              <a:rPr lang="en-US" sz="2400" b="0" i="0" u="none" strike="noStrike" cap="none">
                <a:solidFill>
                  <a:srgbClr val="000000"/>
                </a:solidFill>
                <a:latin typeface="Arial"/>
                <a:ea typeface="Arial"/>
                <a:cs typeface="Arial"/>
                <a:sym typeface="Arial"/>
              </a:rPr>
              <a:t>The car and truck both increase their speed by </a:t>
            </a:r>
            <a:br>
              <a:rPr lang="en-US" sz="2400" b="0" i="0" u="none" strike="noStrike" cap="none">
                <a:solidFill>
                  <a:srgbClr val="000000"/>
                </a:solidFill>
                <a:latin typeface="Arial"/>
                <a:ea typeface="Arial"/>
                <a:cs typeface="Arial"/>
                <a:sym typeface="Arial"/>
              </a:rPr>
            </a:br>
            <a:r>
              <a:rPr lang="en-US" sz="2400" b="0" i="0" u="none" strike="noStrike" cap="none">
                <a:solidFill>
                  <a:srgbClr val="000000"/>
                </a:solidFill>
                <a:latin typeface="Arial"/>
                <a:ea typeface="Arial"/>
                <a:cs typeface="Arial"/>
                <a:sym typeface="Arial"/>
              </a:rPr>
              <a:t>15 km/h during the same time interval, so their acceleration is the same. </a:t>
            </a:r>
          </a:p>
        </p:txBody>
      </p:sp>
      <p:sp>
        <p:nvSpPr>
          <p:cNvPr id="403" name="Shape 403"/>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Acceleration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Shape 408" descr="cs-concept-check"/>
          <p:cNvPicPr preferRelativeResize="0"/>
          <p:nvPr/>
        </p:nvPicPr>
        <p:blipFill rotWithShape="1">
          <a:blip r:embed="rId3">
            <a:alphaModFix/>
          </a:blip>
          <a:srcRect/>
          <a:stretch/>
        </p:blipFill>
        <p:spPr>
          <a:xfrm>
            <a:off x="0" y="544512"/>
            <a:ext cx="9140825" cy="5765800"/>
          </a:xfrm>
          <a:prstGeom prst="rect">
            <a:avLst/>
          </a:prstGeom>
          <a:noFill/>
          <a:ln>
            <a:noFill/>
          </a:ln>
        </p:spPr>
      </p:pic>
      <p:sp>
        <p:nvSpPr>
          <p:cNvPr id="409" name="Shape 409"/>
          <p:cNvSpPr txBox="1"/>
          <p:nvPr/>
        </p:nvSpPr>
        <p:spPr>
          <a:xfrm>
            <a:off x="1676400" y="3187700"/>
            <a:ext cx="6934200" cy="457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How do you calculate acceleration?</a:t>
            </a:r>
          </a:p>
        </p:txBody>
      </p:sp>
      <p:sp>
        <p:nvSpPr>
          <p:cNvPr id="410" name="Shape 410"/>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Acceleration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Shape 415" descr="cs-section-check"/>
          <p:cNvPicPr preferRelativeResize="0"/>
          <p:nvPr/>
        </p:nvPicPr>
        <p:blipFill rotWithShape="1">
          <a:blip r:embed="rId3">
            <a:alphaModFix/>
          </a:blip>
          <a:srcRect/>
          <a:stretch/>
        </p:blipFill>
        <p:spPr>
          <a:xfrm>
            <a:off x="3175" y="533400"/>
            <a:ext cx="9140825" cy="5761037"/>
          </a:xfrm>
          <a:prstGeom prst="rect">
            <a:avLst/>
          </a:prstGeom>
          <a:noFill/>
          <a:ln>
            <a:noFill/>
          </a:ln>
        </p:spPr>
      </p:pic>
      <p:sp>
        <p:nvSpPr>
          <p:cNvPr id="416" name="Shape 416"/>
          <p:cNvSpPr txBox="1">
            <a:spLocks noGrp="1"/>
          </p:cNvSpPr>
          <p:nvPr>
            <p:ph type="body" idx="1"/>
          </p:nvPr>
        </p:nvSpPr>
        <p:spPr>
          <a:xfrm>
            <a:off x="990600" y="2589212"/>
            <a:ext cx="6629400" cy="13731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800" b="1" i="0" u="none" strike="noStrike" cap="none">
                <a:solidFill>
                  <a:srgbClr val="000000"/>
                </a:solidFill>
                <a:latin typeface="Arial"/>
                <a:ea typeface="Arial"/>
                <a:cs typeface="Arial"/>
                <a:sym typeface="Arial"/>
              </a:rPr>
              <a:t>The acceleration of an object in free fall is about 10 meters per second squared (10 m/s</a:t>
            </a:r>
            <a:r>
              <a:rPr lang="en-US" sz="2800" b="1" i="0" u="none" strike="noStrike" cap="none" baseline="30000">
                <a:solidFill>
                  <a:srgbClr val="000000"/>
                </a:solidFill>
                <a:latin typeface="Arial"/>
                <a:ea typeface="Arial"/>
                <a:cs typeface="Arial"/>
                <a:sym typeface="Arial"/>
              </a:rPr>
              <a:t>2</a:t>
            </a:r>
            <a:r>
              <a:rPr lang="en-US" sz="2800" b="1" i="0" u="none" strike="noStrike" cap="none">
                <a:solidFill>
                  <a:srgbClr val="000000"/>
                </a:solidFill>
                <a:latin typeface="Arial"/>
                <a:ea typeface="Arial"/>
                <a:cs typeface="Arial"/>
                <a:sym typeface="Arial"/>
              </a:rPr>
              <a:t>).</a:t>
            </a:r>
            <a:r>
              <a:rPr lang="en-US" sz="2800" b="1" i="0" u="none" strike="noStrike" cap="none">
                <a:solidFill>
                  <a:schemeClr val="dk1"/>
                </a:solidFill>
                <a:latin typeface="Arial"/>
                <a:ea typeface="Arial"/>
                <a:cs typeface="Arial"/>
                <a:sym typeface="Arial"/>
              </a:rPr>
              <a:t> </a:t>
            </a:r>
          </a:p>
        </p:txBody>
      </p:sp>
      <p:sp>
        <p:nvSpPr>
          <p:cNvPr id="417" name="Shape 417"/>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Fast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228600" y="1196975"/>
            <a:ext cx="7620000"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Falling Objects</a:t>
            </a:r>
          </a:p>
        </p:txBody>
      </p:sp>
      <p:sp>
        <p:nvSpPr>
          <p:cNvPr id="423" name="Shape 423"/>
          <p:cNvSpPr txBox="1"/>
          <p:nvPr/>
        </p:nvSpPr>
        <p:spPr>
          <a:xfrm>
            <a:off x="227012" y="1766887"/>
            <a:ext cx="5640387" cy="38893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Imagine there is no air resistance and that gravity is the only thing affecting a falling object.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An object moving under the influence of the gravitational force only is said to be in </a:t>
            </a:r>
            <a:r>
              <a:rPr lang="en-US" sz="2400" b="1" i="0" u="none" strike="noStrike" cap="none">
                <a:solidFill>
                  <a:srgbClr val="000000"/>
                </a:solidFill>
                <a:latin typeface="Arial"/>
                <a:ea typeface="Arial"/>
                <a:cs typeface="Arial"/>
                <a:sym typeface="Arial"/>
              </a:rPr>
              <a:t>free fall.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a:t>
            </a:r>
            <a:r>
              <a:rPr lang="en-US" sz="2400" b="1" i="0" u="none" strike="noStrike" cap="none">
                <a:solidFill>
                  <a:srgbClr val="000000"/>
                </a:solidFill>
                <a:latin typeface="Arial"/>
                <a:ea typeface="Arial"/>
                <a:cs typeface="Arial"/>
                <a:sym typeface="Arial"/>
              </a:rPr>
              <a:t>elapsed time </a:t>
            </a:r>
            <a:r>
              <a:rPr lang="en-US" sz="2400" b="0" i="0" u="none" strike="noStrike" cap="none">
                <a:solidFill>
                  <a:srgbClr val="000000"/>
                </a:solidFill>
                <a:latin typeface="Arial"/>
                <a:ea typeface="Arial"/>
                <a:cs typeface="Arial"/>
                <a:sym typeface="Arial"/>
              </a:rPr>
              <a:t>is the time that has elapsed, or passed, since the beginning of any motion, in this case the fall. </a:t>
            </a:r>
          </a:p>
        </p:txBody>
      </p:sp>
      <p:sp>
        <p:nvSpPr>
          <p:cNvPr id="424" name="Shape 424"/>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Fast</a:t>
            </a:r>
          </a:p>
        </p:txBody>
      </p:sp>
      <p:pic>
        <p:nvPicPr>
          <p:cNvPr id="425" name="Shape 425" descr="CPPE-Ch4-5_p53-Mouse"/>
          <p:cNvPicPr preferRelativeResize="0"/>
          <p:nvPr/>
        </p:nvPicPr>
        <p:blipFill rotWithShape="1">
          <a:blip r:embed="rId3">
            <a:alphaModFix/>
          </a:blip>
          <a:srcRect/>
          <a:stretch/>
        </p:blipFill>
        <p:spPr>
          <a:xfrm>
            <a:off x="6348412" y="2590800"/>
            <a:ext cx="2547937" cy="36576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p:nvPr/>
        </p:nvSpPr>
        <p:spPr>
          <a:xfrm>
            <a:off x="227012" y="1196975"/>
            <a:ext cx="8535987" cy="12604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During each second of fall the instantaneous speed of the object increases by an additional 10 meters per second.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This gain in speed per second is the acceleration.</a:t>
            </a:r>
          </a:p>
        </p:txBody>
      </p:sp>
      <p:sp>
        <p:nvSpPr>
          <p:cNvPr id="431" name="Shape 431"/>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Fast</a:t>
            </a:r>
          </a:p>
        </p:txBody>
      </p:sp>
      <p:pic>
        <p:nvPicPr>
          <p:cNvPr id="432" name="Shape 432" descr="CPPE-Ch4-5_p53-Eq1"/>
          <p:cNvPicPr preferRelativeResize="0"/>
          <p:nvPr/>
        </p:nvPicPr>
        <p:blipFill rotWithShape="1">
          <a:blip r:embed="rId3">
            <a:alphaModFix/>
          </a:blip>
          <a:srcRect/>
          <a:stretch/>
        </p:blipFill>
        <p:spPr>
          <a:xfrm>
            <a:off x="458787" y="3581400"/>
            <a:ext cx="8226425" cy="931862"/>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p:nvPr/>
        </p:nvSpPr>
        <p:spPr>
          <a:xfrm>
            <a:off x="227012" y="1196975"/>
            <a:ext cx="8535987" cy="23558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When the change in speed is in m/s and the time interval is in s, the acceleration is in m/s</a:t>
            </a:r>
            <a:r>
              <a:rPr lang="en-US" sz="2400" b="0" i="0" u="none" baseline="30000">
                <a:solidFill>
                  <a:srgbClr val="000000"/>
                </a:solidFill>
                <a:latin typeface="Arial"/>
                <a:ea typeface="Arial"/>
                <a:cs typeface="Arial"/>
                <a:sym typeface="Arial"/>
              </a:rPr>
              <a:t>2</a:t>
            </a:r>
            <a:r>
              <a:rPr lang="en-US" sz="2400" b="0" i="0" u="none">
                <a:solidFill>
                  <a:srgbClr val="000000"/>
                </a:solidFill>
                <a:latin typeface="Arial"/>
                <a:ea typeface="Arial"/>
                <a:cs typeface="Arial"/>
                <a:sym typeface="Arial"/>
              </a:rPr>
              <a:t>, which is read as “meters per second squared.”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unit of time, the second, occurs twice—once for the unit of speed and again for the time interval during which the speed changes.</a:t>
            </a:r>
          </a:p>
        </p:txBody>
      </p:sp>
      <p:sp>
        <p:nvSpPr>
          <p:cNvPr id="438" name="Shape 438"/>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Fast</a:t>
            </a:r>
          </a:p>
        </p:txBody>
      </p:sp>
      <p:pic>
        <p:nvPicPr>
          <p:cNvPr id="439" name="Shape 439" descr="CPPE-Ch4-5_p54-Mouse"/>
          <p:cNvPicPr preferRelativeResize="0"/>
          <p:nvPr/>
        </p:nvPicPr>
        <p:blipFill rotWithShape="1">
          <a:blip r:embed="rId3">
            <a:alphaModFix/>
          </a:blip>
          <a:srcRect/>
          <a:stretch/>
        </p:blipFill>
        <p:spPr>
          <a:xfrm>
            <a:off x="6096000" y="3663950"/>
            <a:ext cx="2790825" cy="25749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p:nvPr/>
        </p:nvSpPr>
        <p:spPr>
          <a:xfrm>
            <a:off x="227012" y="1196975"/>
            <a:ext cx="8535987" cy="24288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For free fall, it is customary to use the letter </a:t>
            </a:r>
            <a:r>
              <a:rPr lang="en-US" sz="2400" b="0" i="1" u="none">
                <a:solidFill>
                  <a:srgbClr val="000000"/>
                </a:solidFill>
                <a:latin typeface="Arial"/>
                <a:ea typeface="Arial"/>
                <a:cs typeface="Arial"/>
                <a:sym typeface="Arial"/>
              </a:rPr>
              <a:t>g </a:t>
            </a:r>
            <a:r>
              <a:rPr lang="en-US" sz="2400" b="0" i="0" u="none">
                <a:solidFill>
                  <a:srgbClr val="000000"/>
                </a:solidFill>
                <a:latin typeface="Arial"/>
                <a:ea typeface="Arial"/>
                <a:cs typeface="Arial"/>
                <a:sym typeface="Arial"/>
              </a:rPr>
              <a:t>to represent the acceleration because the acceleration is due to gravity.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Although </a:t>
            </a:r>
            <a:r>
              <a:rPr lang="en-US" sz="2400" b="0" i="1" u="none">
                <a:solidFill>
                  <a:srgbClr val="000000"/>
                </a:solidFill>
                <a:latin typeface="Arial"/>
                <a:ea typeface="Arial"/>
                <a:cs typeface="Arial"/>
                <a:sym typeface="Arial"/>
              </a:rPr>
              <a:t>g </a:t>
            </a:r>
            <a:r>
              <a:rPr lang="en-US" sz="2400" b="0" i="0" u="none">
                <a:solidFill>
                  <a:srgbClr val="000000"/>
                </a:solidFill>
                <a:latin typeface="Arial"/>
                <a:ea typeface="Arial"/>
                <a:cs typeface="Arial"/>
                <a:sym typeface="Arial"/>
              </a:rPr>
              <a:t>varies slightly in different parts of the world, its average value is nearly 10 m/s</a:t>
            </a:r>
            <a:r>
              <a:rPr lang="en-US" sz="2400" b="0" i="0" u="none" baseline="30000">
                <a:solidFill>
                  <a:srgbClr val="000000"/>
                </a:solidFill>
                <a:latin typeface="Arial"/>
                <a:ea typeface="Arial"/>
                <a:cs typeface="Arial"/>
                <a:sym typeface="Arial"/>
              </a:rPr>
              <a:t>2</a:t>
            </a:r>
            <a:r>
              <a:rPr lang="en-US" sz="2400" b="0" i="0" u="none">
                <a:solidFill>
                  <a:srgbClr val="000000"/>
                </a:solidFill>
                <a:latin typeface="Arial"/>
                <a:ea typeface="Arial"/>
                <a:cs typeface="Arial"/>
                <a:sym typeface="Arial"/>
              </a:rPr>
              <a:t>.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Where accuracy is important, the value of 9.8 m/s</a:t>
            </a:r>
            <a:r>
              <a:rPr lang="en-US" sz="2400" b="0" i="0" u="none" baseline="30000">
                <a:solidFill>
                  <a:srgbClr val="000000"/>
                </a:solidFill>
                <a:latin typeface="Arial"/>
                <a:ea typeface="Arial"/>
                <a:cs typeface="Arial"/>
                <a:sym typeface="Arial"/>
              </a:rPr>
              <a:t>2</a:t>
            </a:r>
            <a:r>
              <a:rPr lang="en-US" sz="2400" b="0" i="0" u="none">
                <a:solidFill>
                  <a:srgbClr val="000000"/>
                </a:solidFill>
                <a:latin typeface="Arial"/>
                <a:ea typeface="Arial"/>
                <a:cs typeface="Arial"/>
                <a:sym typeface="Arial"/>
              </a:rPr>
              <a:t> should be used for the acceleration during free fall. </a:t>
            </a:r>
          </a:p>
        </p:txBody>
      </p:sp>
      <p:sp>
        <p:nvSpPr>
          <p:cNvPr id="445" name="Shape 445"/>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Fast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p:nvPr/>
        </p:nvSpPr>
        <p:spPr>
          <a:xfrm>
            <a:off x="227012" y="1196975"/>
            <a:ext cx="8535987" cy="2794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instantaneous speed of an object falling from rest is equal to the acceleration multiplied by the elapsed time.</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                                </a:t>
            </a:r>
            <a:r>
              <a:rPr lang="en-US" sz="2400" b="0" i="1" u="none">
                <a:solidFill>
                  <a:srgbClr val="000000"/>
                </a:solidFill>
                <a:latin typeface="Arial"/>
                <a:ea typeface="Arial"/>
                <a:cs typeface="Arial"/>
                <a:sym typeface="Arial"/>
              </a:rPr>
              <a:t>v</a:t>
            </a:r>
            <a:r>
              <a:rPr lang="en-US" sz="2400" b="0" i="0" u="none">
                <a:solidFill>
                  <a:srgbClr val="000000"/>
                </a:solidFill>
                <a:latin typeface="Arial"/>
                <a:ea typeface="Arial"/>
                <a:cs typeface="Arial"/>
                <a:sym typeface="Arial"/>
              </a:rPr>
              <a:t> = </a:t>
            </a:r>
            <a:r>
              <a:rPr lang="en-US" sz="2400" b="0" i="1" u="none">
                <a:solidFill>
                  <a:srgbClr val="000000"/>
                </a:solidFill>
                <a:latin typeface="Arial"/>
                <a:ea typeface="Arial"/>
                <a:cs typeface="Arial"/>
                <a:sym typeface="Arial"/>
              </a:rPr>
              <a:t>gt</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letter </a:t>
            </a:r>
            <a:r>
              <a:rPr lang="en-US" sz="2400" b="0" i="1" u="none">
                <a:solidFill>
                  <a:srgbClr val="000000"/>
                </a:solidFill>
                <a:latin typeface="Arial"/>
                <a:ea typeface="Arial"/>
                <a:cs typeface="Arial"/>
                <a:sym typeface="Arial"/>
              </a:rPr>
              <a:t>v </a:t>
            </a:r>
            <a:r>
              <a:rPr lang="en-US" sz="2400" b="0" i="0" u="none">
                <a:solidFill>
                  <a:srgbClr val="000000"/>
                </a:solidFill>
                <a:latin typeface="Arial"/>
                <a:ea typeface="Arial"/>
                <a:cs typeface="Arial"/>
                <a:sym typeface="Arial"/>
              </a:rPr>
              <a:t>represents both speed and velocity. When the acceleration </a:t>
            </a:r>
            <a:r>
              <a:rPr lang="en-US" sz="2400" b="0" i="1" u="none">
                <a:solidFill>
                  <a:srgbClr val="000000"/>
                </a:solidFill>
                <a:latin typeface="Arial"/>
                <a:ea typeface="Arial"/>
                <a:cs typeface="Arial"/>
                <a:sym typeface="Arial"/>
              </a:rPr>
              <a:t>g</a:t>
            </a:r>
            <a:r>
              <a:rPr lang="en-US" sz="2400" b="0" i="0" u="none">
                <a:solidFill>
                  <a:srgbClr val="000000"/>
                </a:solidFill>
                <a:latin typeface="Arial"/>
                <a:ea typeface="Arial"/>
                <a:cs typeface="Arial"/>
                <a:sym typeface="Arial"/>
              </a:rPr>
              <a:t> = 10 m/s</a:t>
            </a:r>
            <a:r>
              <a:rPr lang="en-US" sz="2400" b="0" i="0" u="none" baseline="30000">
                <a:solidFill>
                  <a:srgbClr val="000000"/>
                </a:solidFill>
                <a:latin typeface="Arial"/>
                <a:ea typeface="Arial"/>
                <a:cs typeface="Arial"/>
                <a:sym typeface="Arial"/>
              </a:rPr>
              <a:t>2</a:t>
            </a:r>
            <a:r>
              <a:rPr lang="en-US" sz="2400" b="0" i="0" u="none">
                <a:solidFill>
                  <a:srgbClr val="000000"/>
                </a:solidFill>
                <a:latin typeface="Arial"/>
                <a:ea typeface="Arial"/>
                <a:cs typeface="Arial"/>
                <a:sym typeface="Arial"/>
              </a:rPr>
              <a:t> is multiplied by the elapsed time in seconds, the result is the instantaneous speed in meters per second.</a:t>
            </a:r>
          </a:p>
        </p:txBody>
      </p:sp>
      <p:sp>
        <p:nvSpPr>
          <p:cNvPr id="451" name="Shape 451"/>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Fast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p:nvPr/>
        </p:nvSpPr>
        <p:spPr>
          <a:xfrm>
            <a:off x="227012" y="1196975"/>
            <a:ext cx="7621587" cy="822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a:solidFill>
                  <a:schemeClr val="dk1"/>
                </a:solidFill>
                <a:latin typeface="Arial"/>
                <a:ea typeface="Arial"/>
                <a:cs typeface="Arial"/>
                <a:sym typeface="Arial"/>
              </a:rPr>
              <a:t>Although you may be at rest relative to Earth’s surface, you’re moving about 100,000 km/h relative to the sun.</a:t>
            </a:r>
          </a:p>
        </p:txBody>
      </p:sp>
      <p:sp>
        <p:nvSpPr>
          <p:cNvPr id="94" name="Shape 94"/>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Motion Is Relative</a:t>
            </a:r>
          </a:p>
        </p:txBody>
      </p:sp>
      <p:pic>
        <p:nvPicPr>
          <p:cNvPr id="95" name="Shape 95" descr="CPPE-Ch4-1_p47-Sun"/>
          <p:cNvPicPr preferRelativeResize="0"/>
          <p:nvPr/>
        </p:nvPicPr>
        <p:blipFill rotWithShape="1">
          <a:blip r:embed="rId3">
            <a:alphaModFix/>
          </a:blip>
          <a:srcRect/>
          <a:stretch/>
        </p:blipFill>
        <p:spPr>
          <a:xfrm>
            <a:off x="1476375" y="2133600"/>
            <a:ext cx="6191250" cy="3862387"/>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p:nvPr/>
        </p:nvSpPr>
        <p:spPr>
          <a:xfrm>
            <a:off x="227012" y="1196975"/>
            <a:ext cx="4116387" cy="22828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If a falling rock were somehow equipped with a speedometer, in each succeeding second of fall its reading would increase by the same amount, 10 m/s. </a:t>
            </a:r>
          </a:p>
        </p:txBody>
      </p:sp>
      <p:sp>
        <p:nvSpPr>
          <p:cNvPr id="457" name="Shape 457"/>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Fast</a:t>
            </a:r>
          </a:p>
        </p:txBody>
      </p:sp>
      <p:pic>
        <p:nvPicPr>
          <p:cNvPr id="458" name="Shape 458" descr="CPPE-Ch4-5_p54-Rock"/>
          <p:cNvPicPr preferRelativeResize="0"/>
          <p:nvPr/>
        </p:nvPicPr>
        <p:blipFill rotWithShape="1">
          <a:blip r:embed="rId3">
            <a:alphaModFix/>
          </a:blip>
          <a:srcRect/>
          <a:stretch/>
        </p:blipFill>
        <p:spPr>
          <a:xfrm>
            <a:off x="5029200" y="762000"/>
            <a:ext cx="3822700" cy="52959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Fast</a:t>
            </a:r>
          </a:p>
        </p:txBody>
      </p:sp>
      <p:pic>
        <p:nvPicPr>
          <p:cNvPr id="464" name="Shape 464" descr="CPPE-Ch4-5_p53-Chart"/>
          <p:cNvPicPr preferRelativeResize="0"/>
          <p:nvPr/>
        </p:nvPicPr>
        <p:blipFill rotWithShape="1">
          <a:blip r:embed="rId3">
            <a:alphaModFix/>
          </a:blip>
          <a:srcRect/>
          <a:stretch/>
        </p:blipFill>
        <p:spPr>
          <a:xfrm>
            <a:off x="1409700" y="1219200"/>
            <a:ext cx="6326187" cy="49466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p:nvPr/>
        </p:nvSpPr>
        <p:spPr>
          <a:xfrm>
            <a:off x="227012" y="1196975"/>
            <a:ext cx="8535987" cy="23558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average speed of any object moving in a straight line with constant acceleration is the average of the initial speed and the final speed.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average speed of a freely falling object in its first second of fall is the sum of the initial speed of zero and the final speed of 10 m/s, divided by 2, or 5 m/s. </a:t>
            </a:r>
          </a:p>
        </p:txBody>
      </p:sp>
      <p:sp>
        <p:nvSpPr>
          <p:cNvPr id="470" name="Shape 470"/>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Fast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228600" y="1196975"/>
            <a:ext cx="7620000"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Rising Objects</a:t>
            </a:r>
          </a:p>
        </p:txBody>
      </p:sp>
      <p:sp>
        <p:nvSpPr>
          <p:cNvPr id="476" name="Shape 476"/>
          <p:cNvSpPr txBox="1"/>
          <p:nvPr/>
        </p:nvSpPr>
        <p:spPr>
          <a:xfrm>
            <a:off x="227012" y="1766887"/>
            <a:ext cx="8612187" cy="28670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Now consider an object thrown straight up: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It moves upward for a while.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At the highest point, when the object is changing its direction from upward to downward, its instantaneous speed is zero.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It then falls downward as if it had been dropped from rest at that height.</a:t>
            </a:r>
          </a:p>
        </p:txBody>
      </p:sp>
      <p:sp>
        <p:nvSpPr>
          <p:cNvPr id="477" name="Shape 477"/>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Fast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p:nvPr/>
        </p:nvSpPr>
        <p:spPr>
          <a:xfrm>
            <a:off x="227012" y="1196975"/>
            <a:ext cx="8535987" cy="16986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During the upward part of this motion, the object slows from its initial upward velocity to zero velocity.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object is accelerating because its velocity is changing.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How much does its speed decrease each second? </a:t>
            </a:r>
          </a:p>
        </p:txBody>
      </p:sp>
      <p:sp>
        <p:nvSpPr>
          <p:cNvPr id="483" name="Shape 483"/>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Fast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p:nvPr/>
        </p:nvSpPr>
        <p:spPr>
          <a:xfrm>
            <a:off x="227012" y="1196975"/>
            <a:ext cx="8307387" cy="35972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speed decreases at the same rate it increases when moving downward—at 10 meters per second each second.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a:t>
            </a:r>
            <a:r>
              <a:rPr lang="en-US" sz="2400" b="0" i="1" u="none" strike="noStrike" cap="none">
                <a:solidFill>
                  <a:srgbClr val="000000"/>
                </a:solidFill>
                <a:latin typeface="Arial"/>
                <a:ea typeface="Arial"/>
                <a:cs typeface="Arial"/>
                <a:sym typeface="Arial"/>
              </a:rPr>
              <a:t>instantaneous speed </a:t>
            </a:r>
            <a:r>
              <a:rPr lang="en-US" sz="2400" b="0" i="0" u="none" strike="noStrike" cap="none">
                <a:solidFill>
                  <a:srgbClr val="000000"/>
                </a:solidFill>
                <a:latin typeface="Arial"/>
                <a:ea typeface="Arial"/>
                <a:cs typeface="Arial"/>
                <a:sym typeface="Arial"/>
              </a:rPr>
              <a:t>at points of equal elevation in the path is the same whether the object is moving upward or downward.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a:t>
            </a:r>
            <a:r>
              <a:rPr lang="en-US" sz="2400" b="0" i="1" u="none" strike="noStrike" cap="none">
                <a:solidFill>
                  <a:srgbClr val="000000"/>
                </a:solidFill>
                <a:latin typeface="Arial"/>
                <a:ea typeface="Arial"/>
                <a:cs typeface="Arial"/>
                <a:sym typeface="Arial"/>
              </a:rPr>
              <a:t>velocities </a:t>
            </a:r>
            <a:r>
              <a:rPr lang="en-US" sz="2400" b="0" i="0" u="none" strike="noStrike" cap="none">
                <a:solidFill>
                  <a:srgbClr val="000000"/>
                </a:solidFill>
                <a:latin typeface="Arial"/>
                <a:ea typeface="Arial"/>
                <a:cs typeface="Arial"/>
                <a:sym typeface="Arial"/>
              </a:rPr>
              <a:t>are different because they are in opposite directions.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During each second, the speed or the velocity changes by 10 m/s downward. </a:t>
            </a:r>
          </a:p>
        </p:txBody>
      </p:sp>
      <p:sp>
        <p:nvSpPr>
          <p:cNvPr id="489" name="Shape 489"/>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Fast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p:nvPr/>
        </p:nvSpPr>
        <p:spPr>
          <a:xfrm>
            <a:off x="227012" y="1196975"/>
            <a:ext cx="3963987" cy="15525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change in speed each second is the same whether the ball is going upward or downward.</a:t>
            </a:r>
          </a:p>
        </p:txBody>
      </p:sp>
      <p:sp>
        <p:nvSpPr>
          <p:cNvPr id="495" name="Shape 495"/>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Fast</a:t>
            </a:r>
          </a:p>
        </p:txBody>
      </p:sp>
      <p:pic>
        <p:nvPicPr>
          <p:cNvPr id="496" name="Shape 496" descr="CPPE-Ch4-5_p55-Ball"/>
          <p:cNvPicPr preferRelativeResize="0"/>
          <p:nvPr/>
        </p:nvPicPr>
        <p:blipFill rotWithShape="1">
          <a:blip r:embed="rId3">
            <a:alphaModFix/>
          </a:blip>
          <a:srcRect/>
          <a:stretch/>
        </p:blipFill>
        <p:spPr>
          <a:xfrm>
            <a:off x="6019800" y="762000"/>
            <a:ext cx="1343025" cy="5497512"/>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228600" y="1196975"/>
            <a:ext cx="8001000" cy="241776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0" marR="0" lvl="0" indent="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During the span of the second time interval in Table 4.2, the object begins at 10 m/s and ends at 20 m/s. What is the average speed of the object during this 1-second interval? What is its acceleration?</a:t>
            </a:r>
            <a:br>
              <a:rPr lang="en-US" sz="2400" b="0" i="0" u="none" strike="noStrike" cap="none">
                <a:solidFill>
                  <a:schemeClr val="dk1"/>
                </a:solidFill>
                <a:latin typeface="Arial"/>
                <a:ea typeface="Arial"/>
                <a:cs typeface="Arial"/>
                <a:sym typeface="Arial"/>
              </a:rPr>
            </a:br>
            <a:endParaRPr lang="en-US" sz="2400" b="0" i="0" u="none" strike="noStrike" cap="none">
              <a:solidFill>
                <a:schemeClr val="dk1"/>
              </a:solidFill>
              <a:latin typeface="Arial"/>
              <a:ea typeface="Arial"/>
              <a:cs typeface="Arial"/>
              <a:sym typeface="Arial"/>
            </a:endParaRPr>
          </a:p>
        </p:txBody>
      </p:sp>
      <p:sp>
        <p:nvSpPr>
          <p:cNvPr id="502" name="Shape 502"/>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Fast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228600" y="1196975"/>
            <a:ext cx="8001000" cy="322103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0" marR="0" lvl="0" indent="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During the span of the second time interval in Table 4.2, the object begins at 10 m/s and ends at 20 m/s. What is the average speed of the object during this 1-second interval? What is its acceleration?</a:t>
            </a:r>
            <a:br>
              <a:rPr lang="en-US" sz="2400" b="0" i="0" u="none" strike="noStrike" cap="none">
                <a:solidFill>
                  <a:schemeClr val="dk1"/>
                </a:solidFill>
                <a:latin typeface="Arial"/>
                <a:ea typeface="Arial"/>
                <a:cs typeface="Arial"/>
                <a:sym typeface="Arial"/>
              </a:rPr>
            </a:br>
            <a:endParaRPr lang="en-US" sz="24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rgbClr val="00DA9A"/>
              </a:buClr>
              <a:buSzPct val="25000"/>
              <a:buFont typeface="Arial"/>
              <a:buNone/>
            </a:pPr>
            <a:r>
              <a:rPr lang="en-US" sz="2400" b="0" i="1" u="none" strike="noStrike" cap="none">
                <a:solidFill>
                  <a:srgbClr val="00DA9A"/>
                </a:solidFill>
                <a:latin typeface="Arial"/>
                <a:ea typeface="Arial"/>
                <a:cs typeface="Arial"/>
                <a:sym typeface="Arial"/>
              </a:rPr>
              <a:t>Answer: </a:t>
            </a:r>
            <a:r>
              <a:rPr lang="en-US" sz="2400" b="0" i="0" u="none" strike="noStrike" cap="none">
                <a:solidFill>
                  <a:srgbClr val="000000"/>
                </a:solidFill>
                <a:latin typeface="Arial"/>
                <a:ea typeface="Arial"/>
                <a:cs typeface="Arial"/>
                <a:sym typeface="Arial"/>
              </a:rPr>
              <a:t>The average speed is 15 m/s. The acceleration is 10 m/s</a:t>
            </a:r>
            <a:r>
              <a:rPr lang="en-US" sz="2400" b="0" i="0" u="none" strike="noStrike" cap="none" baseline="30000">
                <a:solidFill>
                  <a:srgbClr val="000000"/>
                </a:solidFill>
                <a:latin typeface="Arial"/>
                <a:ea typeface="Arial"/>
                <a:cs typeface="Arial"/>
                <a:sym typeface="Arial"/>
              </a:rPr>
              <a:t>2</a:t>
            </a:r>
            <a:r>
              <a:rPr lang="en-US" sz="2400" b="0" i="0" u="none" strike="noStrike" cap="none">
                <a:solidFill>
                  <a:srgbClr val="000000"/>
                </a:solidFill>
                <a:latin typeface="Arial"/>
                <a:ea typeface="Arial"/>
                <a:cs typeface="Arial"/>
                <a:sym typeface="Arial"/>
              </a:rPr>
              <a:t>. </a:t>
            </a:r>
          </a:p>
        </p:txBody>
      </p:sp>
      <p:sp>
        <p:nvSpPr>
          <p:cNvPr id="508" name="Shape 508"/>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Fast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228600" y="1196975"/>
            <a:ext cx="8001000" cy="212566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0" marR="0" lvl="0" indent="0" algn="l" rtl="0">
              <a:lnSpc>
                <a:spcPct val="100000"/>
              </a:lnSpc>
              <a:spcBef>
                <a:spcPts val="48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What would the speedometer reading on the falling rock be 4.5 seconds after it drops from rest? </a:t>
            </a:r>
          </a:p>
          <a:p>
            <a:pPr marL="0" marR="0" lvl="0" indent="0" algn="l" rtl="0">
              <a:lnSpc>
                <a:spcPct val="100000"/>
              </a:lnSpc>
              <a:spcBef>
                <a:spcPts val="48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How about 8 seconds after it is dropped?</a:t>
            </a:r>
            <a:br>
              <a:rPr lang="en-US" sz="2400" b="0" i="0" u="none" strike="noStrike" cap="none">
                <a:solidFill>
                  <a:srgbClr val="000000"/>
                </a:solidFill>
                <a:latin typeface="Arial"/>
                <a:ea typeface="Arial"/>
                <a:cs typeface="Arial"/>
                <a:sym typeface="Arial"/>
              </a:rPr>
            </a:br>
            <a:endParaRPr lang="en-US" sz="2400" b="0" i="0" u="none" strike="noStrike" cap="none">
              <a:solidFill>
                <a:srgbClr val="000000"/>
              </a:solidFill>
              <a:latin typeface="Arial"/>
              <a:ea typeface="Arial"/>
              <a:cs typeface="Arial"/>
              <a:sym typeface="Arial"/>
            </a:endParaRPr>
          </a:p>
        </p:txBody>
      </p:sp>
      <p:sp>
        <p:nvSpPr>
          <p:cNvPr id="514" name="Shape 514"/>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228600" y="1196975"/>
            <a:ext cx="8534400" cy="16875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0" marR="0" lvl="0" indent="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A hungry mosquito sees you resting in a hammock in a 3-meters-per-second breeze. How fast and in what direction should the mosquito fly in order to hover above you for lunch?</a:t>
            </a:r>
          </a:p>
        </p:txBody>
      </p:sp>
      <p:sp>
        <p:nvSpPr>
          <p:cNvPr id="101" name="Shape 101"/>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Motion Is Relative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228600" y="1196975"/>
            <a:ext cx="8001000" cy="292893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0" marR="0" lvl="0" indent="0" algn="l" rtl="0">
              <a:lnSpc>
                <a:spcPct val="100000"/>
              </a:lnSpc>
              <a:spcBef>
                <a:spcPts val="48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What would the speedometer reading on the falling rock be 4.5 seconds after it drops from rest? </a:t>
            </a:r>
          </a:p>
          <a:p>
            <a:pPr marL="0" marR="0" lvl="0" indent="0" algn="l" rtl="0">
              <a:lnSpc>
                <a:spcPct val="100000"/>
              </a:lnSpc>
              <a:spcBef>
                <a:spcPts val="48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How about 8 seconds after it is dropped?</a:t>
            </a:r>
            <a:br>
              <a:rPr lang="en-US" sz="2400" b="0" i="0" u="none" strike="noStrike" cap="none">
                <a:solidFill>
                  <a:srgbClr val="000000"/>
                </a:solidFill>
                <a:latin typeface="Arial"/>
                <a:ea typeface="Arial"/>
                <a:cs typeface="Arial"/>
                <a:sym typeface="Arial"/>
              </a:rPr>
            </a:br>
            <a:endParaRPr lang="en-US" sz="2400" b="0" i="0" u="none" strike="noStrike" cap="none">
              <a:solidFill>
                <a:srgbClr val="000000"/>
              </a:solidFill>
              <a:latin typeface="Arial"/>
              <a:ea typeface="Arial"/>
              <a:cs typeface="Arial"/>
              <a:sym typeface="Arial"/>
            </a:endParaRPr>
          </a:p>
          <a:p>
            <a:pPr marL="0" marR="0" lvl="0" indent="0" algn="l" rtl="0">
              <a:lnSpc>
                <a:spcPct val="100000"/>
              </a:lnSpc>
              <a:spcBef>
                <a:spcPts val="480"/>
              </a:spcBef>
              <a:spcAft>
                <a:spcPts val="0"/>
              </a:spcAft>
              <a:buClr>
                <a:srgbClr val="00DA9A"/>
              </a:buClr>
              <a:buSzPct val="25000"/>
              <a:buFont typeface="Arial"/>
              <a:buNone/>
            </a:pPr>
            <a:r>
              <a:rPr lang="en-US" sz="2400" b="0" i="1" u="none" strike="noStrike" cap="none">
                <a:solidFill>
                  <a:srgbClr val="00DA9A"/>
                </a:solidFill>
                <a:latin typeface="Arial"/>
                <a:ea typeface="Arial"/>
                <a:cs typeface="Arial"/>
                <a:sym typeface="Arial"/>
              </a:rPr>
              <a:t>Answer: </a:t>
            </a:r>
            <a:r>
              <a:rPr lang="en-US" sz="2400" b="0" i="0" u="none" strike="noStrike" cap="none">
                <a:solidFill>
                  <a:srgbClr val="000000"/>
                </a:solidFill>
                <a:latin typeface="Arial"/>
                <a:ea typeface="Arial"/>
                <a:cs typeface="Arial"/>
                <a:sym typeface="Arial"/>
              </a:rPr>
              <a:t>The speedometer readings would be 45 m/s and </a:t>
            </a:r>
            <a:br>
              <a:rPr lang="en-US" sz="2400" b="0" i="0" u="none" strike="noStrike" cap="none">
                <a:solidFill>
                  <a:srgbClr val="000000"/>
                </a:solidFill>
                <a:latin typeface="Arial"/>
                <a:ea typeface="Arial"/>
                <a:cs typeface="Arial"/>
                <a:sym typeface="Arial"/>
              </a:rPr>
            </a:br>
            <a:r>
              <a:rPr lang="en-US" sz="2400" b="0" i="0" u="none" strike="noStrike" cap="none">
                <a:solidFill>
                  <a:srgbClr val="000000"/>
                </a:solidFill>
                <a:latin typeface="Arial"/>
                <a:ea typeface="Arial"/>
                <a:cs typeface="Arial"/>
                <a:sym typeface="Arial"/>
              </a:rPr>
              <a:t>80 m/s, respectively. </a:t>
            </a:r>
          </a:p>
        </p:txBody>
      </p:sp>
      <p:sp>
        <p:nvSpPr>
          <p:cNvPr id="520" name="Shape 520"/>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Fast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Shape 525" descr="cs-concept-check"/>
          <p:cNvPicPr preferRelativeResize="0"/>
          <p:nvPr/>
        </p:nvPicPr>
        <p:blipFill rotWithShape="1">
          <a:blip r:embed="rId3">
            <a:alphaModFix/>
          </a:blip>
          <a:srcRect/>
          <a:stretch/>
        </p:blipFill>
        <p:spPr>
          <a:xfrm>
            <a:off x="0" y="544512"/>
            <a:ext cx="9140825" cy="5765800"/>
          </a:xfrm>
          <a:prstGeom prst="rect">
            <a:avLst/>
          </a:prstGeom>
          <a:noFill/>
          <a:ln>
            <a:noFill/>
          </a:ln>
        </p:spPr>
      </p:pic>
      <p:sp>
        <p:nvSpPr>
          <p:cNvPr id="526" name="Shape 526"/>
          <p:cNvSpPr txBox="1"/>
          <p:nvPr/>
        </p:nvSpPr>
        <p:spPr>
          <a:xfrm>
            <a:off x="1676400" y="3022600"/>
            <a:ext cx="6172200" cy="822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What is the acceleration of an object in free fall? </a:t>
            </a:r>
          </a:p>
        </p:txBody>
      </p:sp>
      <p:sp>
        <p:nvSpPr>
          <p:cNvPr id="527" name="Shape 527"/>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Fast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532" name="Shape 532" descr="cs-section-check"/>
          <p:cNvPicPr preferRelativeResize="0"/>
          <p:nvPr/>
        </p:nvPicPr>
        <p:blipFill rotWithShape="1">
          <a:blip r:embed="rId3">
            <a:alphaModFix/>
          </a:blip>
          <a:srcRect/>
          <a:stretch/>
        </p:blipFill>
        <p:spPr>
          <a:xfrm>
            <a:off x="3175" y="533400"/>
            <a:ext cx="9140825" cy="5761037"/>
          </a:xfrm>
          <a:prstGeom prst="rect">
            <a:avLst/>
          </a:prstGeom>
          <a:noFill/>
          <a:ln>
            <a:noFill/>
          </a:ln>
        </p:spPr>
      </p:pic>
      <p:sp>
        <p:nvSpPr>
          <p:cNvPr id="533" name="Shape 533"/>
          <p:cNvSpPr txBox="1">
            <a:spLocks noGrp="1"/>
          </p:cNvSpPr>
          <p:nvPr>
            <p:ph type="body" idx="1"/>
          </p:nvPr>
        </p:nvSpPr>
        <p:spPr>
          <a:xfrm>
            <a:off x="990600" y="2589212"/>
            <a:ext cx="6629400" cy="13731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800" b="1" i="0" u="none" strike="noStrike" cap="none">
                <a:solidFill>
                  <a:srgbClr val="000000"/>
                </a:solidFill>
                <a:latin typeface="Arial"/>
                <a:ea typeface="Arial"/>
                <a:cs typeface="Arial"/>
                <a:sym typeface="Arial"/>
              </a:rPr>
              <a:t>For each second of free fall, an object falls a greater distance than it did in the previous second. </a:t>
            </a:r>
          </a:p>
        </p:txBody>
      </p:sp>
      <p:sp>
        <p:nvSpPr>
          <p:cNvPr id="534" name="Shape 534"/>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Far</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Shape 539"/>
          <p:cNvSpPr txBox="1"/>
          <p:nvPr/>
        </p:nvSpPr>
        <p:spPr>
          <a:xfrm>
            <a:off x="227012" y="1196975"/>
            <a:ext cx="8383587" cy="29400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How far does an object in free fall travel in the first second?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At the end of the first second, the falling object has an instantaneous speed of 10 m/s.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initial speed is 0 m/s.</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average speed is 5 m/s.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During the first second, the object has an average speed of 5 m/s, so it falls a distance of 5 m.</a:t>
            </a:r>
          </a:p>
        </p:txBody>
      </p:sp>
      <p:sp>
        <p:nvSpPr>
          <p:cNvPr id="540" name="Shape 540"/>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Shape 545"/>
          <p:cNvSpPr txBox="1"/>
          <p:nvPr/>
        </p:nvSpPr>
        <p:spPr>
          <a:xfrm>
            <a:off x="227012" y="1196975"/>
            <a:ext cx="3811587" cy="19177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Pretend that a falling rock is somehow equipped with an </a:t>
            </a:r>
            <a:r>
              <a:rPr lang="en-US" sz="2400" b="0" i="1" u="none">
                <a:solidFill>
                  <a:srgbClr val="000000"/>
                </a:solidFill>
                <a:latin typeface="Arial"/>
                <a:ea typeface="Arial"/>
                <a:cs typeface="Arial"/>
                <a:sym typeface="Arial"/>
              </a:rPr>
              <a:t>odometer</a:t>
            </a:r>
            <a:r>
              <a:rPr lang="en-US" sz="2400" b="0" i="0" u="none">
                <a:solidFill>
                  <a:srgbClr val="000000"/>
                </a:solidFill>
                <a:latin typeface="Arial"/>
                <a:ea typeface="Arial"/>
                <a:cs typeface="Arial"/>
                <a:sym typeface="Arial"/>
              </a:rPr>
              <a:t>. The readings of distance fallen increase with time.</a:t>
            </a:r>
          </a:p>
        </p:txBody>
      </p:sp>
      <p:sp>
        <p:nvSpPr>
          <p:cNvPr id="546" name="Shape 546"/>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Far</a:t>
            </a:r>
          </a:p>
        </p:txBody>
      </p:sp>
      <p:pic>
        <p:nvPicPr>
          <p:cNvPr id="547" name="Shape 547" descr="CPPE-Ch4-6_p56-Rock"/>
          <p:cNvPicPr preferRelativeResize="0"/>
          <p:nvPr/>
        </p:nvPicPr>
        <p:blipFill rotWithShape="1">
          <a:blip r:embed="rId3">
            <a:alphaModFix/>
          </a:blip>
          <a:srcRect/>
          <a:stretch/>
        </p:blipFill>
        <p:spPr>
          <a:xfrm>
            <a:off x="5145087" y="685800"/>
            <a:ext cx="3784600" cy="54864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p:nvPr/>
        </p:nvSpPr>
        <p:spPr>
          <a:xfrm>
            <a:off x="227012" y="1196975"/>
            <a:ext cx="7773987" cy="20637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At the end of one second, the rock has fallen 5 meters.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At the end of 2 seconds, it has dropped a total distance of 20 meters.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At the end of 3 seconds, it has dropped 45 meters altogether.</a:t>
            </a:r>
          </a:p>
        </p:txBody>
      </p:sp>
      <p:sp>
        <p:nvSpPr>
          <p:cNvPr id="553" name="Shape 553"/>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p:nvPr/>
        </p:nvSpPr>
        <p:spPr>
          <a:xfrm>
            <a:off x="227012" y="1196975"/>
            <a:ext cx="7773987" cy="1187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These distances form a mathematical pattern: at the end of time </a:t>
            </a:r>
            <a:r>
              <a:rPr lang="en-US" sz="2400" b="0" i="1" u="none">
                <a:solidFill>
                  <a:srgbClr val="000000"/>
                </a:solidFill>
                <a:latin typeface="Arial"/>
                <a:ea typeface="Arial"/>
                <a:cs typeface="Arial"/>
                <a:sym typeface="Arial"/>
              </a:rPr>
              <a:t>t</a:t>
            </a:r>
            <a:r>
              <a:rPr lang="en-US" sz="2400" b="0" i="0" u="none">
                <a:solidFill>
                  <a:srgbClr val="000000"/>
                </a:solidFill>
                <a:latin typeface="Arial"/>
                <a:ea typeface="Arial"/>
                <a:cs typeface="Arial"/>
                <a:sym typeface="Arial"/>
              </a:rPr>
              <a:t>, the object starting from rest falls a distance </a:t>
            </a:r>
            <a:r>
              <a:rPr lang="en-US" sz="2400" b="0" i="1" u="none">
                <a:solidFill>
                  <a:srgbClr val="000000"/>
                </a:solidFill>
                <a:latin typeface="Arial"/>
                <a:ea typeface="Arial"/>
                <a:cs typeface="Arial"/>
                <a:sym typeface="Arial"/>
              </a:rPr>
              <a:t>d.</a:t>
            </a:r>
            <a:r>
              <a:rPr lang="en-US" sz="2400" b="0" i="0" u="none">
                <a:solidFill>
                  <a:srgbClr val="000000"/>
                </a:solidFill>
                <a:latin typeface="Arial"/>
                <a:ea typeface="Arial"/>
                <a:cs typeface="Arial"/>
                <a:sym typeface="Arial"/>
              </a:rPr>
              <a:t> </a:t>
            </a:r>
          </a:p>
        </p:txBody>
      </p:sp>
      <p:sp>
        <p:nvSpPr>
          <p:cNvPr id="559" name="Shape 559"/>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Far</a:t>
            </a:r>
          </a:p>
        </p:txBody>
      </p:sp>
      <p:pic>
        <p:nvPicPr>
          <p:cNvPr id="560" name="Shape 560" descr="CPPE-Ch4-6_p56-Eq1"/>
          <p:cNvPicPr preferRelativeResize="0"/>
          <p:nvPr/>
        </p:nvPicPr>
        <p:blipFill rotWithShape="1">
          <a:blip r:embed="rId3">
            <a:alphaModFix/>
          </a:blip>
          <a:srcRect/>
          <a:stretch/>
        </p:blipFill>
        <p:spPr>
          <a:xfrm>
            <a:off x="2286000" y="2514600"/>
            <a:ext cx="4476750" cy="26670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Far</a:t>
            </a:r>
          </a:p>
        </p:txBody>
      </p:sp>
      <p:pic>
        <p:nvPicPr>
          <p:cNvPr id="566" name="Shape 566" descr="CPPE-Ch4-6_p56-Chart"/>
          <p:cNvPicPr preferRelativeResize="0"/>
          <p:nvPr/>
        </p:nvPicPr>
        <p:blipFill rotWithShape="1">
          <a:blip r:embed="rId3">
            <a:alphaModFix/>
          </a:blip>
          <a:srcRect/>
          <a:stretch/>
        </p:blipFill>
        <p:spPr>
          <a:xfrm>
            <a:off x="1449387" y="1447800"/>
            <a:ext cx="6246812" cy="4519612"/>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p:nvPr/>
        </p:nvSpPr>
        <p:spPr>
          <a:xfrm>
            <a:off x="227012" y="1196975"/>
            <a:ext cx="7773987" cy="27209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We used freely falling objects to describe the relationship between distance traveled, acceleration, and velocity acquired.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same principles apply to any accelerating object. Whenever an object’s initial speed is zero and the acceleration </a:t>
            </a:r>
            <a:r>
              <a:rPr lang="en-US" sz="2400" b="0" i="1" u="none">
                <a:solidFill>
                  <a:srgbClr val="000000"/>
                </a:solidFill>
                <a:latin typeface="Arial"/>
                <a:ea typeface="Arial"/>
                <a:cs typeface="Arial"/>
                <a:sym typeface="Arial"/>
              </a:rPr>
              <a:t>a </a:t>
            </a:r>
            <a:r>
              <a:rPr lang="en-US" sz="2400" b="0" i="0" u="none">
                <a:solidFill>
                  <a:srgbClr val="000000"/>
                </a:solidFill>
                <a:latin typeface="Arial"/>
                <a:ea typeface="Arial"/>
                <a:cs typeface="Arial"/>
                <a:sym typeface="Arial"/>
              </a:rPr>
              <a:t>is constant, velocity and distance traveled are:</a:t>
            </a:r>
          </a:p>
        </p:txBody>
      </p:sp>
      <p:sp>
        <p:nvSpPr>
          <p:cNvPr id="572" name="Shape 572"/>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Far</a:t>
            </a:r>
          </a:p>
        </p:txBody>
      </p:sp>
      <p:pic>
        <p:nvPicPr>
          <p:cNvPr id="573" name="Shape 573" descr="CPPE-Ch4-6_p56-Eq2"/>
          <p:cNvPicPr preferRelativeResize="0"/>
          <p:nvPr/>
        </p:nvPicPr>
        <p:blipFill rotWithShape="1">
          <a:blip r:embed="rId3">
            <a:alphaModFix/>
          </a:blip>
          <a:srcRect/>
          <a:stretch/>
        </p:blipFill>
        <p:spPr>
          <a:xfrm>
            <a:off x="533400" y="3962400"/>
            <a:ext cx="8077200" cy="20574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a:spLocks noGrp="1"/>
          </p:cNvSpPr>
          <p:nvPr>
            <p:ph type="body" idx="1"/>
          </p:nvPr>
        </p:nvSpPr>
        <p:spPr>
          <a:xfrm>
            <a:off x="228600" y="1196975"/>
            <a:ext cx="8001000" cy="24907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0" marR="0" lvl="0" indent="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An apple drops from a tree and hits the ground in one second. What is its speed upon striking the ground? What is its average speed during the one second? How high above ground was the apple when it first dropped?</a:t>
            </a:r>
          </a:p>
          <a:p>
            <a:pPr marL="342900" marR="0" lvl="0" indent="-342900" algn="l" rtl="0">
              <a:spcBef>
                <a:spcPts val="480"/>
              </a:spcBef>
              <a:spcAft>
                <a:spcPts val="0"/>
              </a:spcAft>
              <a:buClr>
                <a:schemeClr val="dk1"/>
              </a:buClr>
              <a:buSzPct val="100000"/>
              <a:buFont typeface="Arial"/>
              <a:buNone/>
            </a:pPr>
            <a:endParaRPr sz="2400" b="0" i="1" u="none" strike="noStrike" cap="none">
              <a:solidFill>
                <a:srgbClr val="00DA9A"/>
              </a:solidFill>
              <a:latin typeface="Arial"/>
              <a:ea typeface="Arial"/>
              <a:cs typeface="Arial"/>
              <a:sym typeface="Arial"/>
            </a:endParaRPr>
          </a:p>
        </p:txBody>
      </p:sp>
      <p:sp>
        <p:nvSpPr>
          <p:cNvPr id="579" name="Shape 579"/>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228600" y="1196975"/>
            <a:ext cx="8534400" cy="322103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0" marR="0" lvl="0" indent="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A hungry mosquito sees you resting in a hammock in a 3-meters-per-second breeze. How fast and in what direction should the mosquito fly in order to hover above you for lunch?</a:t>
            </a:r>
            <a:br>
              <a:rPr lang="en-US" sz="2400" b="0" i="0" u="none" strike="noStrike" cap="none">
                <a:solidFill>
                  <a:schemeClr val="dk1"/>
                </a:solidFill>
                <a:latin typeface="Arial"/>
                <a:ea typeface="Arial"/>
                <a:cs typeface="Arial"/>
                <a:sym typeface="Arial"/>
              </a:rPr>
            </a:br>
            <a:endParaRPr lang="en-US" sz="24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rgbClr val="00DA9A"/>
              </a:buClr>
              <a:buSzPct val="25000"/>
              <a:buFont typeface="Arial"/>
              <a:buNone/>
            </a:pPr>
            <a:r>
              <a:rPr lang="en-US" sz="2400" b="0" i="1" u="none" strike="noStrike" cap="none">
                <a:solidFill>
                  <a:srgbClr val="00DA9A"/>
                </a:solidFill>
                <a:latin typeface="Arial"/>
                <a:ea typeface="Arial"/>
                <a:cs typeface="Arial"/>
                <a:sym typeface="Arial"/>
              </a:rPr>
              <a:t>Answer:</a:t>
            </a:r>
            <a:r>
              <a:rPr lang="en-US" sz="2400" b="1" i="1" u="none" strike="noStrike" cap="none">
                <a:solidFill>
                  <a:srgbClr val="00DA9A"/>
                </a:solidFill>
                <a:latin typeface="Arial"/>
                <a:ea typeface="Arial"/>
                <a:cs typeface="Arial"/>
                <a:sym typeface="Arial"/>
              </a:rPr>
              <a:t> </a:t>
            </a:r>
            <a:r>
              <a:rPr lang="en-US" sz="2400" b="0" i="0" u="none" strike="noStrike" cap="none">
                <a:solidFill>
                  <a:srgbClr val="000000"/>
                </a:solidFill>
                <a:latin typeface="Arial"/>
                <a:ea typeface="Arial"/>
                <a:cs typeface="Arial"/>
                <a:sym typeface="Arial"/>
              </a:rPr>
              <a:t>The mosquito should fly toward you into the breeze. When above you it should fly at 3 meters per second in order to hover at rest above you. </a:t>
            </a:r>
          </a:p>
        </p:txBody>
      </p:sp>
      <p:sp>
        <p:nvSpPr>
          <p:cNvPr id="107" name="Shape 107"/>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Motion Is Relative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body" idx="1"/>
          </p:nvPr>
        </p:nvSpPr>
        <p:spPr>
          <a:xfrm>
            <a:off x="228600" y="1196975"/>
            <a:ext cx="8001000" cy="358616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0" marR="0" lvl="0" indent="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An apple drops from a tree and hits the ground in one second. What is its speed upon striking the ground? What is its average speed during the one second? How high above ground was the apple when it first dropped?</a:t>
            </a:r>
          </a:p>
          <a:p>
            <a:pPr marL="0" marR="0" lvl="0" indent="0" algn="l" rtl="0">
              <a:lnSpc>
                <a:spcPct val="100000"/>
              </a:lnSpc>
              <a:spcBef>
                <a:spcPts val="480"/>
              </a:spcBef>
              <a:spcAft>
                <a:spcPts val="0"/>
              </a:spcAft>
              <a:buClr>
                <a:srgbClr val="00DA9A"/>
              </a:buClr>
              <a:buSzPct val="25000"/>
              <a:buFont typeface="Arial"/>
              <a:buNone/>
            </a:pPr>
            <a:r>
              <a:rPr lang="en-US" sz="2400" b="0" i="1" u="none" strike="noStrike" cap="none">
                <a:solidFill>
                  <a:srgbClr val="00DA9A"/>
                </a:solidFill>
                <a:latin typeface="Arial"/>
                <a:ea typeface="Arial"/>
                <a:cs typeface="Arial"/>
                <a:sym typeface="Arial"/>
              </a:rPr>
              <a:t/>
            </a:r>
            <a:br>
              <a:rPr lang="en-US" sz="2400" b="0" i="1" u="none" strike="noStrike" cap="none">
                <a:solidFill>
                  <a:srgbClr val="00DA9A"/>
                </a:solidFill>
                <a:latin typeface="Arial"/>
                <a:ea typeface="Arial"/>
                <a:cs typeface="Arial"/>
                <a:sym typeface="Arial"/>
              </a:rPr>
            </a:br>
            <a:r>
              <a:rPr lang="en-US" sz="2400" b="0" i="1" u="none" strike="noStrike" cap="none">
                <a:solidFill>
                  <a:srgbClr val="00DA9A"/>
                </a:solidFill>
                <a:latin typeface="Arial"/>
                <a:ea typeface="Arial"/>
                <a:cs typeface="Arial"/>
                <a:sym typeface="Arial"/>
              </a:rPr>
              <a:t>Answer: </a:t>
            </a:r>
            <a:r>
              <a:rPr lang="en-US" sz="2400" b="0" i="0" u="none" strike="noStrike" cap="none">
                <a:solidFill>
                  <a:schemeClr val="dk1"/>
                </a:solidFill>
                <a:latin typeface="Arial"/>
                <a:ea typeface="Arial"/>
                <a:cs typeface="Arial"/>
                <a:sym typeface="Arial"/>
              </a:rPr>
              <a:t>The speed when it strikes the ground is 10 m/s. The average speed was 5 m/s and the apple dropped from a height of 5 meters. </a:t>
            </a:r>
          </a:p>
        </p:txBody>
      </p:sp>
      <p:sp>
        <p:nvSpPr>
          <p:cNvPr id="585" name="Shape 585"/>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Far</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Shape 590" descr="cs-concept-check"/>
          <p:cNvPicPr preferRelativeResize="0"/>
          <p:nvPr/>
        </p:nvPicPr>
        <p:blipFill rotWithShape="1">
          <a:blip r:embed="rId3">
            <a:alphaModFix/>
          </a:blip>
          <a:srcRect/>
          <a:stretch/>
        </p:blipFill>
        <p:spPr>
          <a:xfrm>
            <a:off x="0" y="544512"/>
            <a:ext cx="9140825" cy="5765800"/>
          </a:xfrm>
          <a:prstGeom prst="rect">
            <a:avLst/>
          </a:prstGeom>
          <a:noFill/>
          <a:ln>
            <a:noFill/>
          </a:ln>
        </p:spPr>
      </p:pic>
      <p:sp>
        <p:nvSpPr>
          <p:cNvPr id="591" name="Shape 591"/>
          <p:cNvSpPr txBox="1"/>
          <p:nvPr/>
        </p:nvSpPr>
        <p:spPr>
          <a:xfrm>
            <a:off x="1676400" y="3022600"/>
            <a:ext cx="6172200" cy="822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For a falling object, how does the distance per second change? </a:t>
            </a:r>
          </a:p>
        </p:txBody>
      </p:sp>
      <p:sp>
        <p:nvSpPr>
          <p:cNvPr id="592" name="Shape 592"/>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Free Fall: How Far</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Shape 597" descr="cs-section-check"/>
          <p:cNvPicPr preferRelativeResize="0"/>
          <p:nvPr/>
        </p:nvPicPr>
        <p:blipFill rotWithShape="1">
          <a:blip r:embed="rId3">
            <a:alphaModFix/>
          </a:blip>
          <a:srcRect/>
          <a:stretch/>
        </p:blipFill>
        <p:spPr>
          <a:xfrm>
            <a:off x="3175" y="533400"/>
            <a:ext cx="9140825" cy="5761037"/>
          </a:xfrm>
          <a:prstGeom prst="rect">
            <a:avLst/>
          </a:prstGeom>
          <a:noFill/>
          <a:ln>
            <a:noFill/>
          </a:ln>
        </p:spPr>
      </p:pic>
      <p:sp>
        <p:nvSpPr>
          <p:cNvPr id="598" name="Shape 598"/>
          <p:cNvSpPr txBox="1">
            <a:spLocks noGrp="1"/>
          </p:cNvSpPr>
          <p:nvPr>
            <p:ph type="body" idx="1"/>
          </p:nvPr>
        </p:nvSpPr>
        <p:spPr>
          <a:xfrm>
            <a:off x="990600" y="2589212"/>
            <a:ext cx="6096000" cy="13731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800" b="1" i="0" u="none" strike="noStrike" cap="none">
                <a:solidFill>
                  <a:srgbClr val="000000"/>
                </a:solidFill>
                <a:latin typeface="Arial"/>
                <a:ea typeface="Arial"/>
                <a:cs typeface="Arial"/>
                <a:sym typeface="Arial"/>
              </a:rPr>
              <a:t>On a speed-versus-time graph the slope represents speed per time, or acceleration. </a:t>
            </a:r>
          </a:p>
        </p:txBody>
      </p:sp>
      <p:sp>
        <p:nvSpPr>
          <p:cNvPr id="599" name="Shape 599"/>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4.7</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Graphs of Motion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p:nvPr/>
        </p:nvSpPr>
        <p:spPr>
          <a:xfrm>
            <a:off x="227012" y="1196975"/>
            <a:ext cx="7773987" cy="12604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Equations and tables are not the only way to describe relationships such as velocity and acceleration.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Graphs can visually describe relationships. </a:t>
            </a:r>
          </a:p>
        </p:txBody>
      </p:sp>
      <p:sp>
        <p:nvSpPr>
          <p:cNvPr id="605" name="Shape 605"/>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4.7</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Graphs of Motion</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228600" y="1196975"/>
            <a:ext cx="7620000"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Speed-Versus-Time</a:t>
            </a:r>
          </a:p>
        </p:txBody>
      </p:sp>
      <p:sp>
        <p:nvSpPr>
          <p:cNvPr id="611" name="Shape 611"/>
          <p:cNvSpPr txBox="1"/>
          <p:nvPr/>
        </p:nvSpPr>
        <p:spPr>
          <a:xfrm>
            <a:off x="227012" y="1766887"/>
            <a:ext cx="8612187" cy="1187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On a speed-versus-time graph, the speed </a:t>
            </a:r>
            <a:r>
              <a:rPr lang="en-US" sz="2400" b="0" i="1" u="none">
                <a:solidFill>
                  <a:srgbClr val="000000"/>
                </a:solidFill>
                <a:latin typeface="Arial"/>
                <a:ea typeface="Arial"/>
                <a:cs typeface="Arial"/>
                <a:sym typeface="Arial"/>
              </a:rPr>
              <a:t>v</a:t>
            </a:r>
            <a:r>
              <a:rPr lang="en-US" sz="2400" b="0" i="0" u="none">
                <a:solidFill>
                  <a:srgbClr val="000000"/>
                </a:solidFill>
                <a:latin typeface="Arial"/>
                <a:ea typeface="Arial"/>
                <a:cs typeface="Arial"/>
                <a:sym typeface="Arial"/>
              </a:rPr>
              <a:t> of a freely falling object can be plotted on the vertical axis and time </a:t>
            </a:r>
            <a:r>
              <a:rPr lang="en-US" sz="2400" b="0" i="1" u="none">
                <a:solidFill>
                  <a:srgbClr val="000000"/>
                </a:solidFill>
                <a:latin typeface="Arial"/>
                <a:ea typeface="Arial"/>
                <a:cs typeface="Arial"/>
                <a:sym typeface="Arial"/>
              </a:rPr>
              <a:t>t</a:t>
            </a:r>
            <a:r>
              <a:rPr lang="en-US" sz="2400" b="0" i="0" u="none">
                <a:solidFill>
                  <a:srgbClr val="000000"/>
                </a:solidFill>
                <a:latin typeface="Arial"/>
                <a:ea typeface="Arial"/>
                <a:cs typeface="Arial"/>
                <a:sym typeface="Arial"/>
              </a:rPr>
              <a:t> on the horizontal axis. </a:t>
            </a:r>
          </a:p>
        </p:txBody>
      </p:sp>
      <p:sp>
        <p:nvSpPr>
          <p:cNvPr id="612" name="Shape 612"/>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4.7</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Graphs of Motion</a:t>
            </a:r>
          </a:p>
        </p:txBody>
      </p:sp>
      <p:pic>
        <p:nvPicPr>
          <p:cNvPr id="613" name="Shape 613" descr="CPPE-Ch4-7_p57-Graph"/>
          <p:cNvPicPr preferRelativeResize="0"/>
          <p:nvPr/>
        </p:nvPicPr>
        <p:blipFill rotWithShape="1">
          <a:blip r:embed="rId3">
            <a:alphaModFix/>
          </a:blip>
          <a:srcRect/>
          <a:stretch/>
        </p:blipFill>
        <p:spPr>
          <a:xfrm>
            <a:off x="1981200" y="2916237"/>
            <a:ext cx="4876800" cy="325755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p:nvPr/>
        </p:nvSpPr>
        <p:spPr>
          <a:xfrm>
            <a:off x="227012" y="1196975"/>
            <a:ext cx="8307387" cy="3305175"/>
          </a:xfrm>
          <a:prstGeom prst="rect">
            <a:avLst/>
          </a:prstGeom>
          <a:noFill/>
          <a:ln>
            <a:noFill/>
          </a:ln>
        </p:spPr>
        <p:txBody>
          <a:bodyPr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ct val="100000"/>
              <a:buFont typeface="Arial"/>
              <a:buChar char="•"/>
            </a:pPr>
            <a:r>
              <a:rPr lang="en-US" sz="2400" b="0" i="0" u="none">
                <a:solidFill>
                  <a:srgbClr val="000000"/>
                </a:solidFill>
                <a:latin typeface="Arial"/>
                <a:ea typeface="Arial"/>
                <a:cs typeface="Arial"/>
                <a:sym typeface="Arial"/>
              </a:rPr>
              <a:t>The “curve” that best fits the points forms a straight line. </a:t>
            </a:r>
          </a:p>
          <a:p>
            <a:pPr marL="457200" marR="0" lvl="0" indent="-457200" algn="l" rtl="0">
              <a:lnSpc>
                <a:spcPct val="100000"/>
              </a:lnSpc>
              <a:spcBef>
                <a:spcPts val="480"/>
              </a:spcBef>
              <a:spcAft>
                <a:spcPts val="0"/>
              </a:spcAft>
              <a:buClr>
                <a:srgbClr val="000000"/>
              </a:buClr>
              <a:buSzPct val="100000"/>
              <a:buFont typeface="Arial"/>
              <a:buChar char="•"/>
            </a:pPr>
            <a:r>
              <a:rPr lang="en-US" sz="2400" b="0" i="0" u="none">
                <a:solidFill>
                  <a:srgbClr val="000000"/>
                </a:solidFill>
                <a:latin typeface="Arial"/>
                <a:ea typeface="Arial"/>
                <a:cs typeface="Arial"/>
                <a:sym typeface="Arial"/>
              </a:rPr>
              <a:t>For every increase of 1 s, there is the same 10 m/s increase in speed. </a:t>
            </a:r>
          </a:p>
          <a:p>
            <a:pPr marL="457200" marR="0" lvl="0" indent="-457200" algn="l" rtl="0">
              <a:lnSpc>
                <a:spcPct val="100000"/>
              </a:lnSpc>
              <a:spcBef>
                <a:spcPts val="480"/>
              </a:spcBef>
              <a:spcAft>
                <a:spcPts val="0"/>
              </a:spcAft>
              <a:buClr>
                <a:srgbClr val="000000"/>
              </a:buClr>
              <a:buSzPct val="100000"/>
              <a:buFont typeface="Arial"/>
              <a:buChar char="•"/>
            </a:pPr>
            <a:r>
              <a:rPr lang="en-US" sz="2400" b="0" i="0" u="none">
                <a:solidFill>
                  <a:srgbClr val="000000"/>
                </a:solidFill>
                <a:latin typeface="Arial"/>
                <a:ea typeface="Arial"/>
                <a:cs typeface="Arial"/>
                <a:sym typeface="Arial"/>
              </a:rPr>
              <a:t>Mathematicians call this </a:t>
            </a:r>
            <a:r>
              <a:rPr lang="en-US" sz="2400" b="0" i="1" u="none">
                <a:solidFill>
                  <a:srgbClr val="000000"/>
                </a:solidFill>
                <a:latin typeface="Arial"/>
                <a:ea typeface="Arial"/>
                <a:cs typeface="Arial"/>
                <a:sym typeface="Arial"/>
              </a:rPr>
              <a:t>linearity</a:t>
            </a:r>
            <a:r>
              <a:rPr lang="en-US" sz="2400" b="0" i="0" u="none">
                <a:solidFill>
                  <a:srgbClr val="000000"/>
                </a:solidFill>
                <a:latin typeface="Arial"/>
                <a:ea typeface="Arial"/>
                <a:cs typeface="Arial"/>
                <a:sym typeface="Arial"/>
              </a:rPr>
              <a:t>. </a:t>
            </a:r>
          </a:p>
          <a:p>
            <a:pPr marL="457200" marR="0" lvl="0" indent="-457200" algn="l" rtl="0">
              <a:lnSpc>
                <a:spcPct val="100000"/>
              </a:lnSpc>
              <a:spcBef>
                <a:spcPts val="480"/>
              </a:spcBef>
              <a:spcAft>
                <a:spcPts val="0"/>
              </a:spcAft>
              <a:buClr>
                <a:srgbClr val="000000"/>
              </a:buClr>
              <a:buSzPct val="100000"/>
              <a:buFont typeface="Arial"/>
              <a:buChar char="•"/>
            </a:pPr>
            <a:r>
              <a:rPr lang="en-US" sz="2400" b="0" i="0" u="none">
                <a:solidFill>
                  <a:srgbClr val="000000"/>
                </a:solidFill>
                <a:latin typeface="Arial"/>
                <a:ea typeface="Arial"/>
                <a:cs typeface="Arial"/>
                <a:sym typeface="Arial"/>
              </a:rPr>
              <a:t>Since the object is dropped from rest, the line starts at the origin, where both </a:t>
            </a:r>
            <a:r>
              <a:rPr lang="en-US" sz="2400" b="0" i="1" u="none">
                <a:solidFill>
                  <a:srgbClr val="000000"/>
                </a:solidFill>
                <a:latin typeface="Arial"/>
                <a:ea typeface="Arial"/>
                <a:cs typeface="Arial"/>
                <a:sym typeface="Arial"/>
              </a:rPr>
              <a:t>v </a:t>
            </a:r>
            <a:r>
              <a:rPr lang="en-US" sz="2400" b="0" i="0" u="none">
                <a:solidFill>
                  <a:srgbClr val="000000"/>
                </a:solidFill>
                <a:latin typeface="Arial"/>
                <a:ea typeface="Arial"/>
                <a:cs typeface="Arial"/>
                <a:sym typeface="Arial"/>
              </a:rPr>
              <a:t>and </a:t>
            </a:r>
            <a:r>
              <a:rPr lang="en-US" sz="2400" b="0" i="1" u="none">
                <a:solidFill>
                  <a:srgbClr val="000000"/>
                </a:solidFill>
                <a:latin typeface="Arial"/>
                <a:ea typeface="Arial"/>
                <a:cs typeface="Arial"/>
                <a:sym typeface="Arial"/>
              </a:rPr>
              <a:t>t </a:t>
            </a:r>
            <a:r>
              <a:rPr lang="en-US" sz="2400" b="0" i="0" u="none">
                <a:solidFill>
                  <a:srgbClr val="000000"/>
                </a:solidFill>
                <a:latin typeface="Arial"/>
                <a:ea typeface="Arial"/>
                <a:cs typeface="Arial"/>
                <a:sym typeface="Arial"/>
              </a:rPr>
              <a:t>are zero. </a:t>
            </a:r>
          </a:p>
          <a:p>
            <a:pPr marL="457200" marR="0" lvl="0" indent="-457200" algn="l" rtl="0">
              <a:lnSpc>
                <a:spcPct val="100000"/>
              </a:lnSpc>
              <a:spcBef>
                <a:spcPts val="480"/>
              </a:spcBef>
              <a:spcAft>
                <a:spcPts val="0"/>
              </a:spcAft>
              <a:buClr>
                <a:srgbClr val="000000"/>
              </a:buClr>
              <a:buSzPct val="100000"/>
              <a:buFont typeface="Arial"/>
              <a:buChar char="•"/>
            </a:pPr>
            <a:r>
              <a:rPr lang="en-US" sz="2400" b="0" i="0" u="none">
                <a:solidFill>
                  <a:srgbClr val="000000"/>
                </a:solidFill>
                <a:latin typeface="Arial"/>
                <a:ea typeface="Arial"/>
                <a:cs typeface="Arial"/>
                <a:sym typeface="Arial"/>
              </a:rPr>
              <a:t>If we double </a:t>
            </a:r>
            <a:r>
              <a:rPr lang="en-US" sz="2400" b="0" i="1" u="none">
                <a:solidFill>
                  <a:srgbClr val="000000"/>
                </a:solidFill>
                <a:latin typeface="Arial"/>
                <a:ea typeface="Arial"/>
                <a:cs typeface="Arial"/>
                <a:sym typeface="Arial"/>
              </a:rPr>
              <a:t>t, </a:t>
            </a:r>
            <a:r>
              <a:rPr lang="en-US" sz="2400" b="0" i="0" u="none">
                <a:solidFill>
                  <a:srgbClr val="000000"/>
                </a:solidFill>
                <a:latin typeface="Arial"/>
                <a:ea typeface="Arial"/>
                <a:cs typeface="Arial"/>
                <a:sym typeface="Arial"/>
              </a:rPr>
              <a:t>we double </a:t>
            </a:r>
            <a:r>
              <a:rPr lang="en-US" sz="2400" b="0" i="1" u="none">
                <a:solidFill>
                  <a:srgbClr val="000000"/>
                </a:solidFill>
                <a:latin typeface="Arial"/>
                <a:ea typeface="Arial"/>
                <a:cs typeface="Arial"/>
                <a:sym typeface="Arial"/>
              </a:rPr>
              <a:t>v; </a:t>
            </a:r>
            <a:r>
              <a:rPr lang="en-US" sz="2400" b="0" i="0" u="none">
                <a:solidFill>
                  <a:srgbClr val="000000"/>
                </a:solidFill>
                <a:latin typeface="Arial"/>
                <a:ea typeface="Arial"/>
                <a:cs typeface="Arial"/>
                <a:sym typeface="Arial"/>
              </a:rPr>
              <a:t>if we triple </a:t>
            </a:r>
            <a:r>
              <a:rPr lang="en-US" sz="2400" b="0" i="1" u="none">
                <a:solidFill>
                  <a:srgbClr val="000000"/>
                </a:solidFill>
                <a:latin typeface="Arial"/>
                <a:ea typeface="Arial"/>
                <a:cs typeface="Arial"/>
                <a:sym typeface="Arial"/>
              </a:rPr>
              <a:t>t, </a:t>
            </a:r>
            <a:r>
              <a:rPr lang="en-US" sz="2400" b="0" i="0" u="none">
                <a:solidFill>
                  <a:srgbClr val="000000"/>
                </a:solidFill>
                <a:latin typeface="Arial"/>
                <a:ea typeface="Arial"/>
                <a:cs typeface="Arial"/>
                <a:sym typeface="Arial"/>
              </a:rPr>
              <a:t>we triple </a:t>
            </a:r>
            <a:r>
              <a:rPr lang="en-US" sz="2400" b="0" i="1" u="none">
                <a:solidFill>
                  <a:srgbClr val="000000"/>
                </a:solidFill>
                <a:latin typeface="Arial"/>
                <a:ea typeface="Arial"/>
                <a:cs typeface="Arial"/>
                <a:sym typeface="Arial"/>
              </a:rPr>
              <a:t>v; </a:t>
            </a:r>
            <a:r>
              <a:rPr lang="en-US" sz="2400" b="0" i="0" u="none">
                <a:solidFill>
                  <a:srgbClr val="000000"/>
                </a:solidFill>
                <a:latin typeface="Arial"/>
                <a:ea typeface="Arial"/>
                <a:cs typeface="Arial"/>
                <a:sym typeface="Arial"/>
              </a:rPr>
              <a:t>and so on. </a:t>
            </a:r>
          </a:p>
        </p:txBody>
      </p:sp>
      <p:sp>
        <p:nvSpPr>
          <p:cNvPr id="619" name="Shape 619"/>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4.7</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Graphs of Motion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p:nvPr/>
        </p:nvSpPr>
        <p:spPr>
          <a:xfrm>
            <a:off x="227012" y="1196975"/>
            <a:ext cx="7773987" cy="1187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100000"/>
              <a:buFont typeface="Arial"/>
              <a:buChar char="•"/>
            </a:pPr>
            <a:r>
              <a:rPr lang="en-US" sz="2400" b="0" i="0" u="none">
                <a:solidFill>
                  <a:srgbClr val="000000"/>
                </a:solidFill>
                <a:latin typeface="Arial"/>
                <a:ea typeface="Arial"/>
                <a:cs typeface="Arial"/>
                <a:sym typeface="Arial"/>
              </a:rPr>
              <a:t> This particular linearity is called a </a:t>
            </a:r>
            <a:r>
              <a:rPr lang="en-US" sz="2400" b="0" i="1" u="none">
                <a:solidFill>
                  <a:srgbClr val="000000"/>
                </a:solidFill>
                <a:latin typeface="Arial"/>
                <a:ea typeface="Arial"/>
                <a:cs typeface="Arial"/>
                <a:sym typeface="Arial"/>
              </a:rPr>
              <a:t>direct proportion, </a:t>
            </a:r>
            <a:r>
              <a:rPr lang="en-US" sz="2400" b="0" i="0" u="none">
                <a:solidFill>
                  <a:srgbClr val="000000"/>
                </a:solidFill>
                <a:latin typeface="Arial"/>
                <a:ea typeface="Arial"/>
                <a:cs typeface="Arial"/>
                <a:sym typeface="Arial"/>
              </a:rPr>
              <a:t>and we say that time and speed are directly proportional to each other.</a:t>
            </a:r>
          </a:p>
        </p:txBody>
      </p:sp>
      <p:sp>
        <p:nvSpPr>
          <p:cNvPr id="625" name="Shape 625"/>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4.7</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Graphs of Motion</a:t>
            </a:r>
          </a:p>
        </p:txBody>
      </p:sp>
      <p:pic>
        <p:nvPicPr>
          <p:cNvPr id="626" name="Shape 626" descr="CPPE-Ch4-7_p57-Graph"/>
          <p:cNvPicPr preferRelativeResize="0"/>
          <p:nvPr/>
        </p:nvPicPr>
        <p:blipFill rotWithShape="1">
          <a:blip r:embed="rId3">
            <a:alphaModFix/>
          </a:blip>
          <a:srcRect/>
          <a:stretch/>
        </p:blipFill>
        <p:spPr>
          <a:xfrm>
            <a:off x="1295400" y="2508250"/>
            <a:ext cx="5486400" cy="3665537"/>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p:nvPr/>
        </p:nvSpPr>
        <p:spPr>
          <a:xfrm>
            <a:off x="227012" y="1196975"/>
            <a:ext cx="7773987" cy="12604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curve is a straight line, so its slope is constant. </a:t>
            </a:r>
          </a:p>
          <a:p>
            <a:pPr marL="0" marR="0" lvl="0" indent="0" algn="l" rtl="0">
              <a:lnSpc>
                <a:spcPct val="100000"/>
              </a:lnSpc>
              <a:spcBef>
                <a:spcPts val="480"/>
              </a:spcBef>
              <a:spcAft>
                <a:spcPts val="0"/>
              </a:spcAft>
              <a:buClr>
                <a:srgbClr val="000000"/>
              </a:buClr>
              <a:buSzPct val="25000"/>
              <a:buFont typeface="Arial"/>
              <a:buNone/>
            </a:pPr>
            <a:r>
              <a:rPr lang="en-US" sz="2400" b="0" i="1" u="none">
                <a:solidFill>
                  <a:srgbClr val="000000"/>
                </a:solidFill>
                <a:latin typeface="Arial"/>
                <a:ea typeface="Arial"/>
                <a:cs typeface="Arial"/>
                <a:sym typeface="Arial"/>
              </a:rPr>
              <a:t>Slope </a:t>
            </a:r>
            <a:r>
              <a:rPr lang="en-US" sz="2400" b="0" i="0" u="none">
                <a:solidFill>
                  <a:srgbClr val="000000"/>
                </a:solidFill>
                <a:latin typeface="Arial"/>
                <a:ea typeface="Arial"/>
                <a:cs typeface="Arial"/>
                <a:sym typeface="Arial"/>
              </a:rPr>
              <a:t>is the vertical change divided by the horizontal change for any part of the line.</a:t>
            </a:r>
          </a:p>
        </p:txBody>
      </p:sp>
      <p:sp>
        <p:nvSpPr>
          <p:cNvPr id="632" name="Shape 632"/>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4.7</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Graphs of Motion</a:t>
            </a:r>
          </a:p>
        </p:txBody>
      </p:sp>
      <p:pic>
        <p:nvPicPr>
          <p:cNvPr id="633" name="Shape 633" descr="CPPE-Ch4-7_p57-Mouse"/>
          <p:cNvPicPr preferRelativeResize="0"/>
          <p:nvPr/>
        </p:nvPicPr>
        <p:blipFill rotWithShape="1">
          <a:blip r:embed="rId3">
            <a:alphaModFix/>
          </a:blip>
          <a:srcRect/>
          <a:stretch/>
        </p:blipFill>
        <p:spPr>
          <a:xfrm>
            <a:off x="5334000" y="3886200"/>
            <a:ext cx="3552825" cy="221615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p:nvPr/>
        </p:nvSpPr>
        <p:spPr>
          <a:xfrm>
            <a:off x="227012" y="1196975"/>
            <a:ext cx="7773987" cy="2501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For 10 m/s of vertical change there is a horizontal change of 1 s.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slope is 10 m/s divided by 1 s, or 10 m/s</a:t>
            </a:r>
            <a:r>
              <a:rPr lang="en-US" sz="2400" b="0" i="0" u="none" baseline="30000">
                <a:solidFill>
                  <a:srgbClr val="000000"/>
                </a:solidFill>
                <a:latin typeface="Arial"/>
                <a:ea typeface="Arial"/>
                <a:cs typeface="Arial"/>
                <a:sym typeface="Arial"/>
              </a:rPr>
              <a:t>2</a:t>
            </a:r>
            <a:r>
              <a:rPr lang="en-US" sz="2400" b="0" i="0" u="none">
                <a:solidFill>
                  <a:srgbClr val="000000"/>
                </a:solidFill>
                <a:latin typeface="Arial"/>
                <a:ea typeface="Arial"/>
                <a:cs typeface="Arial"/>
                <a:sym typeface="Arial"/>
              </a:rPr>
              <a:t>.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straight line shows the acceleration is constant.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If the acceleration were greater, the slope of the graph would be steeper.</a:t>
            </a:r>
          </a:p>
        </p:txBody>
      </p:sp>
      <p:sp>
        <p:nvSpPr>
          <p:cNvPr id="639" name="Shape 639"/>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4.7</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Graphs of Motion</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Shape 644"/>
          <p:cNvSpPr txBox="1">
            <a:spLocks noGrp="1"/>
          </p:cNvSpPr>
          <p:nvPr>
            <p:ph type="body" idx="1"/>
          </p:nvPr>
        </p:nvSpPr>
        <p:spPr>
          <a:xfrm>
            <a:off x="228600" y="1196975"/>
            <a:ext cx="7620000"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Distance-Versus-Time</a:t>
            </a:r>
          </a:p>
        </p:txBody>
      </p:sp>
      <p:sp>
        <p:nvSpPr>
          <p:cNvPr id="645" name="Shape 645"/>
          <p:cNvSpPr txBox="1"/>
          <p:nvPr/>
        </p:nvSpPr>
        <p:spPr>
          <a:xfrm>
            <a:off x="227012" y="1766887"/>
            <a:ext cx="8383587" cy="1187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When the distance </a:t>
            </a:r>
            <a:r>
              <a:rPr lang="en-US" sz="2400" b="0" i="1" u="none">
                <a:solidFill>
                  <a:srgbClr val="000000"/>
                </a:solidFill>
                <a:latin typeface="Arial"/>
                <a:ea typeface="Arial"/>
                <a:cs typeface="Arial"/>
                <a:sym typeface="Arial"/>
              </a:rPr>
              <a:t>d</a:t>
            </a:r>
            <a:r>
              <a:rPr lang="en-US" sz="2400" b="0" i="0" u="none">
                <a:solidFill>
                  <a:srgbClr val="000000"/>
                </a:solidFill>
                <a:latin typeface="Arial"/>
                <a:ea typeface="Arial"/>
                <a:cs typeface="Arial"/>
                <a:sym typeface="Arial"/>
              </a:rPr>
              <a:t> traveled by a freely falling object is plotted on the vertical axis and time </a:t>
            </a:r>
            <a:r>
              <a:rPr lang="en-US" sz="2400" b="0" i="1" u="none">
                <a:solidFill>
                  <a:srgbClr val="000000"/>
                </a:solidFill>
                <a:latin typeface="Arial"/>
                <a:ea typeface="Arial"/>
                <a:cs typeface="Arial"/>
                <a:sym typeface="Arial"/>
              </a:rPr>
              <a:t>t </a:t>
            </a:r>
            <a:r>
              <a:rPr lang="en-US" sz="2400" b="0" i="0" u="none">
                <a:solidFill>
                  <a:srgbClr val="000000"/>
                </a:solidFill>
                <a:latin typeface="Arial"/>
                <a:ea typeface="Arial"/>
                <a:cs typeface="Arial"/>
                <a:sym typeface="Arial"/>
              </a:rPr>
              <a:t>on the horizontal axis, the result is a curved line. </a:t>
            </a:r>
          </a:p>
        </p:txBody>
      </p:sp>
      <p:sp>
        <p:nvSpPr>
          <p:cNvPr id="646" name="Shape 646"/>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4.7</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Graphs of Motion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Shape 112" descr="cs-concept-check"/>
          <p:cNvPicPr preferRelativeResize="0"/>
          <p:nvPr/>
        </p:nvPicPr>
        <p:blipFill rotWithShape="1">
          <a:blip r:embed="rId3">
            <a:alphaModFix/>
          </a:blip>
          <a:srcRect/>
          <a:stretch/>
        </p:blipFill>
        <p:spPr>
          <a:xfrm>
            <a:off x="0" y="544512"/>
            <a:ext cx="9140825" cy="5765800"/>
          </a:xfrm>
          <a:prstGeom prst="rect">
            <a:avLst/>
          </a:prstGeom>
          <a:noFill/>
          <a:ln>
            <a:noFill/>
          </a:ln>
        </p:spPr>
      </p:pic>
      <p:sp>
        <p:nvSpPr>
          <p:cNvPr id="113" name="Shape 113"/>
          <p:cNvSpPr txBox="1"/>
          <p:nvPr/>
        </p:nvSpPr>
        <p:spPr>
          <a:xfrm>
            <a:off x="1676400" y="3187700"/>
            <a:ext cx="6934200" cy="457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How can you tell if an object is moving?</a:t>
            </a:r>
          </a:p>
        </p:txBody>
      </p:sp>
      <p:sp>
        <p:nvSpPr>
          <p:cNvPr id="114" name="Shape 114"/>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Motion Is Relative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Shape 651"/>
          <p:cNvSpPr txBox="1"/>
          <p:nvPr/>
        </p:nvSpPr>
        <p:spPr>
          <a:xfrm>
            <a:off x="227012" y="1196975"/>
            <a:ext cx="7773987" cy="457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This distance-versus-time graph is parabolic.</a:t>
            </a:r>
          </a:p>
        </p:txBody>
      </p:sp>
      <p:sp>
        <p:nvSpPr>
          <p:cNvPr id="652" name="Shape 652"/>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4.7</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Graphs of Motion</a:t>
            </a:r>
          </a:p>
        </p:txBody>
      </p:sp>
      <p:pic>
        <p:nvPicPr>
          <p:cNvPr id="653" name="Shape 653" descr="CPPE-Ch4-7_p58-Graph"/>
          <p:cNvPicPr preferRelativeResize="0"/>
          <p:nvPr/>
        </p:nvPicPr>
        <p:blipFill rotWithShape="1">
          <a:blip r:embed="rId3">
            <a:alphaModFix/>
          </a:blip>
          <a:srcRect/>
          <a:stretch/>
        </p:blipFill>
        <p:spPr>
          <a:xfrm>
            <a:off x="1643062" y="1700212"/>
            <a:ext cx="5856287" cy="4468812"/>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Shape 658"/>
          <p:cNvSpPr txBox="1"/>
          <p:nvPr/>
        </p:nvSpPr>
        <p:spPr>
          <a:xfrm>
            <a:off x="227012" y="1196975"/>
            <a:ext cx="8535987" cy="16256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relationship between distance and time is </a:t>
            </a:r>
            <a:r>
              <a:rPr lang="en-US" sz="2400" b="0" i="1" u="none">
                <a:solidFill>
                  <a:srgbClr val="000000"/>
                </a:solidFill>
                <a:latin typeface="Arial"/>
                <a:ea typeface="Arial"/>
                <a:cs typeface="Arial"/>
                <a:sym typeface="Arial"/>
              </a:rPr>
              <a:t>nonlinear</a:t>
            </a:r>
            <a:r>
              <a:rPr lang="en-US" sz="2400" b="0" i="0" u="none">
                <a:solidFill>
                  <a:srgbClr val="000000"/>
                </a:solidFill>
                <a:latin typeface="Arial"/>
                <a:ea typeface="Arial"/>
                <a:cs typeface="Arial"/>
                <a:sym typeface="Arial"/>
              </a:rPr>
              <a:t>.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relationship is </a:t>
            </a:r>
            <a:r>
              <a:rPr lang="en-US" sz="2400" b="0" i="1" u="none">
                <a:solidFill>
                  <a:srgbClr val="000000"/>
                </a:solidFill>
                <a:latin typeface="Arial"/>
                <a:ea typeface="Arial"/>
                <a:cs typeface="Arial"/>
                <a:sym typeface="Arial"/>
              </a:rPr>
              <a:t>quadratic </a:t>
            </a:r>
            <a:r>
              <a:rPr lang="en-US" sz="2400" b="0" i="0" u="none">
                <a:solidFill>
                  <a:srgbClr val="000000"/>
                </a:solidFill>
                <a:latin typeface="Arial"/>
                <a:ea typeface="Arial"/>
                <a:cs typeface="Arial"/>
                <a:sym typeface="Arial"/>
              </a:rPr>
              <a:t>and the curve is </a:t>
            </a:r>
            <a:r>
              <a:rPr lang="en-US" sz="2400" b="0" i="1" u="none">
                <a:solidFill>
                  <a:srgbClr val="000000"/>
                </a:solidFill>
                <a:latin typeface="Arial"/>
                <a:ea typeface="Arial"/>
                <a:cs typeface="Arial"/>
                <a:sym typeface="Arial"/>
              </a:rPr>
              <a:t>parabolic</a:t>
            </a:r>
            <a:r>
              <a:rPr lang="en-US" sz="2400" b="0" i="0" u="none">
                <a:solidFill>
                  <a:srgbClr val="000000"/>
                </a:solidFill>
                <a:latin typeface="Arial"/>
                <a:ea typeface="Arial"/>
                <a:cs typeface="Arial"/>
                <a:sym typeface="Arial"/>
              </a:rPr>
              <a:t>—when we double </a:t>
            </a:r>
            <a:r>
              <a:rPr lang="en-US" sz="2400" b="0" i="1" u="none">
                <a:solidFill>
                  <a:srgbClr val="000000"/>
                </a:solidFill>
                <a:latin typeface="Arial"/>
                <a:ea typeface="Arial"/>
                <a:cs typeface="Arial"/>
                <a:sym typeface="Arial"/>
              </a:rPr>
              <a:t>t, </a:t>
            </a:r>
            <a:r>
              <a:rPr lang="en-US" sz="2400" b="0" i="0" u="none">
                <a:solidFill>
                  <a:srgbClr val="000000"/>
                </a:solidFill>
                <a:latin typeface="Arial"/>
                <a:ea typeface="Arial"/>
                <a:cs typeface="Arial"/>
                <a:sym typeface="Arial"/>
              </a:rPr>
              <a:t>we do not double </a:t>
            </a:r>
            <a:r>
              <a:rPr lang="en-US" sz="2400" b="0" i="1" u="none">
                <a:solidFill>
                  <a:srgbClr val="000000"/>
                </a:solidFill>
                <a:latin typeface="Arial"/>
                <a:ea typeface="Arial"/>
                <a:cs typeface="Arial"/>
                <a:sym typeface="Arial"/>
              </a:rPr>
              <a:t>d; </a:t>
            </a:r>
            <a:r>
              <a:rPr lang="en-US" sz="2400" b="0" i="0" u="none">
                <a:solidFill>
                  <a:srgbClr val="000000"/>
                </a:solidFill>
                <a:latin typeface="Arial"/>
                <a:ea typeface="Arial"/>
                <a:cs typeface="Arial"/>
                <a:sym typeface="Arial"/>
              </a:rPr>
              <a:t>we quadruple it. Distance depends on time </a:t>
            </a:r>
            <a:r>
              <a:rPr lang="en-US" sz="2400" b="0" i="1" u="none">
                <a:solidFill>
                  <a:srgbClr val="000000"/>
                </a:solidFill>
                <a:latin typeface="Arial"/>
                <a:ea typeface="Arial"/>
                <a:cs typeface="Arial"/>
                <a:sym typeface="Arial"/>
              </a:rPr>
              <a:t>squared!</a:t>
            </a:r>
          </a:p>
        </p:txBody>
      </p:sp>
      <p:sp>
        <p:nvSpPr>
          <p:cNvPr id="659" name="Shape 659"/>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4.7</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Graphs of Motion</a:t>
            </a:r>
          </a:p>
        </p:txBody>
      </p:sp>
      <p:pic>
        <p:nvPicPr>
          <p:cNvPr id="660" name="Shape 660" descr="CPPE_Up4-7_p58-Mouse"/>
          <p:cNvPicPr preferRelativeResize="0"/>
          <p:nvPr/>
        </p:nvPicPr>
        <p:blipFill rotWithShape="1">
          <a:blip r:embed="rId3">
            <a:alphaModFix/>
          </a:blip>
          <a:srcRect/>
          <a:stretch/>
        </p:blipFill>
        <p:spPr>
          <a:xfrm>
            <a:off x="6096000" y="3276600"/>
            <a:ext cx="2768600" cy="293370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Shape 665"/>
          <p:cNvSpPr txBox="1"/>
          <p:nvPr/>
        </p:nvSpPr>
        <p:spPr>
          <a:xfrm>
            <a:off x="227012" y="1196975"/>
            <a:ext cx="8535987" cy="2501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curved line also has a slope—different at different points.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slope of a curve changes from one point to the next.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slope of the curve on a distance-versus-time graph is speed, the </a:t>
            </a:r>
            <a:r>
              <a:rPr lang="en-US" sz="2400" b="0" i="1" u="none">
                <a:solidFill>
                  <a:srgbClr val="000000"/>
                </a:solidFill>
                <a:latin typeface="Arial"/>
                <a:ea typeface="Arial"/>
                <a:cs typeface="Arial"/>
                <a:sym typeface="Arial"/>
              </a:rPr>
              <a:t>rate </a:t>
            </a:r>
            <a:r>
              <a:rPr lang="en-US" sz="2400" b="0" i="0" u="none">
                <a:solidFill>
                  <a:srgbClr val="000000"/>
                </a:solidFill>
                <a:latin typeface="Arial"/>
                <a:ea typeface="Arial"/>
                <a:cs typeface="Arial"/>
                <a:sym typeface="Arial"/>
              </a:rPr>
              <a:t>at which distance is covered per unit of time.</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slope steepens (becomes greater) as time passes, which shows that speed increases as time passes. </a:t>
            </a:r>
          </a:p>
        </p:txBody>
      </p:sp>
      <p:sp>
        <p:nvSpPr>
          <p:cNvPr id="666" name="Shape 666"/>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4.7</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Graphs of Motion</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pic>
        <p:nvPicPr>
          <p:cNvPr id="671" name="Shape 671" descr="cs-concept-check"/>
          <p:cNvPicPr preferRelativeResize="0"/>
          <p:nvPr/>
        </p:nvPicPr>
        <p:blipFill rotWithShape="1">
          <a:blip r:embed="rId3">
            <a:alphaModFix/>
          </a:blip>
          <a:srcRect/>
          <a:stretch/>
        </p:blipFill>
        <p:spPr>
          <a:xfrm>
            <a:off x="0" y="544512"/>
            <a:ext cx="9140825" cy="5765800"/>
          </a:xfrm>
          <a:prstGeom prst="rect">
            <a:avLst/>
          </a:prstGeom>
          <a:noFill/>
          <a:ln>
            <a:noFill/>
          </a:ln>
        </p:spPr>
      </p:pic>
      <p:sp>
        <p:nvSpPr>
          <p:cNvPr id="672" name="Shape 672"/>
          <p:cNvSpPr txBox="1"/>
          <p:nvPr/>
        </p:nvSpPr>
        <p:spPr>
          <a:xfrm>
            <a:off x="1676400" y="3022600"/>
            <a:ext cx="6172200" cy="822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What does a slope of a speed-versus-time graph represent? </a:t>
            </a:r>
          </a:p>
        </p:txBody>
      </p:sp>
      <p:sp>
        <p:nvSpPr>
          <p:cNvPr id="673" name="Shape 673"/>
          <p:cNvSpPr txBox="1"/>
          <p:nvPr/>
        </p:nvSpPr>
        <p:spPr>
          <a:xfrm>
            <a:off x="230187"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4.7</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Graphs of Motion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pic>
        <p:nvPicPr>
          <p:cNvPr id="678" name="Shape 678" descr="cs-section-check"/>
          <p:cNvPicPr preferRelativeResize="0"/>
          <p:nvPr/>
        </p:nvPicPr>
        <p:blipFill rotWithShape="1">
          <a:blip r:embed="rId3">
            <a:alphaModFix/>
          </a:blip>
          <a:srcRect/>
          <a:stretch/>
        </p:blipFill>
        <p:spPr>
          <a:xfrm>
            <a:off x="3175" y="533400"/>
            <a:ext cx="9140825" cy="5761037"/>
          </a:xfrm>
          <a:prstGeom prst="rect">
            <a:avLst/>
          </a:prstGeom>
          <a:noFill/>
          <a:ln>
            <a:noFill/>
          </a:ln>
        </p:spPr>
      </p:pic>
      <p:sp>
        <p:nvSpPr>
          <p:cNvPr id="679" name="Shape 679"/>
          <p:cNvSpPr txBox="1">
            <a:spLocks noGrp="1"/>
          </p:cNvSpPr>
          <p:nvPr>
            <p:ph type="body" idx="1"/>
          </p:nvPr>
        </p:nvSpPr>
        <p:spPr>
          <a:xfrm>
            <a:off x="990600" y="2116137"/>
            <a:ext cx="7924800" cy="222726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800" b="1" i="0" u="none" strike="noStrike" cap="none">
                <a:solidFill>
                  <a:srgbClr val="000000"/>
                </a:solidFill>
                <a:latin typeface="Arial"/>
                <a:ea typeface="Arial"/>
                <a:cs typeface="Arial"/>
                <a:sym typeface="Arial"/>
              </a:rPr>
              <a:t>Air resistance noticeably slows the motion of things with large surface areas like falling feathers or pieces of paper. But air resistance less noticeably affects the motion of more compact objects like stones and baseballs. </a:t>
            </a:r>
          </a:p>
        </p:txBody>
      </p:sp>
      <p:sp>
        <p:nvSpPr>
          <p:cNvPr id="680" name="Shape 680"/>
          <p:cNvSpPr txBox="1"/>
          <p:nvPr/>
        </p:nvSpPr>
        <p:spPr>
          <a:xfrm>
            <a:off x="230187" y="623887"/>
            <a:ext cx="82280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4.8</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Air Resistance and Falling Objects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p:nvPr/>
        </p:nvSpPr>
        <p:spPr>
          <a:xfrm>
            <a:off x="227012" y="1196975"/>
            <a:ext cx="8535987" cy="20637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Drop a feather and a coin and the coin reaches the floor far ahead of the feather.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Air resistance is responsible for these different accelerations.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In a vacuum, the feather and coin fall side by side with the same acceleration, </a:t>
            </a:r>
            <a:r>
              <a:rPr lang="en-US" sz="2400" b="0" i="1" u="none">
                <a:solidFill>
                  <a:srgbClr val="000000"/>
                </a:solidFill>
                <a:latin typeface="Arial"/>
                <a:ea typeface="Arial"/>
                <a:cs typeface="Arial"/>
                <a:sym typeface="Arial"/>
              </a:rPr>
              <a:t>g</a:t>
            </a:r>
            <a:r>
              <a:rPr lang="en-US" sz="2400" b="0" i="0" u="none">
                <a:solidFill>
                  <a:srgbClr val="000000"/>
                </a:solidFill>
                <a:latin typeface="Arial"/>
                <a:ea typeface="Arial"/>
                <a:cs typeface="Arial"/>
                <a:sym typeface="Arial"/>
              </a:rPr>
              <a:t>.</a:t>
            </a:r>
          </a:p>
        </p:txBody>
      </p:sp>
      <p:sp>
        <p:nvSpPr>
          <p:cNvPr id="686" name="Shape 686"/>
          <p:cNvSpPr txBox="1"/>
          <p:nvPr/>
        </p:nvSpPr>
        <p:spPr>
          <a:xfrm>
            <a:off x="230187" y="623887"/>
            <a:ext cx="82280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4.8</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Air Resistance and Falling Objects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txBox="1"/>
          <p:nvPr/>
        </p:nvSpPr>
        <p:spPr>
          <a:xfrm>
            <a:off x="227012" y="1196975"/>
            <a:ext cx="6097587" cy="822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feather and a coin accelerate equally when there is no air around them. </a:t>
            </a:r>
          </a:p>
        </p:txBody>
      </p:sp>
      <p:sp>
        <p:nvSpPr>
          <p:cNvPr id="692" name="Shape 692"/>
          <p:cNvSpPr txBox="1"/>
          <p:nvPr/>
        </p:nvSpPr>
        <p:spPr>
          <a:xfrm>
            <a:off x="230187" y="623887"/>
            <a:ext cx="82280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4.8</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Air Resistance and Falling Objects</a:t>
            </a:r>
          </a:p>
        </p:txBody>
      </p:sp>
      <p:pic>
        <p:nvPicPr>
          <p:cNvPr id="693" name="Shape 693" descr="CPPE-Ch4-8_p59-Tube"/>
          <p:cNvPicPr preferRelativeResize="0"/>
          <p:nvPr/>
        </p:nvPicPr>
        <p:blipFill rotWithShape="1">
          <a:blip r:embed="rId3">
            <a:alphaModFix/>
          </a:blip>
          <a:srcRect/>
          <a:stretch/>
        </p:blipFill>
        <p:spPr>
          <a:xfrm>
            <a:off x="7358062" y="762000"/>
            <a:ext cx="1100137" cy="5410200"/>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txBox="1"/>
          <p:nvPr/>
        </p:nvSpPr>
        <p:spPr>
          <a:xfrm>
            <a:off x="227012" y="1196975"/>
            <a:ext cx="8535987" cy="16256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In many cases the effect of air resistance is small enough to be neglected.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With negligible air resistance, falling objects can be considered to be falling freely.</a:t>
            </a:r>
          </a:p>
        </p:txBody>
      </p:sp>
      <p:sp>
        <p:nvSpPr>
          <p:cNvPr id="699" name="Shape 699"/>
          <p:cNvSpPr txBox="1"/>
          <p:nvPr/>
        </p:nvSpPr>
        <p:spPr>
          <a:xfrm>
            <a:off x="230187" y="623887"/>
            <a:ext cx="82280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4.8</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Air Resistance and Falling Objects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pic>
        <p:nvPicPr>
          <p:cNvPr id="704" name="Shape 704" descr="cs-concept-check"/>
          <p:cNvPicPr preferRelativeResize="0"/>
          <p:nvPr/>
        </p:nvPicPr>
        <p:blipFill rotWithShape="1">
          <a:blip r:embed="rId3">
            <a:alphaModFix/>
          </a:blip>
          <a:srcRect/>
          <a:stretch/>
        </p:blipFill>
        <p:spPr>
          <a:xfrm>
            <a:off x="0" y="544512"/>
            <a:ext cx="9140825" cy="5765800"/>
          </a:xfrm>
          <a:prstGeom prst="rect">
            <a:avLst/>
          </a:prstGeom>
          <a:noFill/>
          <a:ln>
            <a:noFill/>
          </a:ln>
        </p:spPr>
      </p:pic>
      <p:sp>
        <p:nvSpPr>
          <p:cNvPr id="705" name="Shape 705"/>
          <p:cNvSpPr txBox="1"/>
          <p:nvPr/>
        </p:nvSpPr>
        <p:spPr>
          <a:xfrm>
            <a:off x="1676400" y="3022600"/>
            <a:ext cx="5486400" cy="8223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How does air resistance affect falling objects? </a:t>
            </a:r>
          </a:p>
        </p:txBody>
      </p:sp>
      <p:sp>
        <p:nvSpPr>
          <p:cNvPr id="706" name="Shape 706"/>
          <p:cNvSpPr txBox="1"/>
          <p:nvPr/>
        </p:nvSpPr>
        <p:spPr>
          <a:xfrm>
            <a:off x="230187" y="623887"/>
            <a:ext cx="82280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4.8</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Air Resistance and Falling Objects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pic>
        <p:nvPicPr>
          <p:cNvPr id="711" name="Shape 711" descr="cs-section-check"/>
          <p:cNvPicPr preferRelativeResize="0"/>
          <p:nvPr/>
        </p:nvPicPr>
        <p:blipFill rotWithShape="1">
          <a:blip r:embed="rId3">
            <a:alphaModFix/>
          </a:blip>
          <a:srcRect/>
          <a:stretch/>
        </p:blipFill>
        <p:spPr>
          <a:xfrm>
            <a:off x="3175" y="533400"/>
            <a:ext cx="9140825" cy="5761037"/>
          </a:xfrm>
          <a:prstGeom prst="rect">
            <a:avLst/>
          </a:prstGeom>
          <a:noFill/>
          <a:ln>
            <a:noFill/>
          </a:ln>
        </p:spPr>
      </p:pic>
      <p:sp>
        <p:nvSpPr>
          <p:cNvPr id="712" name="Shape 712"/>
          <p:cNvSpPr txBox="1">
            <a:spLocks noGrp="1"/>
          </p:cNvSpPr>
          <p:nvPr>
            <p:ph type="body" idx="1"/>
          </p:nvPr>
        </p:nvSpPr>
        <p:spPr>
          <a:xfrm>
            <a:off x="990600" y="2711450"/>
            <a:ext cx="7924800" cy="9461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Acceleration is the rate at which velocity itself changes.</a:t>
            </a:r>
            <a:r>
              <a:rPr lang="en-US" sz="2800" b="0" i="0" u="none" strike="noStrike" cap="none">
                <a:solidFill>
                  <a:schemeClr val="dk1"/>
                </a:solidFill>
                <a:latin typeface="Arial"/>
                <a:ea typeface="Arial"/>
                <a:cs typeface="Arial"/>
                <a:sym typeface="Arial"/>
              </a:rPr>
              <a:t> </a:t>
            </a:r>
          </a:p>
        </p:txBody>
      </p:sp>
      <p:sp>
        <p:nvSpPr>
          <p:cNvPr id="713" name="Shape 713"/>
          <p:cNvSpPr txBox="1"/>
          <p:nvPr/>
        </p:nvSpPr>
        <p:spPr>
          <a:xfrm>
            <a:off x="230187" y="623887"/>
            <a:ext cx="7847012" cy="9461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4.9</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How Fast, How Far, How Quickly How Fast Changes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4427</Words>
  <Application>Microsoft Office PowerPoint</Application>
  <PresentationFormat>On-screen Show (4:3)</PresentationFormat>
  <Paragraphs>453</Paragraphs>
  <Slides>120</Slides>
  <Notes>120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120</vt:i4>
      </vt:variant>
    </vt:vector>
  </HeadingPairs>
  <TitlesOfParts>
    <vt:vector size="122"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Pepper</dc:creator>
  <cp:lastModifiedBy>Nick Pepper</cp:lastModifiedBy>
  <cp:revision>1</cp:revision>
  <dcterms:modified xsi:type="dcterms:W3CDTF">2017-10-31T16:05:18Z</dcterms:modified>
</cp:coreProperties>
</file>