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7" name="Shape 7"/>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8" name="Shape 8"/>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9" name="Shape 9"/>
          <p:cNvSpPr txBox="1"/>
          <p:nvPr>
            <p:ph idx="4"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Shape 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 name="Shape 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9" name="Shape 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0" name="Shape 9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Shape 7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52" name="Shape 7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Shape 7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58" name="Shape 7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Shape 7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64" name="Shape 7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8" name="Shape 768"/>
        <p:cNvGrpSpPr/>
        <p:nvPr/>
      </p:nvGrpSpPr>
      <p:grpSpPr>
        <a:xfrm>
          <a:off x="0" y="0"/>
          <a:ext cx="0" cy="0"/>
          <a:chOff x="0" y="0"/>
          <a:chExt cx="0" cy="0"/>
        </a:xfrm>
      </p:grpSpPr>
      <p:sp>
        <p:nvSpPr>
          <p:cNvPr id="769" name="Shape 7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70" name="Shape 7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Shape 7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76" name="Shape 7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Shape 7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82" name="Shape 7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6" name="Shape 786"/>
        <p:cNvGrpSpPr/>
        <p:nvPr/>
      </p:nvGrpSpPr>
      <p:grpSpPr>
        <a:xfrm>
          <a:off x="0" y="0"/>
          <a:ext cx="0" cy="0"/>
          <a:chOff x="0" y="0"/>
          <a:chExt cx="0" cy="0"/>
        </a:xfrm>
      </p:grpSpPr>
      <p:sp>
        <p:nvSpPr>
          <p:cNvPr id="787" name="Shape 7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88" name="Shape 7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Shape 7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94" name="Shape 7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Shape 7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00" name="Shape 8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7" name="Shape 9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5" name="Shape 1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2" name="Shape 1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0" name="Shape 1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8" name="Shape 12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7" name="Shape 13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5" name="Shape 14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2" name="Shape 15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0" name="Shape 1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 name="Shape 31"/>
        <p:cNvGrpSpPr/>
        <p:nvPr/>
      </p:nvGrpSpPr>
      <p:grpSpPr>
        <a:xfrm>
          <a:off x="0" y="0"/>
          <a:ext cx="0" cy="0"/>
          <a:chOff x="0" y="0"/>
          <a:chExt cx="0" cy="0"/>
        </a:xfrm>
      </p:grpSpPr>
      <p:sp>
        <p:nvSpPr>
          <p:cNvPr id="32" name="Shape 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 name="Shape 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8" name="Shape 1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5" name="Shape 1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6" name="Shape 17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4" name="Shape 1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1" name="Shape 1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8" name="Shape 19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5" name="Shape 2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2" name="Shape 2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0" name="Shape 2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8" name="Shape 22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5" name="Shape 23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 name="Shape 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3" name="Shape 24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0" name="Shape 2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8" name="Shape 25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6" name="Shape 2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3" name="Shape 2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1" name="Shape 2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8" name="Shape 28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5" name="Shape 29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3" name="Shape 3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9" name="Shape 3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0" name="Shape 31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 name="Shape 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8" name="Shape 31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5" name="Shape 32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1" name="Shape 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2" name="Shape 33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0" name="Shape 34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6" name="Shape 3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7" name="Shape 34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4" name="Shape 3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5" name="Shape 35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2" name="Shape 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3" name="Shape 36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0" name="Shape 3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1" name="Shape 37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8" name="Shape 3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4" name="Shape 3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5" name="Shape 38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3" name="Shape 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1" name="Shape 3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2" name="Shape 39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8" name="Shape 3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9" name="Shape 3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5" name="Shape 4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6" name="Shape 40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13" name="Shape 4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4" name="Shape 41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2" name="Shape 42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9" name="Shape 4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0" name="Shape 43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6" name="Shape 4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7" name="Shape 43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Shape 44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4" name="Shape 4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5" name="Shape 44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Shape 4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2" name="Shape 4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3" name="Shape 4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0" name="Shape 4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1" name="Shape 4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 name="Shape 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 name="Shape 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8" name="Shape 4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9" name="Shape 46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Shape 47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76" name="Shape 4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7" name="Shape 47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Shape 4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84" name="Shape 4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Shape 4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0" name="Shape 4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1" name="Shape 4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Shape 4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8" name="Shape 4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9" name="Shape 4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Shape 50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5" name="Shape 5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6" name="Shape 50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Shape 51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2" name="Shape 5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3" name="Shape 51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Shape 51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0" name="Shape 5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1" name="Shape 52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8" name="Shape 5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9" name="Shape 52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5" name="Shape 5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6" name="Shape 5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6" name="Shape 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7" name="Shape 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Shape 54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3" name="Shape 5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4" name="Shape 54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Shape 55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1" name="Shape 5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2" name="Shape 55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Shape 55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9" name="Shape 5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0" name="Shape 5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Shape 5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67" name="Shape 5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Shape 57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3" name="Shape 5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4" name="Shape 57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Shape 5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80" name="Shape 5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1" name="Shape 5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Shape 5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88" name="Shape 5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9" name="Shape 5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Shape 5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5" name="Shape 5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6" name="Shape 5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Shape 60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3" name="Shape 6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4" name="Shape 60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Shape 6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11" name="Shape 6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2" name="Shape 6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3" name="Shape 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4" name="Shape 7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Shape 6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19" name="Shape 6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0" name="Shape 6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Shape 62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27" name="Shape 6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8" name="Shape 62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Shape 63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35" name="Shape 6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36" name="Shape 6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Shape 6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3" name="Shape 6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Shape 64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49" name="Shape 6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50" name="Shape 6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Shape 6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56" name="Shape 6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57" name="Shape 6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Shape 6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64" name="Shape 6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Shape 6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70" name="Shape 6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Shape 6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77" name="Shape 6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Shape 6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84" name="Shape 6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1" name="Shape 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2" name="Shape 8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Shape 6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91" name="Shape 6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Shape 6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97" name="Shape 6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Shape 7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03" name="Shape 7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Shape 7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10" name="Shape 7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Shape 7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16" name="Shape 7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Shape 7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22" name="Shape 7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Shape 7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28" name="Shape 7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Shape 7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34" name="Shape 7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Shape 7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40" name="Shape 7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Shape 7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46" name="Shape 7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text on left, text on right">
    <p:spTree>
      <p:nvGrpSpPr>
        <p:cNvPr id="15" name="Shape 15"/>
        <p:cNvGrpSpPr/>
        <p:nvPr/>
      </p:nvGrpSpPr>
      <p:grpSpPr>
        <a:xfrm>
          <a:off x="0" y="0"/>
          <a:ext cx="0" cy="0"/>
          <a:chOff x="0" y="0"/>
          <a:chExt cx="0" cy="0"/>
        </a:xfrm>
      </p:grpSpPr>
      <p:sp>
        <p:nvSpPr>
          <p:cNvPr id="16" name="Shape 16"/>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Object  only">
    <p:spTree>
      <p:nvGrpSpPr>
        <p:cNvPr id="19" name="Shape 19"/>
        <p:cNvGrpSpPr/>
        <p:nvPr/>
      </p:nvGrpSpPr>
      <p:grpSpPr>
        <a:xfrm>
          <a:off x="0" y="0"/>
          <a:ext cx="0" cy="0"/>
          <a:chOff x="0" y="0"/>
          <a:chExt cx="0" cy="0"/>
        </a:xfrm>
      </p:grpSpPr>
      <p:sp>
        <p:nvSpPr>
          <p:cNvPr id="20" name="Shape 20"/>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2" name="Shape 12"/>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01600"/>
            <a:ext cx="56515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27</a:t>
            </a:r>
            <a:r>
              <a:rPr b="1" i="0" lang="en-US" sz="1800" u="none">
                <a:solidFill>
                  <a:srgbClr val="FFE633"/>
                </a:solidFill>
                <a:latin typeface="Arial"/>
                <a:ea typeface="Arial"/>
                <a:cs typeface="Arial"/>
                <a:sym typeface="Arial"/>
              </a:rPr>
              <a:t> </a:t>
            </a:r>
            <a:r>
              <a:rPr b="1" i="0" lang="en-US" sz="1800" u="none">
                <a:solidFill>
                  <a:schemeClr val="hlink"/>
                </a:solidFill>
                <a:latin typeface="Arial"/>
                <a:ea typeface="Arial"/>
                <a:cs typeface="Arial"/>
                <a:sym typeface="Arial"/>
              </a:rPr>
              <a:t>Light</a:t>
            </a:r>
          </a:p>
        </p:txBody>
      </p:sp>
      <p:sp>
        <p:nvSpPr>
          <p:cNvPr id="14" name="Shape 14"/>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2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3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4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3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3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3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4.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4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3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3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3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4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4.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 name="Shape 26"/>
        <p:cNvGrpSpPr/>
        <p:nvPr/>
      </p:nvGrpSpPr>
      <p:grpSpPr>
        <a:xfrm>
          <a:off x="0" y="0"/>
          <a:ext cx="0" cy="0"/>
          <a:chOff x="0" y="0"/>
          <a:chExt cx="0" cy="0"/>
        </a:xfrm>
      </p:grpSpPr>
      <p:pic>
        <p:nvPicPr>
          <p:cNvPr id="27" name="Shape 27"/>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28" name="Shape 28"/>
          <p:cNvSpPr txBox="1"/>
          <p:nvPr>
            <p:ph idx="1" type="body"/>
          </p:nvPr>
        </p:nvSpPr>
        <p:spPr>
          <a:xfrm>
            <a:off x="3886200" y="2590800"/>
            <a:ext cx="4953000" cy="1373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2800" u="none" cap="none" strike="noStrike">
                <a:solidFill>
                  <a:schemeClr val="hlink"/>
                </a:solidFill>
                <a:latin typeface="Arial"/>
                <a:ea typeface="Arial"/>
                <a:cs typeface="Arial"/>
                <a:sym typeface="Arial"/>
              </a:rPr>
              <a:t>Light is the ONLY thing you see!  All visible objects either emit or reflect light.</a:t>
            </a:r>
          </a:p>
        </p:txBody>
      </p:sp>
      <p:pic>
        <p:nvPicPr>
          <p:cNvPr id="29" name="Shape 29"/>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id="30" name="Shape 30"/>
          <p:cNvPicPr preferRelativeResize="0"/>
          <p:nvPr/>
        </p:nvPicPr>
        <p:blipFill rotWithShape="1">
          <a:blip r:embed="rId5">
            <a:alphaModFix/>
          </a:blip>
          <a:srcRect b="0" l="0" r="0" t="0"/>
          <a:stretch/>
        </p:blipFill>
        <p:spPr>
          <a:xfrm>
            <a:off x="863600" y="2590800"/>
            <a:ext cx="730250" cy="13096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 name="Shape 91"/>
        <p:cNvGrpSpPr/>
        <p:nvPr/>
      </p:nvGrpSpPr>
      <p:grpSpPr>
        <a:xfrm>
          <a:off x="0" y="0"/>
          <a:ext cx="0" cy="0"/>
          <a:chOff x="0" y="0"/>
          <a:chExt cx="0" cy="0"/>
        </a:xfrm>
      </p:grpSpPr>
      <p:sp>
        <p:nvSpPr>
          <p:cNvPr id="92" name="Shape 92"/>
          <p:cNvSpPr txBox="1"/>
          <p:nvPr/>
        </p:nvSpPr>
        <p:spPr>
          <a:xfrm>
            <a:off x="227012" y="1196975"/>
            <a:ext cx="81549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was not known whether light travels instantaneously or with finite speed until the late 1600s.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Galileo tried to measure the time a light beam takes to travel to a distant mirror, but it was so short he couldn’t begin to measure it.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Others tried the experiment at longer distances with lanterns they flashed on and off between distant mountaintops. All they succeeded in doing was measuring their own reaction times.</a:t>
            </a:r>
          </a:p>
        </p:txBody>
      </p:sp>
      <p:sp>
        <p:nvSpPr>
          <p:cNvPr id="93" name="Shape 9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3" name="Shape 753"/>
        <p:cNvGrpSpPr/>
        <p:nvPr/>
      </p:nvGrpSpPr>
      <p:grpSpPr>
        <a:xfrm>
          <a:off x="0" y="0"/>
          <a:ext cx="0" cy="0"/>
          <a:chOff x="0" y="0"/>
          <a:chExt cx="0" cy="0"/>
        </a:xfrm>
      </p:grpSpPr>
      <p:sp>
        <p:nvSpPr>
          <p:cNvPr id="754" name="Shape 754"/>
          <p:cNvSpPr txBox="1"/>
          <p:nvPr/>
        </p:nvSpPr>
        <p:spPr>
          <a:xfrm>
            <a:off x="228600" y="1219200"/>
            <a:ext cx="83820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Strictly speaking, the photons of light that shine on glass are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ones that travel through and exit the other side.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not the ones that travel through and exit the other side.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absorbed and transformed to thermal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reflected.</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755" name="Shape 75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9" name="Shape 759"/>
        <p:cNvGrpSpPr/>
        <p:nvPr/>
      </p:nvGrpSpPr>
      <p:grpSpPr>
        <a:xfrm>
          <a:off x="0" y="0"/>
          <a:ext cx="0" cy="0"/>
          <a:chOff x="0" y="0"/>
          <a:chExt cx="0" cy="0"/>
        </a:xfrm>
      </p:grpSpPr>
      <p:sp>
        <p:nvSpPr>
          <p:cNvPr id="760" name="Shape 760"/>
          <p:cNvSpPr txBox="1"/>
          <p:nvPr/>
        </p:nvSpPr>
        <p:spPr>
          <a:xfrm>
            <a:off x="228600" y="1219200"/>
            <a:ext cx="86106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Light that is not transmitted by opaque materials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converted to internal energy in the material.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mainly reflected.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mainly refracted.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transmitted at a lower frequency.</a:t>
            </a:r>
            <a:br>
              <a:rPr b="0" i="0" lang="en-US" sz="2000" u="none" cap="none" strike="noStrike">
                <a:solidFill>
                  <a:schemeClr val="dk1"/>
                </a:solidFill>
                <a:latin typeface="Arial"/>
                <a:ea typeface="Arial"/>
                <a:cs typeface="Arial"/>
                <a:sym typeface="Arial"/>
              </a:rPr>
            </a:br>
          </a:p>
        </p:txBody>
      </p:sp>
      <p:sp>
        <p:nvSpPr>
          <p:cNvPr id="761" name="Shape 76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65" name="Shape 765"/>
        <p:cNvGrpSpPr/>
        <p:nvPr/>
      </p:nvGrpSpPr>
      <p:grpSpPr>
        <a:xfrm>
          <a:off x="0" y="0"/>
          <a:ext cx="0" cy="0"/>
          <a:chOff x="0" y="0"/>
          <a:chExt cx="0" cy="0"/>
        </a:xfrm>
      </p:grpSpPr>
      <p:sp>
        <p:nvSpPr>
          <p:cNvPr id="766" name="Shape 766"/>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Light that is not transmitted by opaque materials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converted to internal energy in the material.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mainly reflected.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mainly refracted.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transmitted at a lower frequency.</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767" name="Shape 76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1" name="Shape 771"/>
        <p:cNvGrpSpPr/>
        <p:nvPr/>
      </p:nvGrpSpPr>
      <p:grpSpPr>
        <a:xfrm>
          <a:off x="0" y="0"/>
          <a:ext cx="0" cy="0"/>
          <a:chOff x="0" y="0"/>
          <a:chExt cx="0" cy="0"/>
        </a:xfrm>
      </p:grpSpPr>
      <p:sp>
        <p:nvSpPr>
          <p:cNvPr id="772" name="Shape 772"/>
          <p:cNvSpPr txBox="1"/>
          <p:nvPr/>
        </p:nvSpPr>
        <p:spPr>
          <a:xfrm>
            <a:off x="228600" y="1219200"/>
            <a:ext cx="85344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When the shadow of the moon falls on Earth we have a</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lunar eclipse.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solar eclipse.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solar eclipse if it’s daytime and lunar eclipse if it’s nighttime.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very dangerous event.</a:t>
            </a:r>
            <a:br>
              <a:rPr b="0" i="0" lang="en-US" sz="2000" u="none" cap="none" strike="noStrike">
                <a:solidFill>
                  <a:schemeClr val="dk1"/>
                </a:solidFill>
                <a:latin typeface="Arial"/>
                <a:ea typeface="Arial"/>
                <a:cs typeface="Arial"/>
                <a:sym typeface="Arial"/>
              </a:rPr>
            </a:br>
          </a:p>
        </p:txBody>
      </p:sp>
      <p:sp>
        <p:nvSpPr>
          <p:cNvPr id="773" name="Shape 77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7" name="Shape 777"/>
        <p:cNvGrpSpPr/>
        <p:nvPr/>
      </p:nvGrpSpPr>
      <p:grpSpPr>
        <a:xfrm>
          <a:off x="0" y="0"/>
          <a:ext cx="0" cy="0"/>
          <a:chOff x="0" y="0"/>
          <a:chExt cx="0" cy="0"/>
        </a:xfrm>
      </p:grpSpPr>
      <p:sp>
        <p:nvSpPr>
          <p:cNvPr id="778" name="Shape 778"/>
          <p:cNvSpPr txBox="1"/>
          <p:nvPr/>
        </p:nvSpPr>
        <p:spPr>
          <a:xfrm>
            <a:off x="228600" y="1219200"/>
            <a:ext cx="85344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When the shadow of the moon falls on Earth we have a</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lunar eclipse.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solar eclipse.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solar eclipse if it’s daytime and lunar eclipse if it’s nighttime.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very dangerous event.</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779" name="Shape 77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83" name="Shape 783"/>
        <p:cNvGrpSpPr/>
        <p:nvPr/>
      </p:nvGrpSpPr>
      <p:grpSpPr>
        <a:xfrm>
          <a:off x="0" y="0"/>
          <a:ext cx="0" cy="0"/>
          <a:chOff x="0" y="0"/>
          <a:chExt cx="0" cy="0"/>
        </a:xfrm>
      </p:grpSpPr>
      <p:sp>
        <p:nvSpPr>
          <p:cNvPr id="784" name="Shape 784"/>
          <p:cNvSpPr txBox="1"/>
          <p:nvPr/>
        </p:nvSpPr>
        <p:spPr>
          <a:xfrm>
            <a:off x="228600" y="1219200"/>
            <a:ext cx="8686800" cy="2222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Polarization occurs when waves of light are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undergoing interference.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longitudinal.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aligned.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harmony.</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85" name="Shape 78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89" name="Shape 789"/>
        <p:cNvGrpSpPr/>
        <p:nvPr/>
      </p:nvGrpSpPr>
      <p:grpSpPr>
        <a:xfrm>
          <a:off x="0" y="0"/>
          <a:ext cx="0" cy="0"/>
          <a:chOff x="0" y="0"/>
          <a:chExt cx="0" cy="0"/>
        </a:xfrm>
      </p:grpSpPr>
      <p:sp>
        <p:nvSpPr>
          <p:cNvPr id="790" name="Shape 790"/>
          <p:cNvSpPr txBox="1"/>
          <p:nvPr/>
        </p:nvSpPr>
        <p:spPr>
          <a:xfrm>
            <a:off x="228600" y="1219200"/>
            <a:ext cx="8686800" cy="25876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Polarization occurs when waves of light are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undergoing interference.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longitudinal.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aligned.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harmony.</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791" name="Shape 79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95" name="Shape 795"/>
        <p:cNvGrpSpPr/>
        <p:nvPr/>
      </p:nvGrpSpPr>
      <p:grpSpPr>
        <a:xfrm>
          <a:off x="0" y="0"/>
          <a:ext cx="0" cy="0"/>
          <a:chOff x="0" y="0"/>
          <a:chExt cx="0" cy="0"/>
        </a:xfrm>
      </p:grpSpPr>
      <p:sp>
        <p:nvSpPr>
          <p:cNvPr id="796" name="Shape 796"/>
          <p:cNvSpPr txBox="1"/>
          <p:nvPr/>
        </p:nvSpPr>
        <p:spPr>
          <a:xfrm>
            <a:off x="228600" y="1219200"/>
            <a:ext cx="8229600" cy="2222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8"/>
            </a:pPr>
            <a:r>
              <a:rPr b="0" i="0" lang="en-US" sz="2000" u="none">
                <a:solidFill>
                  <a:srgbClr val="000000"/>
                </a:solidFill>
                <a:latin typeface="Arial"/>
                <a:ea typeface="Arial"/>
                <a:cs typeface="Arial"/>
                <a:sym typeface="Arial"/>
              </a:rPr>
              <a:t>The best way to view something in 3-D is to</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have keen eyesight.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use two eyes.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use only one eye.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be slightly cross-eyed.</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97" name="Shape 79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01" name="Shape 801"/>
        <p:cNvGrpSpPr/>
        <p:nvPr/>
      </p:nvGrpSpPr>
      <p:grpSpPr>
        <a:xfrm>
          <a:off x="0" y="0"/>
          <a:ext cx="0" cy="0"/>
          <a:chOff x="0" y="0"/>
          <a:chExt cx="0" cy="0"/>
        </a:xfrm>
      </p:grpSpPr>
      <p:sp>
        <p:nvSpPr>
          <p:cNvPr id="802" name="Shape 802"/>
          <p:cNvSpPr txBox="1"/>
          <p:nvPr/>
        </p:nvSpPr>
        <p:spPr>
          <a:xfrm>
            <a:off x="228600" y="1219200"/>
            <a:ext cx="8229600" cy="25876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8"/>
            </a:pPr>
            <a:r>
              <a:rPr b="0" i="0" lang="en-US" sz="2000" u="none">
                <a:solidFill>
                  <a:srgbClr val="000000"/>
                </a:solidFill>
                <a:latin typeface="Arial"/>
                <a:ea typeface="Arial"/>
                <a:cs typeface="Arial"/>
                <a:sym typeface="Arial"/>
              </a:rPr>
              <a:t>The best way to view something in 3-D is to</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have keen eyesight.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use two eyes.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use only one eye.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be slightly cross-eyed.</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803" name="Shape 80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8" name="Shape 98"/>
        <p:cNvGrpSpPr/>
        <p:nvPr/>
      </p:nvGrpSpPr>
      <p:grpSpPr>
        <a:xfrm>
          <a:off x="0" y="0"/>
          <a:ext cx="0" cy="0"/>
          <a:chOff x="0" y="0"/>
          <a:chExt cx="0" cy="0"/>
        </a:xfrm>
      </p:grpSpPr>
      <p:sp>
        <p:nvSpPr>
          <p:cNvPr id="99" name="Shape 99"/>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Olaus Roemer</a:t>
            </a:r>
          </a:p>
        </p:txBody>
      </p:sp>
      <p:sp>
        <p:nvSpPr>
          <p:cNvPr id="100" name="Shape 100"/>
          <p:cNvSpPr txBox="1"/>
          <p:nvPr/>
        </p:nvSpPr>
        <p:spPr>
          <a:xfrm>
            <a:off x="227012" y="1766887"/>
            <a:ext cx="86883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first demonstration that light travels at a finite speed was supplied by the Danish astronomer Olaus Roemer about 1675.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Roemer carefully measured the periods of Jupiter’s moons.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innermost moon, Io, revolves around Jupiter </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in 42.5 hours.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Io disappears periodically into Jupiter’s shadow, so this period could be measured with great accuracy. </a:t>
            </a:r>
          </a:p>
        </p:txBody>
      </p:sp>
      <p:sp>
        <p:nvSpPr>
          <p:cNvPr id="101" name="Shape 10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 name="Shape 106"/>
        <p:cNvGrpSpPr/>
        <p:nvPr/>
      </p:nvGrpSpPr>
      <p:grpSpPr>
        <a:xfrm>
          <a:off x="0" y="0"/>
          <a:ext cx="0" cy="0"/>
          <a:chOff x="0" y="0"/>
          <a:chExt cx="0" cy="0"/>
        </a:xfrm>
      </p:grpSpPr>
      <p:sp>
        <p:nvSpPr>
          <p:cNvPr id="107" name="Shape 107"/>
          <p:cNvSpPr txBox="1"/>
          <p:nvPr/>
        </p:nvSpPr>
        <p:spPr>
          <a:xfrm>
            <a:off x="227012" y="1196975"/>
            <a:ext cx="8154987" cy="2794000"/>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Roemer found that while Earth was moving away from Jupiter, the periods of Io were all somewhat longer than average. </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When Earth was moving toward Jupiter, the measured periods were shorter than average. </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Roemer estimated that the cumulative discrepancy amounted to about 22 minutes. </a:t>
            </a:r>
          </a:p>
        </p:txBody>
      </p:sp>
      <p:sp>
        <p:nvSpPr>
          <p:cNvPr id="108" name="Shape 10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 name="Shape 113"/>
        <p:cNvGrpSpPr/>
        <p:nvPr/>
      </p:nvGrpSpPr>
      <p:grpSpPr>
        <a:xfrm>
          <a:off x="0" y="0"/>
          <a:ext cx="0" cy="0"/>
          <a:chOff x="0" y="0"/>
          <a:chExt cx="0" cy="0"/>
        </a:xfrm>
      </p:grpSpPr>
      <p:sp>
        <p:nvSpPr>
          <p:cNvPr id="114" name="Shape 114"/>
          <p:cNvSpPr txBox="1"/>
          <p:nvPr/>
        </p:nvSpPr>
        <p:spPr>
          <a:xfrm>
            <a:off x="227012" y="1196975"/>
            <a:ext cx="4573587" cy="22828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coming from Io takes longer to reach Earth at position D than at position A. The extra distance that the light travels divided by the extra time it takes gives the speed of light.</a:t>
            </a:r>
          </a:p>
        </p:txBody>
      </p:sp>
      <p:sp>
        <p:nvSpPr>
          <p:cNvPr id="115" name="Shape 1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pic>
        <p:nvPicPr>
          <p:cNvPr id="116" name="Shape 116"/>
          <p:cNvPicPr preferRelativeResize="0"/>
          <p:nvPr/>
        </p:nvPicPr>
        <p:blipFill rotWithShape="1">
          <a:blip r:embed="rId3">
            <a:alphaModFix/>
          </a:blip>
          <a:srcRect b="0" l="0" r="0" t="0"/>
          <a:stretch/>
        </p:blipFill>
        <p:spPr>
          <a:xfrm>
            <a:off x="5614987" y="1371600"/>
            <a:ext cx="3157537" cy="476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1" name="Shape 121"/>
        <p:cNvGrpSpPr/>
        <p:nvPr/>
      </p:nvGrpSpPr>
      <p:grpSpPr>
        <a:xfrm>
          <a:off x="0" y="0"/>
          <a:ext cx="0" cy="0"/>
          <a:chOff x="0" y="0"/>
          <a:chExt cx="0" cy="0"/>
        </a:xfrm>
      </p:grpSpPr>
      <p:sp>
        <p:nvSpPr>
          <p:cNvPr id="122" name="Shape 122"/>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Christian Huygens</a:t>
            </a:r>
          </a:p>
        </p:txBody>
      </p:sp>
      <p:sp>
        <p:nvSpPr>
          <p:cNvPr id="123" name="Shape 123"/>
          <p:cNvSpPr txBox="1"/>
          <p:nvPr/>
        </p:nvSpPr>
        <p:spPr>
          <a:xfrm>
            <a:off x="227012" y="1766887"/>
            <a:ext cx="79263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Christian Huygens correctly interpreted this discrepancy.</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Io passed into Jupiter’s shadow at the predicted time.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light did not arrive until it had traveled the extra distance across the diameter of Earth’s orbit.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This distance is now known to be 300,000,000 km. </a:t>
            </a:r>
          </a:p>
        </p:txBody>
      </p:sp>
      <p:sp>
        <p:nvSpPr>
          <p:cNvPr id="124" name="Shape 12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9" name="Shape 129"/>
        <p:cNvGrpSpPr/>
        <p:nvPr/>
      </p:nvGrpSpPr>
      <p:grpSpPr>
        <a:xfrm>
          <a:off x="0" y="0"/>
          <a:ext cx="0" cy="0"/>
          <a:chOff x="0" y="0"/>
          <a:chExt cx="0" cy="0"/>
        </a:xfrm>
      </p:grpSpPr>
      <p:sp>
        <p:nvSpPr>
          <p:cNvPr id="130" name="Shape 130"/>
          <p:cNvSpPr txBox="1"/>
          <p:nvPr/>
        </p:nvSpPr>
        <p:spPr>
          <a:xfrm>
            <a:off x="227012" y="1196975"/>
            <a:ext cx="8154987" cy="4181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Using the travel time of 1000 s for light to move across Earth’s orbit makes the calculation of the speed of light quite simple:</a:t>
            </a: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speed of light is 300,000 km/s.</a:t>
            </a:r>
          </a:p>
        </p:txBody>
      </p:sp>
      <p:sp>
        <p:nvSpPr>
          <p:cNvPr id="131" name="Shape 13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pic>
        <p:nvPicPr>
          <p:cNvPr id="132" name="Shape 132"/>
          <p:cNvPicPr preferRelativeResize="0"/>
          <p:nvPr/>
        </p:nvPicPr>
        <p:blipFill rotWithShape="1">
          <a:blip r:embed="rId3">
            <a:alphaModFix/>
          </a:blip>
          <a:srcRect b="0" l="0" r="0" t="0"/>
          <a:stretch/>
        </p:blipFill>
        <p:spPr>
          <a:xfrm>
            <a:off x="914400" y="2644775"/>
            <a:ext cx="7313612" cy="1774825"/>
          </a:xfrm>
          <a:prstGeom prst="rect">
            <a:avLst/>
          </a:prstGeom>
          <a:noFill/>
          <a:ln>
            <a:noFill/>
          </a:ln>
        </p:spPr>
      </p:pic>
      <p:pic>
        <p:nvPicPr>
          <p:cNvPr id="133" name="Shape 133"/>
          <p:cNvPicPr preferRelativeResize="0"/>
          <p:nvPr/>
        </p:nvPicPr>
        <p:blipFill rotWithShape="1">
          <a:blip r:embed="rId4">
            <a:alphaModFix/>
          </a:blip>
          <a:srcRect b="0" l="0" r="0" t="0"/>
          <a:stretch/>
        </p:blipFill>
        <p:spPr>
          <a:xfrm>
            <a:off x="6419850" y="4724400"/>
            <a:ext cx="2495550" cy="15224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8" name="Shape 138"/>
        <p:cNvGrpSpPr/>
        <p:nvPr/>
      </p:nvGrpSpPr>
      <p:grpSpPr>
        <a:xfrm>
          <a:off x="0" y="0"/>
          <a:ext cx="0" cy="0"/>
          <a:chOff x="0" y="0"/>
          <a:chExt cx="0" cy="0"/>
        </a:xfrm>
      </p:grpSpPr>
      <p:sp>
        <p:nvSpPr>
          <p:cNvPr id="139" name="Shape 139"/>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Albert Michelson</a:t>
            </a:r>
          </a:p>
        </p:txBody>
      </p:sp>
      <p:sp>
        <p:nvSpPr>
          <p:cNvPr id="140" name="Shape 140"/>
          <p:cNvSpPr txBox="1"/>
          <p:nvPr/>
        </p:nvSpPr>
        <p:spPr>
          <a:xfrm>
            <a:off x="227012" y="1766887"/>
            <a:ext cx="7926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most famous experiment measuring the speed of light was performed by the American physicist Albert Michelson in 1880.</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Light was directed by a lens to an octagonal mirror.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beam of light was reflected to a stationary mirror on a mountain 35 km away and then reflected back.</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distance was known, so Michelson had to find only the time it took to make a round trip. </a:t>
            </a:r>
          </a:p>
        </p:txBody>
      </p:sp>
      <p:sp>
        <p:nvSpPr>
          <p:cNvPr id="141" name="Shape 14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6" name="Shape 146"/>
        <p:cNvGrpSpPr/>
        <p:nvPr/>
      </p:nvGrpSpPr>
      <p:grpSpPr>
        <a:xfrm>
          <a:off x="0" y="0"/>
          <a:ext cx="0" cy="0"/>
          <a:chOff x="0" y="0"/>
          <a:chExt cx="0" cy="0"/>
        </a:xfrm>
      </p:grpSpPr>
      <p:sp>
        <p:nvSpPr>
          <p:cNvPr id="147" name="Shape 147"/>
          <p:cNvSpPr txBox="1"/>
          <p:nvPr/>
        </p:nvSpPr>
        <p:spPr>
          <a:xfrm>
            <a:off x="227012" y="1196975"/>
            <a:ext cx="7621587" cy="3159125"/>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When the mirror was spun, short bursts of light reached the stationary mirror and were reflected back to the spinning octagonal mirror. </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If the rotating mirror made one-eighth rotation while the light made the trip, the mirror reflected light to the observer. </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If the mirror was rotated too slowly or too quickly, it would not be in a position to reflect light. </a:t>
            </a:r>
          </a:p>
        </p:txBody>
      </p:sp>
      <p:sp>
        <p:nvSpPr>
          <p:cNvPr id="148" name="Shape 14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3" name="Shape 153"/>
        <p:cNvGrpSpPr/>
        <p:nvPr/>
      </p:nvGrpSpPr>
      <p:grpSpPr>
        <a:xfrm>
          <a:off x="0" y="0"/>
          <a:ext cx="0" cy="0"/>
          <a:chOff x="0" y="0"/>
          <a:chExt cx="0" cy="0"/>
        </a:xfrm>
      </p:grpSpPr>
      <p:sp>
        <p:nvSpPr>
          <p:cNvPr id="154" name="Shape 154"/>
          <p:cNvSpPr txBox="1"/>
          <p:nvPr/>
        </p:nvSpPr>
        <p:spPr>
          <a:xfrm>
            <a:off x="227012" y="1196975"/>
            <a:ext cx="8688387" cy="366712"/>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Light is reflected back to the eyepiece when the mirror is at rest. </a:t>
            </a:r>
          </a:p>
        </p:txBody>
      </p:sp>
      <p:sp>
        <p:nvSpPr>
          <p:cNvPr id="155" name="Shape 15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pic>
        <p:nvPicPr>
          <p:cNvPr id="156" name="Shape 156"/>
          <p:cNvPicPr preferRelativeResize="0"/>
          <p:nvPr/>
        </p:nvPicPr>
        <p:blipFill rotWithShape="1">
          <a:blip r:embed="rId3">
            <a:alphaModFix/>
          </a:blip>
          <a:srcRect b="0" l="0" r="0" t="0"/>
          <a:stretch/>
        </p:blipFill>
        <p:spPr>
          <a:xfrm>
            <a:off x="2055812" y="3198812"/>
            <a:ext cx="5027612" cy="30591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1" name="Shape 161"/>
        <p:cNvGrpSpPr/>
        <p:nvPr/>
      </p:nvGrpSpPr>
      <p:grpSpPr>
        <a:xfrm>
          <a:off x="0" y="0"/>
          <a:ext cx="0" cy="0"/>
          <a:chOff x="0" y="0"/>
          <a:chExt cx="0" cy="0"/>
        </a:xfrm>
      </p:grpSpPr>
      <p:sp>
        <p:nvSpPr>
          <p:cNvPr id="162" name="Shape 162"/>
          <p:cNvSpPr txBox="1"/>
          <p:nvPr/>
        </p:nvSpPr>
        <p:spPr>
          <a:xfrm>
            <a:off x="227012" y="1196975"/>
            <a:ext cx="8688387" cy="696912"/>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Light is reflected back to the eyepiece when the mirror is at rest. </a:t>
            </a:r>
          </a:p>
          <a:p>
            <a:pPr indent="-533400" lvl="0" marL="533400" marR="0" rtl="0" algn="l">
              <a:lnSpc>
                <a:spcPct val="100000"/>
              </a:lnSpc>
              <a:spcBef>
                <a:spcPts val="36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Reflected light fails to enter the eyepiece when the mirror spins too slowly . . . </a:t>
            </a:r>
          </a:p>
        </p:txBody>
      </p:sp>
      <p:sp>
        <p:nvSpPr>
          <p:cNvPr id="163" name="Shape 16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pic>
        <p:nvPicPr>
          <p:cNvPr id="164" name="Shape 164"/>
          <p:cNvPicPr preferRelativeResize="0"/>
          <p:nvPr/>
        </p:nvPicPr>
        <p:blipFill rotWithShape="1">
          <a:blip r:embed="rId3">
            <a:alphaModFix/>
          </a:blip>
          <a:srcRect b="0" l="0" r="0" t="0"/>
          <a:stretch/>
        </p:blipFill>
        <p:spPr>
          <a:xfrm>
            <a:off x="2055812" y="3198812"/>
            <a:ext cx="5027612" cy="30591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 name="Shape 34"/>
        <p:cNvGrpSpPr/>
        <p:nvPr/>
      </p:nvGrpSpPr>
      <p:grpSpPr>
        <a:xfrm>
          <a:off x="0" y="0"/>
          <a:ext cx="0" cy="0"/>
          <a:chOff x="0" y="0"/>
          <a:chExt cx="0" cy="0"/>
        </a:xfrm>
      </p:grpSpPr>
      <p:sp>
        <p:nvSpPr>
          <p:cNvPr id="35" name="Shape 35"/>
          <p:cNvSpPr txBox="1"/>
          <p:nvPr>
            <p:ph idx="1" type="body"/>
          </p:nvPr>
        </p:nvSpPr>
        <p:spPr>
          <a:xfrm>
            <a:off x="227012" y="609600"/>
            <a:ext cx="4497387" cy="3706812"/>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Almost everything we see is made visible by the light it reflects. Some materials, such as air, water, or window glass, allow light to pass through. Other materials, such as thin paper or frosted glass, allow the passage of light in diffused directions so that we can’t see objects through them. </a:t>
            </a:r>
          </a:p>
        </p:txBody>
      </p:sp>
      <p:pic>
        <p:nvPicPr>
          <p:cNvPr id="36" name="Shape 36"/>
          <p:cNvPicPr preferRelativeResize="0"/>
          <p:nvPr/>
        </p:nvPicPr>
        <p:blipFill rotWithShape="1">
          <a:blip r:embed="rId3">
            <a:alphaModFix/>
          </a:blip>
          <a:srcRect b="0" l="0" r="0" t="0"/>
          <a:stretch/>
        </p:blipFill>
        <p:spPr>
          <a:xfrm>
            <a:off x="5764212" y="1138237"/>
            <a:ext cx="2084387" cy="4581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Shape 170"/>
          <p:cNvSpPr txBox="1"/>
          <p:nvPr/>
        </p:nvSpPr>
        <p:spPr>
          <a:xfrm>
            <a:off x="227012" y="1196975"/>
            <a:ext cx="8688387" cy="1027112"/>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Light is reflected back to the eyepiece when the mirror is at rest. </a:t>
            </a:r>
          </a:p>
          <a:p>
            <a:pPr indent="-533400" lvl="0" marL="533400" marR="0" rtl="0" algn="l">
              <a:lnSpc>
                <a:spcPct val="100000"/>
              </a:lnSpc>
              <a:spcBef>
                <a:spcPts val="36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Reflected light fails to enter the eyepiece when the mirror spins too slowly . . . </a:t>
            </a:r>
          </a:p>
          <a:p>
            <a:pPr indent="-533400" lvl="0" marL="533400" marR="0" rtl="0" algn="l">
              <a:lnSpc>
                <a:spcPct val="100000"/>
              </a:lnSpc>
              <a:spcBef>
                <a:spcPts val="36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 . . or too fast. </a:t>
            </a:r>
          </a:p>
        </p:txBody>
      </p:sp>
      <p:sp>
        <p:nvSpPr>
          <p:cNvPr id="171" name="Shape 17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pic>
        <p:nvPicPr>
          <p:cNvPr id="172" name="Shape 172"/>
          <p:cNvPicPr preferRelativeResize="0"/>
          <p:nvPr/>
        </p:nvPicPr>
        <p:blipFill rotWithShape="1">
          <a:blip r:embed="rId3">
            <a:alphaModFix/>
          </a:blip>
          <a:srcRect b="0" l="0" r="0" t="0"/>
          <a:stretch/>
        </p:blipFill>
        <p:spPr>
          <a:xfrm>
            <a:off x="2055812" y="3198812"/>
            <a:ext cx="5027612" cy="30591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7" name="Shape 177"/>
        <p:cNvGrpSpPr/>
        <p:nvPr/>
      </p:nvGrpSpPr>
      <p:grpSpPr>
        <a:xfrm>
          <a:off x="0" y="0"/>
          <a:ext cx="0" cy="0"/>
          <a:chOff x="0" y="0"/>
          <a:chExt cx="0" cy="0"/>
        </a:xfrm>
      </p:grpSpPr>
      <p:sp>
        <p:nvSpPr>
          <p:cNvPr id="178" name="Shape 178"/>
          <p:cNvSpPr txBox="1"/>
          <p:nvPr/>
        </p:nvSpPr>
        <p:spPr>
          <a:xfrm>
            <a:off x="227012" y="1196975"/>
            <a:ext cx="8688387" cy="1357312"/>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Light is reflected back to the eyepiece when the mirror is at rest. </a:t>
            </a:r>
          </a:p>
          <a:p>
            <a:pPr indent="-533400" lvl="0" marL="533400" marR="0" rtl="0" algn="l">
              <a:lnSpc>
                <a:spcPct val="100000"/>
              </a:lnSpc>
              <a:spcBef>
                <a:spcPts val="36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Reflected light fails to enter the eyepiece when the mirror spins too slowly . . . </a:t>
            </a:r>
          </a:p>
          <a:p>
            <a:pPr indent="-533400" lvl="0" marL="533400" marR="0" rtl="0" algn="l">
              <a:lnSpc>
                <a:spcPct val="100000"/>
              </a:lnSpc>
              <a:spcBef>
                <a:spcPts val="36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 . . or too fast. </a:t>
            </a:r>
          </a:p>
          <a:p>
            <a:pPr indent="-533400" lvl="0" marL="533400" marR="0" rtl="0" algn="l">
              <a:lnSpc>
                <a:spcPct val="100000"/>
              </a:lnSpc>
              <a:spcBef>
                <a:spcPts val="360"/>
              </a:spcBef>
              <a:spcAft>
                <a:spcPts val="0"/>
              </a:spcAft>
              <a:buClr>
                <a:srgbClr val="000000"/>
              </a:buClr>
              <a:buSzPct val="100000"/>
              <a:buFont typeface="Arial"/>
              <a:buAutoNum type="alphaLcPeriod"/>
            </a:pPr>
            <a:r>
              <a:rPr b="0" i="0" lang="en-US" sz="1800" u="none">
                <a:solidFill>
                  <a:srgbClr val="000000"/>
                </a:solidFill>
                <a:latin typeface="Arial"/>
                <a:ea typeface="Arial"/>
                <a:cs typeface="Arial"/>
                <a:sym typeface="Arial"/>
              </a:rPr>
              <a:t>When the mirror rotates at the correct speed, light reaches the eyepiece.</a:t>
            </a:r>
          </a:p>
        </p:txBody>
      </p:sp>
      <p:sp>
        <p:nvSpPr>
          <p:cNvPr id="179" name="Shape 17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pic>
        <p:nvPicPr>
          <p:cNvPr id="180" name="Shape 180"/>
          <p:cNvPicPr preferRelativeResize="0"/>
          <p:nvPr/>
        </p:nvPicPr>
        <p:blipFill rotWithShape="1">
          <a:blip r:embed="rId3">
            <a:alphaModFix/>
          </a:blip>
          <a:srcRect b="0" l="0" r="0" t="0"/>
          <a:stretch/>
        </p:blipFill>
        <p:spPr>
          <a:xfrm>
            <a:off x="2057400" y="3200400"/>
            <a:ext cx="5027612" cy="3057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5" name="Shape 185"/>
        <p:cNvGrpSpPr/>
        <p:nvPr/>
      </p:nvGrpSpPr>
      <p:grpSpPr>
        <a:xfrm>
          <a:off x="0" y="0"/>
          <a:ext cx="0" cy="0"/>
          <a:chOff x="0" y="0"/>
          <a:chExt cx="0" cy="0"/>
        </a:xfrm>
      </p:grpSpPr>
      <p:sp>
        <p:nvSpPr>
          <p:cNvPr id="186" name="Shape 186"/>
          <p:cNvSpPr txBox="1"/>
          <p:nvPr/>
        </p:nvSpPr>
        <p:spPr>
          <a:xfrm>
            <a:off x="227012" y="1196975"/>
            <a:ext cx="80025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light entered the eyepiece, the time for the light to make the trip and the time for the mirror to make one eighth of a rotation were the same.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Michelson divided the 70-km round trip distance by this time and found the speed of light was 299,920 km/s, which is usually rounded to 300,000 km/s.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Michelson received the 1907 Nobel Prize in physics for this experiment. </a:t>
            </a:r>
          </a:p>
        </p:txBody>
      </p:sp>
      <p:sp>
        <p:nvSpPr>
          <p:cNvPr id="187" name="Shape 18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2" name="Shape 192"/>
        <p:cNvGrpSpPr/>
        <p:nvPr/>
      </p:nvGrpSpPr>
      <p:grpSpPr>
        <a:xfrm>
          <a:off x="0" y="0"/>
          <a:ext cx="0" cy="0"/>
          <a:chOff x="0" y="0"/>
          <a:chExt cx="0" cy="0"/>
        </a:xfrm>
      </p:grpSpPr>
      <p:sp>
        <p:nvSpPr>
          <p:cNvPr id="193" name="Shape 193"/>
          <p:cNvSpPr txBox="1"/>
          <p:nvPr/>
        </p:nvSpPr>
        <p:spPr>
          <a:xfrm>
            <a:off x="227012" y="1196975"/>
            <a:ext cx="85359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speed of light in a vacuum is a universal constant.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is so fast that if a beam of light could travel around Earth, it would make 7.5 trips in one second.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takes 8 minutes to travel from the sun to Earth and 4 years from the next nearest star, Alpha Centauri.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distance light travels in one year is called a </a:t>
            </a:r>
            <a:r>
              <a:rPr b="1" i="0" lang="en-US" sz="2400" u="none">
                <a:solidFill>
                  <a:srgbClr val="000000"/>
                </a:solidFill>
                <a:latin typeface="Arial"/>
                <a:ea typeface="Arial"/>
                <a:cs typeface="Arial"/>
                <a:sym typeface="Arial"/>
              </a:rPr>
              <a:t>light-year.</a:t>
            </a:r>
          </a:p>
        </p:txBody>
      </p:sp>
      <p:sp>
        <p:nvSpPr>
          <p:cNvPr id="194" name="Shape 19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9" name="Shape 199"/>
        <p:cNvGrpSpPr/>
        <p:nvPr/>
      </p:nvGrpSpPr>
      <p:grpSpPr>
        <a:xfrm>
          <a:off x="0" y="0"/>
          <a:ext cx="0" cy="0"/>
          <a:chOff x="0" y="0"/>
          <a:chExt cx="0" cy="0"/>
        </a:xfrm>
      </p:grpSpPr>
      <p:sp>
        <p:nvSpPr>
          <p:cNvPr id="200" name="Shape 200"/>
          <p:cNvSpPr txBox="1"/>
          <p:nvPr>
            <p:ph idx="1" type="body"/>
          </p:nvPr>
        </p:nvSpPr>
        <p:spPr>
          <a:xfrm>
            <a:off x="228600" y="1196975"/>
            <a:ext cx="8305800" cy="27828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Light entered the eyepiece when Michelson’s octagonal mirror made exactly one eighth of a rotation during the time light traveled to the distant mountain and back. Would light enter the eyepiece if the mirror turned one quarter of a rotation in this time?</a:t>
            </a:r>
            <a:br>
              <a:rPr b="0" i="0" lang="en-US" sz="2400" u="none" cap="none" strike="noStrike">
                <a:solidFill>
                  <a:srgbClr val="000000"/>
                </a:solidFill>
                <a:latin typeface="Arial"/>
                <a:ea typeface="Arial"/>
                <a:cs typeface="Arial"/>
                <a:sym typeface="Arial"/>
              </a:rPr>
            </a:br>
          </a:p>
        </p:txBody>
      </p:sp>
      <p:sp>
        <p:nvSpPr>
          <p:cNvPr id="201" name="Shape 20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6" name="Shape 206"/>
        <p:cNvGrpSpPr/>
        <p:nvPr/>
      </p:nvGrpSpPr>
      <p:grpSpPr>
        <a:xfrm>
          <a:off x="0" y="0"/>
          <a:ext cx="0" cy="0"/>
          <a:chOff x="0" y="0"/>
          <a:chExt cx="0" cy="0"/>
        </a:xfrm>
      </p:grpSpPr>
      <p:sp>
        <p:nvSpPr>
          <p:cNvPr id="207" name="Shape 207"/>
          <p:cNvSpPr txBox="1"/>
          <p:nvPr>
            <p:ph idx="1" type="body"/>
          </p:nvPr>
        </p:nvSpPr>
        <p:spPr>
          <a:xfrm>
            <a:off x="228600" y="1196975"/>
            <a:ext cx="8305800" cy="43894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Light entered the eyepiece when Michelson’s octagonal mirror made exactly one eighth of a rotation during the time light traveled to the distant mountain and back. Would light enter the eyepiece if the mirror turned one quarter of a rotation in this time?</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Yes, light would enter the eyepiece whenever the octagonal mirror turned in multiples of 1/8 rotation— ¼, ½, 1, etc.—in the time the light made its round trip. </a:t>
            </a:r>
          </a:p>
        </p:txBody>
      </p:sp>
      <p:sp>
        <p:nvSpPr>
          <p:cNvPr id="208" name="Shape 20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3" name="Shape 213"/>
        <p:cNvGrpSpPr/>
        <p:nvPr/>
      </p:nvGrpSpPr>
      <p:grpSpPr>
        <a:xfrm>
          <a:off x="0" y="0"/>
          <a:ext cx="0" cy="0"/>
          <a:chOff x="0" y="0"/>
          <a:chExt cx="0" cy="0"/>
        </a:xfrm>
      </p:grpSpPr>
      <p:pic>
        <p:nvPicPr>
          <p:cNvPr id="214" name="Shape 214"/>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15" name="Shape 215"/>
          <p:cNvSpPr txBox="1"/>
          <p:nvPr/>
        </p:nvSpPr>
        <p:spPr>
          <a:xfrm>
            <a:off x="1676400" y="3009900"/>
            <a:ext cx="7010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was Michelson’s experimental value for the speed of light? </a:t>
            </a:r>
          </a:p>
        </p:txBody>
      </p:sp>
      <p:sp>
        <p:nvSpPr>
          <p:cNvPr id="216" name="Shape 21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23" name="Shape 223"/>
          <p:cNvSpPr txBox="1"/>
          <p:nvPr>
            <p:ph idx="1" type="body"/>
          </p:nvPr>
        </p:nvSpPr>
        <p:spPr>
          <a:xfrm>
            <a:off x="990600" y="2622550"/>
            <a:ext cx="78486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electromagnetic spectrum consists of radio waves, microwaves, infrared, light, ultraviolet rays, X-rays, and gamma rays. </a:t>
            </a:r>
          </a:p>
        </p:txBody>
      </p:sp>
      <p:sp>
        <p:nvSpPr>
          <p:cNvPr id="224" name="Shape 22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Electromagnetic Waves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9" name="Shape 229"/>
        <p:cNvGrpSpPr/>
        <p:nvPr/>
      </p:nvGrpSpPr>
      <p:grpSpPr>
        <a:xfrm>
          <a:off x="0" y="0"/>
          <a:ext cx="0" cy="0"/>
          <a:chOff x="0" y="0"/>
          <a:chExt cx="0" cy="0"/>
        </a:xfrm>
      </p:grpSpPr>
      <p:sp>
        <p:nvSpPr>
          <p:cNvPr id="230" name="Shape 230"/>
          <p:cNvSpPr txBox="1"/>
          <p:nvPr/>
        </p:nvSpPr>
        <p:spPr>
          <a:xfrm>
            <a:off x="227012" y="1196975"/>
            <a:ext cx="85359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is energy that is emitted by accelerating electric charges—often electrons in atoms.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energy travels in a wave that is partly electric and partly magnetic. Such a wave is an </a:t>
            </a:r>
            <a:r>
              <a:rPr b="1" i="0" lang="en-US" sz="2400" u="none">
                <a:solidFill>
                  <a:srgbClr val="000000"/>
                </a:solidFill>
                <a:latin typeface="Arial"/>
                <a:ea typeface="Arial"/>
                <a:cs typeface="Arial"/>
                <a:sym typeface="Arial"/>
              </a:rPr>
              <a:t>electromagnetic wave.</a:t>
            </a:r>
            <a:r>
              <a:rPr b="0" i="0" lang="en-US" sz="2400" u="none">
                <a:solidFill>
                  <a:srgbClr val="000000"/>
                </a:solidFill>
                <a:latin typeface="Arial"/>
                <a:ea typeface="Arial"/>
                <a:cs typeface="Arial"/>
                <a:sym typeface="Arial"/>
              </a:rPr>
              <a:t> </a:t>
            </a:r>
          </a:p>
        </p:txBody>
      </p:sp>
      <p:sp>
        <p:nvSpPr>
          <p:cNvPr id="231" name="Shape 23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Electromagnetic Waves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6" name="Shape 236"/>
        <p:cNvGrpSpPr/>
        <p:nvPr/>
      </p:nvGrpSpPr>
      <p:grpSpPr>
        <a:xfrm>
          <a:off x="0" y="0"/>
          <a:ext cx="0" cy="0"/>
          <a:chOff x="0" y="0"/>
          <a:chExt cx="0" cy="0"/>
        </a:xfrm>
      </p:grpSpPr>
      <p:sp>
        <p:nvSpPr>
          <p:cNvPr id="237" name="Shape 237"/>
          <p:cNvSpPr txBox="1"/>
          <p:nvPr/>
        </p:nvSpPr>
        <p:spPr>
          <a:xfrm>
            <a:off x="227012" y="1196975"/>
            <a:ext cx="85359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is a portion of the family of electromagnetic waves that includes radio waves, microwaves, and X-rays.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range of electromagnetic waves is called the </a:t>
            </a:r>
            <a:r>
              <a:rPr b="1" i="0" lang="en-US" sz="2400" u="none">
                <a:solidFill>
                  <a:srgbClr val="000000"/>
                </a:solidFill>
                <a:latin typeface="Arial"/>
                <a:ea typeface="Arial"/>
                <a:cs typeface="Arial"/>
                <a:sym typeface="Arial"/>
              </a:rPr>
              <a:t>electromagnetic spectrum.</a:t>
            </a:r>
          </a:p>
        </p:txBody>
      </p:sp>
      <p:sp>
        <p:nvSpPr>
          <p:cNvPr id="238" name="Shape 2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Electromagnetic Waves</a:t>
            </a:r>
          </a:p>
        </p:txBody>
      </p:sp>
      <p:pic>
        <p:nvPicPr>
          <p:cNvPr id="239" name="Shape 239"/>
          <p:cNvPicPr preferRelativeResize="0"/>
          <p:nvPr/>
        </p:nvPicPr>
        <p:blipFill rotWithShape="1">
          <a:blip r:embed="rId3">
            <a:alphaModFix/>
          </a:blip>
          <a:srcRect b="0" l="0" r="0" t="0"/>
          <a:stretch/>
        </p:blipFill>
        <p:spPr>
          <a:xfrm>
            <a:off x="914400" y="3697287"/>
            <a:ext cx="7313612" cy="16367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 name="Shape 40"/>
        <p:cNvGrpSpPr/>
        <p:nvPr/>
      </p:nvGrpSpPr>
      <p:grpSpPr>
        <a:xfrm>
          <a:off x="0" y="0"/>
          <a:ext cx="0" cy="0"/>
          <a:chOff x="0" y="0"/>
          <a:chExt cx="0" cy="0"/>
        </a:xfrm>
      </p:grpSpPr>
      <p:pic>
        <p:nvPicPr>
          <p:cNvPr id="41" name="Shape 4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2" name="Shape 42"/>
          <p:cNvSpPr txBox="1"/>
          <p:nvPr>
            <p:ph idx="1" type="body"/>
          </p:nvPr>
        </p:nvSpPr>
        <p:spPr>
          <a:xfrm>
            <a:off x="990600" y="2797175"/>
            <a:ext cx="64770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Scientists now agree that light has a dual nature, part particle and part wave. </a:t>
            </a:r>
          </a:p>
        </p:txBody>
      </p:sp>
      <p:sp>
        <p:nvSpPr>
          <p:cNvPr id="43" name="Shape 4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Early Concepts of Light</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4" name="Shape 244"/>
        <p:cNvGrpSpPr/>
        <p:nvPr/>
      </p:nvGrpSpPr>
      <p:grpSpPr>
        <a:xfrm>
          <a:off x="0" y="0"/>
          <a:ext cx="0" cy="0"/>
          <a:chOff x="0" y="0"/>
          <a:chExt cx="0" cy="0"/>
        </a:xfrm>
      </p:grpSpPr>
      <p:sp>
        <p:nvSpPr>
          <p:cNvPr id="245" name="Shape 245"/>
          <p:cNvSpPr txBox="1"/>
          <p:nvPr/>
        </p:nvSpPr>
        <p:spPr>
          <a:xfrm>
            <a:off x="227012" y="1196975"/>
            <a:ext cx="76977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lowest frequency of light we can see appears red. The highest visible light, violet, has nearly twice the frequency of red light.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Electromagnetic waves of frequencies lower than the red of visible light are called </a:t>
            </a:r>
            <a:r>
              <a:rPr b="1" i="0" lang="en-US" sz="2400" u="none">
                <a:solidFill>
                  <a:srgbClr val="000000"/>
                </a:solidFill>
                <a:latin typeface="Arial"/>
                <a:ea typeface="Arial"/>
                <a:cs typeface="Arial"/>
                <a:sym typeface="Arial"/>
              </a:rPr>
              <a:t>infrared. </a:t>
            </a:r>
            <a:r>
              <a:rPr b="0" i="0" lang="en-US" sz="2400" u="none">
                <a:solidFill>
                  <a:srgbClr val="000000"/>
                </a:solidFill>
                <a:latin typeface="Arial"/>
                <a:ea typeface="Arial"/>
                <a:cs typeface="Arial"/>
                <a:sym typeface="Arial"/>
              </a:rPr>
              <a:t>Heat lamps give off infrared waves.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Electromagnetic waves of frequencies higher than those of violet are called </a:t>
            </a:r>
            <a:r>
              <a:rPr b="1" i="0" lang="en-US" sz="2400" u="none">
                <a:solidFill>
                  <a:srgbClr val="000000"/>
                </a:solidFill>
                <a:latin typeface="Arial"/>
                <a:ea typeface="Arial"/>
                <a:cs typeface="Arial"/>
                <a:sym typeface="Arial"/>
              </a:rPr>
              <a:t>ultraviolet. </a:t>
            </a:r>
            <a:r>
              <a:rPr b="0" i="0" lang="en-US" sz="2400" u="none">
                <a:solidFill>
                  <a:srgbClr val="000000"/>
                </a:solidFill>
                <a:latin typeface="Arial"/>
                <a:ea typeface="Arial"/>
                <a:cs typeface="Arial"/>
                <a:sym typeface="Arial"/>
              </a:rPr>
              <a:t>They are responsible for sunburns.</a:t>
            </a:r>
          </a:p>
        </p:txBody>
      </p:sp>
      <p:sp>
        <p:nvSpPr>
          <p:cNvPr id="246" name="Shape 24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Electromagnetic Waves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1" name="Shape 251"/>
        <p:cNvGrpSpPr/>
        <p:nvPr/>
      </p:nvGrpSpPr>
      <p:grpSpPr>
        <a:xfrm>
          <a:off x="0" y="0"/>
          <a:ext cx="0" cy="0"/>
          <a:chOff x="0" y="0"/>
          <a:chExt cx="0" cy="0"/>
        </a:xfrm>
      </p:grpSpPr>
      <p:pic>
        <p:nvPicPr>
          <p:cNvPr id="252" name="Shape 25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53" name="Shape 253"/>
          <p:cNvSpPr txBox="1"/>
          <p:nvPr/>
        </p:nvSpPr>
        <p:spPr>
          <a:xfrm>
            <a:off x="1676400" y="3009900"/>
            <a:ext cx="6248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are the waves of the electromagnetic spectrum? </a:t>
            </a:r>
          </a:p>
        </p:txBody>
      </p:sp>
      <p:sp>
        <p:nvSpPr>
          <p:cNvPr id="254" name="Shape 25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Electromagnetic Waves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9" name="Shape 259"/>
        <p:cNvGrpSpPr/>
        <p:nvPr/>
      </p:nvGrpSpPr>
      <p:grpSpPr>
        <a:xfrm>
          <a:off x="0" y="0"/>
          <a:ext cx="0" cy="0"/>
          <a:chOff x="0" y="0"/>
          <a:chExt cx="0" cy="0"/>
        </a:xfrm>
      </p:grpSpPr>
      <p:pic>
        <p:nvPicPr>
          <p:cNvPr id="260" name="Shape 260"/>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61" name="Shape 261"/>
          <p:cNvSpPr txBox="1"/>
          <p:nvPr>
            <p:ph idx="1" type="body"/>
          </p:nvPr>
        </p:nvSpPr>
        <p:spPr>
          <a:xfrm>
            <a:off x="990600" y="2819400"/>
            <a:ext cx="78486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Light passes through materials whose atoms absorb the energy and immediately reemit it as light. </a:t>
            </a:r>
          </a:p>
        </p:txBody>
      </p:sp>
      <p:sp>
        <p:nvSpPr>
          <p:cNvPr id="262" name="Shape 26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7" name="Shape 267"/>
        <p:cNvGrpSpPr/>
        <p:nvPr/>
      </p:nvGrpSpPr>
      <p:grpSpPr>
        <a:xfrm>
          <a:off x="0" y="0"/>
          <a:ext cx="0" cy="0"/>
          <a:chOff x="0" y="0"/>
          <a:chExt cx="0" cy="0"/>
        </a:xfrm>
      </p:grpSpPr>
      <p:sp>
        <p:nvSpPr>
          <p:cNvPr id="268" name="Shape 268"/>
          <p:cNvSpPr txBox="1"/>
          <p:nvPr/>
        </p:nvSpPr>
        <p:spPr>
          <a:xfrm>
            <a:off x="227012" y="1196975"/>
            <a:ext cx="76977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is energy carried in an electromagnetic wave, generated by vibrating electric charges.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light strikes matter, electrons in the matter are forced into vibration. </a:t>
            </a:r>
          </a:p>
        </p:txBody>
      </p:sp>
      <p:sp>
        <p:nvSpPr>
          <p:cNvPr id="269" name="Shape 26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4" name="Shape 274"/>
        <p:cNvGrpSpPr/>
        <p:nvPr/>
      </p:nvGrpSpPr>
      <p:grpSpPr>
        <a:xfrm>
          <a:off x="0" y="0"/>
          <a:ext cx="0" cy="0"/>
          <a:chOff x="0" y="0"/>
          <a:chExt cx="0" cy="0"/>
        </a:xfrm>
      </p:grpSpPr>
      <p:sp>
        <p:nvSpPr>
          <p:cNvPr id="275" name="Shape 275"/>
          <p:cNvSpPr txBox="1"/>
          <p:nvPr/>
        </p:nvSpPr>
        <p:spPr>
          <a:xfrm>
            <a:off x="227012" y="1196975"/>
            <a:ext cx="76977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Just as a sound wave can force a sound receiver into vibration, a light wave can force charged particles in materials into vibration.</a:t>
            </a:r>
          </a:p>
        </p:txBody>
      </p:sp>
      <p:sp>
        <p:nvSpPr>
          <p:cNvPr id="276" name="Shape 27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pic>
        <p:nvPicPr>
          <p:cNvPr id="277" name="Shape 277"/>
          <p:cNvPicPr preferRelativeResize="0"/>
          <p:nvPr/>
        </p:nvPicPr>
        <p:blipFill rotWithShape="1">
          <a:blip r:embed="rId3">
            <a:alphaModFix/>
          </a:blip>
          <a:srcRect b="0" l="0" r="0" t="0"/>
          <a:stretch/>
        </p:blipFill>
        <p:spPr>
          <a:xfrm>
            <a:off x="914400" y="3128962"/>
            <a:ext cx="7313612" cy="21288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2" name="Shape 282"/>
        <p:cNvGrpSpPr/>
        <p:nvPr/>
      </p:nvGrpSpPr>
      <p:grpSpPr>
        <a:xfrm>
          <a:off x="0" y="0"/>
          <a:ext cx="0" cy="0"/>
          <a:chOff x="0" y="0"/>
          <a:chExt cx="0" cy="0"/>
        </a:xfrm>
      </p:grpSpPr>
      <p:sp>
        <p:nvSpPr>
          <p:cNvPr id="283" name="Shape 283"/>
          <p:cNvSpPr txBox="1"/>
          <p:nvPr/>
        </p:nvSpPr>
        <p:spPr>
          <a:xfrm>
            <a:off x="227012" y="1196975"/>
            <a:ext cx="76977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Exactly how a material responds to light depends on the frequency of light and the natural frequency of electrons in the material.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Visible light vibrates at a very high rate, more than </a:t>
            </a:r>
            <a:br>
              <a:rPr b="0" i="0" lang="en-US" sz="24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100 trillion times per second (10</a:t>
            </a:r>
            <a:r>
              <a:rPr b="0" baseline="30000" i="0" lang="en-US" sz="2400" u="none">
                <a:solidFill>
                  <a:srgbClr val="000000"/>
                </a:solidFill>
                <a:latin typeface="Arial"/>
                <a:ea typeface="Arial"/>
                <a:cs typeface="Arial"/>
                <a:sym typeface="Arial"/>
              </a:rPr>
              <a:t>14</a:t>
            </a:r>
            <a:r>
              <a:rPr b="0" i="0" lang="en-US" sz="2400" u="none">
                <a:solidFill>
                  <a:srgbClr val="000000"/>
                </a:solidFill>
                <a:latin typeface="Arial"/>
                <a:ea typeface="Arial"/>
                <a:cs typeface="Arial"/>
                <a:sym typeface="Arial"/>
              </a:rPr>
              <a:t> hertz).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To respond to these ultrafast vibrations, a particle must have very little inertia. Electrons, with their small mass, can vibrate this fast.</a:t>
            </a:r>
          </a:p>
        </p:txBody>
      </p:sp>
      <p:sp>
        <p:nvSpPr>
          <p:cNvPr id="284" name="Shape 28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9" name="Shape 289"/>
        <p:cNvGrpSpPr/>
        <p:nvPr/>
      </p:nvGrpSpPr>
      <p:grpSpPr>
        <a:xfrm>
          <a:off x="0" y="0"/>
          <a:ext cx="0" cy="0"/>
          <a:chOff x="0" y="0"/>
          <a:chExt cx="0" cy="0"/>
        </a:xfrm>
      </p:grpSpPr>
      <p:sp>
        <p:nvSpPr>
          <p:cNvPr id="290" name="Shape 290"/>
          <p:cNvSpPr txBox="1"/>
          <p:nvPr/>
        </p:nvSpPr>
        <p:spPr>
          <a:xfrm>
            <a:off x="227012" y="1196975"/>
            <a:ext cx="76977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Materials that transmit light are </a:t>
            </a:r>
            <a:r>
              <a:rPr b="1" i="0" lang="en-US" sz="2400" u="none">
                <a:solidFill>
                  <a:srgbClr val="000000"/>
                </a:solidFill>
                <a:latin typeface="Arial"/>
                <a:ea typeface="Arial"/>
                <a:cs typeface="Arial"/>
                <a:sym typeface="Arial"/>
              </a:rPr>
              <a:t>transparent. </a:t>
            </a:r>
            <a:r>
              <a:rPr b="0" i="0" lang="en-US" sz="2400" u="none">
                <a:solidFill>
                  <a:srgbClr val="000000"/>
                </a:solidFill>
                <a:latin typeface="Arial"/>
                <a:ea typeface="Arial"/>
                <a:cs typeface="Arial"/>
                <a:sym typeface="Arial"/>
              </a:rPr>
              <a:t>Glass and water are transparent.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Materials that are springy (elastic) respond more to vibrations at some frequencies than at others.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natural vibration frequencies of an electron depend on how strongly it is attached to a nearby nucleus. </a:t>
            </a:r>
          </a:p>
        </p:txBody>
      </p:sp>
      <p:sp>
        <p:nvSpPr>
          <p:cNvPr id="291" name="Shape 29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6" name="Shape 296"/>
        <p:cNvGrpSpPr/>
        <p:nvPr/>
      </p:nvGrpSpPr>
      <p:grpSpPr>
        <a:xfrm>
          <a:off x="0" y="0"/>
          <a:ext cx="0" cy="0"/>
          <a:chOff x="0" y="0"/>
          <a:chExt cx="0" cy="0"/>
        </a:xfrm>
      </p:grpSpPr>
      <p:sp>
        <p:nvSpPr>
          <p:cNvPr id="297" name="Shape 297"/>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electrons of atoms in glass can be imagined to be bound to the atomic nucleus as if connected by springs.</a:t>
            </a:r>
          </a:p>
        </p:txBody>
      </p:sp>
      <p:sp>
        <p:nvSpPr>
          <p:cNvPr id="298" name="Shape 29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pic>
        <p:nvPicPr>
          <p:cNvPr id="299" name="Shape 299"/>
          <p:cNvPicPr preferRelativeResize="0"/>
          <p:nvPr/>
        </p:nvPicPr>
        <p:blipFill rotWithShape="1">
          <a:blip r:embed="rId3">
            <a:alphaModFix/>
          </a:blip>
          <a:srcRect b="0" l="0" r="0" t="0"/>
          <a:stretch/>
        </p:blipFill>
        <p:spPr>
          <a:xfrm>
            <a:off x="2257425" y="2819400"/>
            <a:ext cx="4629150" cy="300196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4" name="Shape 304"/>
        <p:cNvGrpSpPr/>
        <p:nvPr/>
      </p:nvGrpSpPr>
      <p:grpSpPr>
        <a:xfrm>
          <a:off x="0" y="0"/>
          <a:ext cx="0" cy="0"/>
          <a:chOff x="0" y="0"/>
          <a:chExt cx="0" cy="0"/>
        </a:xfrm>
      </p:grpSpPr>
      <p:sp>
        <p:nvSpPr>
          <p:cNvPr id="305" name="Shape 305"/>
          <p:cNvSpPr txBox="1"/>
          <p:nvPr/>
        </p:nvSpPr>
        <p:spPr>
          <a:xfrm>
            <a:off x="227012" y="1196975"/>
            <a:ext cx="7697787" cy="43275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in glass have a natural vibration frequency in the ultraviolet range.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ultraviolet light, resonance occurs as the wave builds a large vibration between the electron and the nucleus.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energy received by the atom can be either passed on to neighboring atoms by collisions or reemitted as light.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ultraviolet light interacts with an atom that has the same natural frequency, the vibration amplitude is unusually large. </a:t>
            </a:r>
          </a:p>
        </p:txBody>
      </p:sp>
      <p:sp>
        <p:nvSpPr>
          <p:cNvPr id="306" name="Shape 30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1" name="Shape 311"/>
        <p:cNvGrpSpPr/>
        <p:nvPr/>
      </p:nvGrpSpPr>
      <p:grpSpPr>
        <a:xfrm>
          <a:off x="0" y="0"/>
          <a:ext cx="0" cy="0"/>
          <a:chOff x="0" y="0"/>
          <a:chExt cx="0" cy="0"/>
        </a:xfrm>
      </p:grpSpPr>
      <p:sp>
        <p:nvSpPr>
          <p:cNvPr id="312" name="Shape 312"/>
          <p:cNvSpPr txBox="1"/>
          <p:nvPr/>
        </p:nvSpPr>
        <p:spPr>
          <a:xfrm>
            <a:off x="227012" y="1196975"/>
            <a:ext cx="76977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atom typically holds on to this energy for about 1 million vibrations or 100 millionths of a second.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During this time, the atom makes many collisions with other atoms and gives up its energy in the form of heat.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That’s why glass is not transparent to ultraviolet.</a:t>
            </a:r>
          </a:p>
        </p:txBody>
      </p:sp>
      <p:sp>
        <p:nvSpPr>
          <p:cNvPr id="313" name="Shape 31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pic>
        <p:nvPicPr>
          <p:cNvPr id="314" name="Shape 314"/>
          <p:cNvPicPr preferRelativeResize="0"/>
          <p:nvPr/>
        </p:nvPicPr>
        <p:blipFill rotWithShape="1">
          <a:blip r:embed="rId3">
            <a:alphaModFix/>
          </a:blip>
          <a:srcRect b="0" l="0" r="0" t="0"/>
          <a:stretch/>
        </p:blipFill>
        <p:spPr>
          <a:xfrm>
            <a:off x="6019800" y="3657600"/>
            <a:ext cx="2741612" cy="2343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nvSpPr>
        <p:spPr>
          <a:xfrm>
            <a:off x="227012" y="1196975"/>
            <a:ext cx="8307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has been studied for thousands of years.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 ancient Greek philosophers thought that light consists of tiny particles, which enter the eye to create the sensation of vision.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Others thought that vision resulted from streamers or filaments emitted by the eye making contact with an object.</a:t>
            </a:r>
          </a:p>
        </p:txBody>
      </p:sp>
      <p:sp>
        <p:nvSpPr>
          <p:cNvPr id="49" name="Shape 49"/>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Early Concepts of Light</a:t>
            </a:r>
          </a:p>
        </p:txBody>
      </p:sp>
      <p:pic>
        <p:nvPicPr>
          <p:cNvPr id="50" name="Shape 50"/>
          <p:cNvPicPr preferRelativeResize="0"/>
          <p:nvPr/>
        </p:nvPicPr>
        <p:blipFill rotWithShape="1">
          <a:blip r:embed="rId3">
            <a:alphaModFix/>
          </a:blip>
          <a:srcRect b="0" l="0" r="0" t="0"/>
          <a:stretch/>
        </p:blipFill>
        <p:spPr>
          <a:xfrm>
            <a:off x="1220787" y="3733800"/>
            <a:ext cx="6704012" cy="2444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9" name="Shape 319"/>
        <p:cNvGrpSpPr/>
        <p:nvPr/>
      </p:nvGrpSpPr>
      <p:grpSpPr>
        <a:xfrm>
          <a:off x="0" y="0"/>
          <a:ext cx="0" cy="0"/>
          <a:chOff x="0" y="0"/>
          <a:chExt cx="0" cy="0"/>
        </a:xfrm>
      </p:grpSpPr>
      <p:sp>
        <p:nvSpPr>
          <p:cNvPr id="320" name="Shape 320"/>
          <p:cNvSpPr txBox="1"/>
          <p:nvPr/>
        </p:nvSpPr>
        <p:spPr>
          <a:xfrm>
            <a:off x="227012" y="1196975"/>
            <a:ext cx="84597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electromagnetic wave has a lower frequency than ultraviolet, as visible light does, the electrons are forced into vibration with smaller amplitudes.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atom holds the energy for less time, with less chance of collision with neighboring atoms.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Less energy is transferred as heat.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energy of the vibrating electrons is reemitted as transmitted light. </a:t>
            </a:r>
          </a:p>
        </p:txBody>
      </p:sp>
      <p:sp>
        <p:nvSpPr>
          <p:cNvPr id="321" name="Shape 32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6" name="Shape 326"/>
        <p:cNvGrpSpPr/>
        <p:nvPr/>
      </p:nvGrpSpPr>
      <p:grpSpPr>
        <a:xfrm>
          <a:off x="0" y="0"/>
          <a:ext cx="0" cy="0"/>
          <a:chOff x="0" y="0"/>
          <a:chExt cx="0" cy="0"/>
        </a:xfrm>
      </p:grpSpPr>
      <p:sp>
        <p:nvSpPr>
          <p:cNvPr id="327" name="Shape 327"/>
          <p:cNvSpPr txBox="1"/>
          <p:nvPr/>
        </p:nvSpPr>
        <p:spPr>
          <a:xfrm>
            <a:off x="227012" y="1196975"/>
            <a:ext cx="81549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Glass is transparent to all the frequencies of visible 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frequency of the reemitted light is identical to that of the light that produced the vibration to begin with.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main difference is a slight time delay between absorption and reemission.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time delay results in a lower average speed of light through a transparent material. </a:t>
            </a:r>
          </a:p>
        </p:txBody>
      </p:sp>
      <p:sp>
        <p:nvSpPr>
          <p:cNvPr id="328" name="Shape 32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3" name="Shape 333"/>
        <p:cNvGrpSpPr/>
        <p:nvPr/>
      </p:nvGrpSpPr>
      <p:grpSpPr>
        <a:xfrm>
          <a:off x="0" y="0"/>
          <a:ext cx="0" cy="0"/>
          <a:chOff x="0" y="0"/>
          <a:chExt cx="0" cy="0"/>
        </a:xfrm>
      </p:grpSpPr>
      <p:sp>
        <p:nvSpPr>
          <p:cNvPr id="334" name="Shape 334"/>
          <p:cNvSpPr txBox="1"/>
          <p:nvPr/>
        </p:nvSpPr>
        <p:spPr>
          <a:xfrm>
            <a:off x="227012" y="1196975"/>
            <a:ext cx="8154987"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light wave incident upon a pane of glass sets up vibrations in the atoms. Because of the time delay between absorptions and reemissions, the average speed of light in glass is less than </a:t>
            </a:r>
            <a:r>
              <a:rPr b="0" i="1" lang="en-US" sz="2400" u="none">
                <a:solidFill>
                  <a:srgbClr val="000000"/>
                </a:solidFill>
                <a:latin typeface="Arial"/>
                <a:ea typeface="Arial"/>
                <a:cs typeface="Arial"/>
                <a:sym typeface="Arial"/>
              </a:rPr>
              <a:t>c.</a:t>
            </a:r>
          </a:p>
        </p:txBody>
      </p:sp>
      <p:sp>
        <p:nvSpPr>
          <p:cNvPr id="335" name="Shape 33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pic>
        <p:nvPicPr>
          <p:cNvPr id="336" name="Shape 336"/>
          <p:cNvPicPr preferRelativeResize="0"/>
          <p:nvPr/>
        </p:nvPicPr>
        <p:blipFill rotWithShape="1">
          <a:blip r:embed="rId3">
            <a:alphaModFix/>
          </a:blip>
          <a:srcRect b="0" l="0" r="0" t="0"/>
          <a:stretch/>
        </p:blipFill>
        <p:spPr>
          <a:xfrm>
            <a:off x="914400" y="3068637"/>
            <a:ext cx="7313612" cy="257016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1" name="Shape 341"/>
        <p:cNvGrpSpPr/>
        <p:nvPr/>
      </p:nvGrpSpPr>
      <p:grpSpPr>
        <a:xfrm>
          <a:off x="0" y="0"/>
          <a:ext cx="0" cy="0"/>
          <a:chOff x="0" y="0"/>
          <a:chExt cx="0" cy="0"/>
        </a:xfrm>
      </p:grpSpPr>
      <p:sp>
        <p:nvSpPr>
          <p:cNvPr id="342" name="Shape 342"/>
          <p:cNvSpPr txBox="1"/>
          <p:nvPr/>
        </p:nvSpPr>
        <p:spPr>
          <a:xfrm>
            <a:off x="227012" y="1196975"/>
            <a:ext cx="8154987" cy="4473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 vacuum, the speed of light is a constant 300,000 km/s; we call this speed of light </a:t>
            </a:r>
            <a:r>
              <a:rPr b="0" i="1" lang="en-US" sz="2400" u="none">
                <a:solidFill>
                  <a:srgbClr val="000000"/>
                </a:solidFill>
                <a:latin typeface="Arial"/>
                <a:ea typeface="Arial"/>
                <a:cs typeface="Arial"/>
                <a:sym typeface="Arial"/>
              </a:rPr>
              <a:t>c.</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Light travels slightly less than </a:t>
            </a:r>
            <a:r>
              <a:rPr b="0" i="1" lang="en-US" sz="2400" u="none" cap="none" strike="noStrike">
                <a:solidFill>
                  <a:srgbClr val="000000"/>
                </a:solidFill>
                <a:latin typeface="Arial"/>
                <a:ea typeface="Arial"/>
                <a:cs typeface="Arial"/>
                <a:sym typeface="Arial"/>
              </a:rPr>
              <a:t>c </a:t>
            </a:r>
            <a:r>
              <a:rPr b="0" i="0" lang="en-US" sz="2400" u="none" cap="none" strike="noStrike">
                <a:solidFill>
                  <a:srgbClr val="000000"/>
                </a:solidFill>
                <a:latin typeface="Arial"/>
                <a:ea typeface="Arial"/>
                <a:cs typeface="Arial"/>
                <a:sym typeface="Arial"/>
              </a:rPr>
              <a:t>in the atmosphere, but the speed is usually rounded to </a:t>
            </a:r>
            <a:r>
              <a:rPr b="0" i="1" lang="en-US" sz="2400" u="none" cap="none" strike="noStrike">
                <a:solidFill>
                  <a:srgbClr val="000000"/>
                </a:solidFill>
                <a:latin typeface="Arial"/>
                <a:ea typeface="Arial"/>
                <a:cs typeface="Arial"/>
                <a:sym typeface="Arial"/>
              </a:rPr>
              <a:t>c</a:t>
            </a:r>
            <a:r>
              <a:rPr b="0" i="0" lang="en-US" sz="2400" u="none" cap="none" strike="noStrike">
                <a:solidFill>
                  <a:srgbClr val="000000"/>
                </a:solidFill>
                <a:latin typeface="Arial"/>
                <a:ea typeface="Arial"/>
                <a:cs typeface="Arial"/>
                <a:sym typeface="Arial"/>
              </a:rPr>
              <a:t>.</a:t>
            </a:r>
            <a:r>
              <a:rPr b="0" i="1" lang="en-US" sz="2400" u="none" cap="none" strike="noStrike">
                <a:solidFill>
                  <a:srgbClr val="000000"/>
                </a:solidFill>
                <a:latin typeface="Arial"/>
                <a:ea typeface="Arial"/>
                <a:cs typeface="Arial"/>
                <a:sym typeface="Arial"/>
              </a:rPr>
              <a: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water, light travels at 75% of its speed in a vacuum, 0.75</a:t>
            </a:r>
            <a:r>
              <a:rPr b="0" i="1" lang="en-US" sz="2400" u="none" cap="none" strike="noStrike">
                <a:solidFill>
                  <a:srgbClr val="000000"/>
                </a:solidFill>
                <a:latin typeface="Arial"/>
                <a:ea typeface="Arial"/>
                <a:cs typeface="Arial"/>
                <a:sym typeface="Arial"/>
              </a:rPr>
              <a:t>c.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glass, light travels at about 0.67</a:t>
            </a:r>
            <a:r>
              <a:rPr b="0" i="1" lang="en-US" sz="2400" u="none" cap="none" strike="noStrike">
                <a:solidFill>
                  <a:srgbClr val="000000"/>
                </a:solidFill>
                <a:latin typeface="Arial"/>
                <a:ea typeface="Arial"/>
                <a:cs typeface="Arial"/>
                <a:sym typeface="Arial"/>
              </a:rPr>
              <a:t>c, </a:t>
            </a:r>
            <a:r>
              <a:rPr b="0" i="0" lang="en-US" sz="2400" u="none" cap="none" strike="noStrike">
                <a:solidFill>
                  <a:srgbClr val="000000"/>
                </a:solidFill>
                <a:latin typeface="Arial"/>
                <a:ea typeface="Arial"/>
                <a:cs typeface="Arial"/>
                <a:sym typeface="Arial"/>
              </a:rPr>
              <a:t>depending on glass type.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a diamond, light travels at only 0.40</a:t>
            </a:r>
            <a:r>
              <a:rPr b="0" i="1" lang="en-US" sz="2400" u="none" cap="none" strike="noStrike">
                <a:solidFill>
                  <a:srgbClr val="000000"/>
                </a:solidFill>
                <a:latin typeface="Arial"/>
                <a:ea typeface="Arial"/>
                <a:cs typeface="Arial"/>
                <a:sym typeface="Arial"/>
              </a:rPr>
              <a:t>c</a:t>
            </a:r>
            <a:r>
              <a:rPr b="0" i="0" lang="en-US" sz="2400" u="none" cap="none" strike="noStrike">
                <a:solidFill>
                  <a:srgbClr val="000000"/>
                </a:solidFill>
                <a:latin typeface="Arial"/>
                <a:ea typeface="Arial"/>
                <a:cs typeface="Arial"/>
                <a:sym typeface="Arial"/>
              </a:rPr>
              <a: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light emerges from these materials into the air, it travels at its original speed, </a:t>
            </a:r>
            <a:r>
              <a:rPr b="0" i="1" lang="en-US" sz="2400" u="none">
                <a:solidFill>
                  <a:srgbClr val="000000"/>
                </a:solidFill>
                <a:latin typeface="Arial"/>
                <a:ea typeface="Arial"/>
                <a:cs typeface="Arial"/>
                <a:sym typeface="Arial"/>
              </a:rPr>
              <a:t>c.</a:t>
            </a:r>
          </a:p>
        </p:txBody>
      </p:sp>
      <p:sp>
        <p:nvSpPr>
          <p:cNvPr id="343" name="Shape 34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8" name="Shape 348"/>
        <p:cNvGrpSpPr/>
        <p:nvPr/>
      </p:nvGrpSpPr>
      <p:grpSpPr>
        <a:xfrm>
          <a:off x="0" y="0"/>
          <a:ext cx="0" cy="0"/>
          <a:chOff x="0" y="0"/>
          <a:chExt cx="0" cy="0"/>
        </a:xfrm>
      </p:grpSpPr>
      <p:sp>
        <p:nvSpPr>
          <p:cNvPr id="349" name="Shape 349"/>
          <p:cNvSpPr txBox="1"/>
          <p:nvPr/>
        </p:nvSpPr>
        <p:spPr>
          <a:xfrm>
            <a:off x="227012" y="1196975"/>
            <a:ext cx="81549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Infrared waves, with frequencies lower than visible light, vibrate not only the electrons, but also the entire structure of the glass.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vibration of the structure increases the internal energy of the glass and makes it warmer.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Glass is transparent to visible light, but not to ultraviolet and infrared light.</a:t>
            </a:r>
          </a:p>
        </p:txBody>
      </p:sp>
      <p:sp>
        <p:nvSpPr>
          <p:cNvPr id="350" name="Shape 35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pic>
        <p:nvPicPr>
          <p:cNvPr id="351" name="Shape 351"/>
          <p:cNvPicPr preferRelativeResize="0"/>
          <p:nvPr/>
        </p:nvPicPr>
        <p:blipFill rotWithShape="1">
          <a:blip r:embed="rId3">
            <a:alphaModFix/>
          </a:blip>
          <a:srcRect b="0" l="0" r="0" t="0"/>
          <a:stretch/>
        </p:blipFill>
        <p:spPr>
          <a:xfrm>
            <a:off x="914400" y="4106862"/>
            <a:ext cx="7313612" cy="206533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6" name="Shape 356"/>
        <p:cNvGrpSpPr/>
        <p:nvPr/>
      </p:nvGrpSpPr>
      <p:grpSpPr>
        <a:xfrm>
          <a:off x="0" y="0"/>
          <a:ext cx="0" cy="0"/>
          <a:chOff x="0" y="0"/>
          <a:chExt cx="0" cy="0"/>
        </a:xfrm>
      </p:grpSpPr>
      <p:pic>
        <p:nvPicPr>
          <p:cNvPr id="357" name="Shape 35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58" name="Shape 358"/>
          <p:cNvSpPr txBox="1"/>
          <p:nvPr/>
        </p:nvSpPr>
        <p:spPr>
          <a:xfrm>
            <a:off x="1676400" y="3025775"/>
            <a:ext cx="5638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kind of materials does light pass through?</a:t>
            </a:r>
          </a:p>
        </p:txBody>
      </p:sp>
      <p:sp>
        <p:nvSpPr>
          <p:cNvPr id="359" name="Shape 35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Light and Transparent Materials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4" name="Shape 364"/>
        <p:cNvGrpSpPr/>
        <p:nvPr/>
      </p:nvGrpSpPr>
      <p:grpSpPr>
        <a:xfrm>
          <a:off x="0" y="0"/>
          <a:ext cx="0" cy="0"/>
          <a:chOff x="0" y="0"/>
          <a:chExt cx="0" cy="0"/>
        </a:xfrm>
      </p:grpSpPr>
      <p:pic>
        <p:nvPicPr>
          <p:cNvPr id="365" name="Shape 36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66" name="Shape 366"/>
          <p:cNvSpPr txBox="1"/>
          <p:nvPr>
            <p:ph idx="1" type="body"/>
          </p:nvPr>
        </p:nvSpPr>
        <p:spPr>
          <a:xfrm>
            <a:off x="990600" y="2463800"/>
            <a:ext cx="75438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In opaque materials, any coordinated vibrations given by light to the atoms and molecules are turned into random kinetic energy—that is, into internal energy. </a:t>
            </a:r>
          </a:p>
        </p:txBody>
      </p:sp>
      <p:sp>
        <p:nvSpPr>
          <p:cNvPr id="367" name="Shape 36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Opaque Materials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2" name="Shape 372"/>
        <p:cNvGrpSpPr/>
        <p:nvPr/>
      </p:nvGrpSpPr>
      <p:grpSpPr>
        <a:xfrm>
          <a:off x="0" y="0"/>
          <a:ext cx="0" cy="0"/>
          <a:chOff x="0" y="0"/>
          <a:chExt cx="0" cy="0"/>
        </a:xfrm>
      </p:grpSpPr>
      <p:sp>
        <p:nvSpPr>
          <p:cNvPr id="373" name="Shape 373"/>
          <p:cNvSpPr txBox="1"/>
          <p:nvPr/>
        </p:nvSpPr>
        <p:spPr>
          <a:xfrm>
            <a:off x="227012" y="1196975"/>
            <a:ext cx="81549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Materials that absorb light without reemission and thus allow no light through them are </a:t>
            </a:r>
            <a:r>
              <a:rPr b="1" i="0" lang="en-US" sz="2400" u="none">
                <a:solidFill>
                  <a:srgbClr val="000000"/>
                </a:solidFill>
                <a:latin typeface="Arial"/>
                <a:ea typeface="Arial"/>
                <a:cs typeface="Arial"/>
                <a:sym typeface="Arial"/>
              </a:rPr>
              <a:t>opaque.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Wood, stone, and people are opaque.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opaque materials, any vibrations from light are turned into random kinetic energy—that is, into internal energy.</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materials become slightly warmer.</a:t>
            </a:r>
          </a:p>
        </p:txBody>
      </p:sp>
      <p:sp>
        <p:nvSpPr>
          <p:cNvPr id="374" name="Shape 37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Opaque Materials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9" name="Shape 379"/>
        <p:cNvGrpSpPr/>
        <p:nvPr/>
      </p:nvGrpSpPr>
      <p:grpSpPr>
        <a:xfrm>
          <a:off x="0" y="0"/>
          <a:ext cx="0" cy="0"/>
          <a:chOff x="0" y="0"/>
          <a:chExt cx="0" cy="0"/>
        </a:xfrm>
      </p:grpSpPr>
      <p:sp>
        <p:nvSpPr>
          <p:cNvPr id="380" name="Shape 380"/>
          <p:cNvSpPr txBox="1"/>
          <p:nvPr/>
        </p:nvSpPr>
        <p:spPr>
          <a:xfrm>
            <a:off x="227012" y="1196975"/>
            <a:ext cx="74691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Metals are also opaque.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metals, the outer electrons of atoms are not bound to any particular atom.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light shines on metal and sets these free electrons into vibration, their energy does not “spring” from atom to atom.</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is reemitted as visible light. This reemitted light is seen as a reflection. That’s why metals are shiny.</a:t>
            </a:r>
          </a:p>
        </p:txBody>
      </p:sp>
      <p:sp>
        <p:nvSpPr>
          <p:cNvPr id="381" name="Shape 38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Opaque Materials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6" name="Shape 386"/>
        <p:cNvGrpSpPr/>
        <p:nvPr/>
      </p:nvGrpSpPr>
      <p:grpSpPr>
        <a:xfrm>
          <a:off x="0" y="0"/>
          <a:ext cx="0" cy="0"/>
          <a:chOff x="0" y="0"/>
          <a:chExt cx="0" cy="0"/>
        </a:xfrm>
      </p:grpSpPr>
      <p:sp>
        <p:nvSpPr>
          <p:cNvPr id="387" name="Shape 387"/>
          <p:cNvSpPr txBox="1"/>
          <p:nvPr/>
        </p:nvSpPr>
        <p:spPr>
          <a:xfrm>
            <a:off x="227012" y="1196975"/>
            <a:ext cx="85359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Our atmosphere is transparent to visible light and some infrared, but almost opaque to high-frequency </a:t>
            </a:r>
            <a:br>
              <a:rPr b="0" i="0" lang="en-US" sz="24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ultraviolet waves.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ultraviolet that gets through is responsible for sunburns.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Clouds are semitransparent to ultraviolet, so you can get a sunburn on a cloudy day.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Ultraviolet also reflects from sand and water, so you can sometimes get a sunburn while in the shade of a </a:t>
            </a:r>
            <a:br>
              <a:rPr b="0" i="0" lang="en-US" sz="24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beach umbrella.</a:t>
            </a:r>
          </a:p>
        </p:txBody>
      </p:sp>
      <p:sp>
        <p:nvSpPr>
          <p:cNvPr id="388" name="Shape 38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Opaque Materials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nvSpPr>
        <p:spPr>
          <a:xfrm>
            <a:off x="227012" y="1196975"/>
            <a:ext cx="83835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Up until the time of Newton and beyond, most philosophers and scientists thought that light consisted of particles.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However, one Greek, Empedocles, thought that light traveled in waves.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One of Newton’s contemporaries, the Dutch scientist Christian Huygens, also argued that light was a wave.</a:t>
            </a:r>
          </a:p>
        </p:txBody>
      </p:sp>
      <p:sp>
        <p:nvSpPr>
          <p:cNvPr id="56" name="Shape 56"/>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Early Concepts of Light</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3" name="Shape 393"/>
        <p:cNvGrpSpPr/>
        <p:nvPr/>
      </p:nvGrpSpPr>
      <p:grpSpPr>
        <a:xfrm>
          <a:off x="0" y="0"/>
          <a:ext cx="0" cy="0"/>
          <a:chOff x="0" y="0"/>
          <a:chExt cx="0" cy="0"/>
        </a:xfrm>
      </p:grpSpPr>
      <p:sp>
        <p:nvSpPr>
          <p:cNvPr id="394" name="Shape 394"/>
          <p:cNvSpPr txBox="1"/>
          <p:nvPr>
            <p:ph idx="1" type="body"/>
          </p:nvPr>
        </p:nvSpPr>
        <p:spPr>
          <a:xfrm>
            <a:off x="228600" y="1196975"/>
            <a:ext cx="86868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Why is glass transparent to visible light but opaque to ultraviolet and infrared?</a:t>
            </a:r>
            <a:br>
              <a:rPr b="0" i="0" lang="en-US" sz="2400" u="none" cap="none" strike="noStrike">
                <a:solidFill>
                  <a:srgbClr val="000000"/>
                </a:solidFill>
                <a:latin typeface="Arial"/>
                <a:ea typeface="Arial"/>
                <a:cs typeface="Arial"/>
                <a:sym typeface="Arial"/>
              </a:rPr>
            </a:br>
          </a:p>
        </p:txBody>
      </p:sp>
      <p:sp>
        <p:nvSpPr>
          <p:cNvPr id="395" name="Shape 39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Opaque Materials</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0" name="Shape 400"/>
        <p:cNvGrpSpPr/>
        <p:nvPr/>
      </p:nvGrpSpPr>
      <p:grpSpPr>
        <a:xfrm>
          <a:off x="0" y="0"/>
          <a:ext cx="0" cy="0"/>
          <a:chOff x="0" y="0"/>
          <a:chExt cx="0" cy="0"/>
        </a:xfrm>
      </p:grpSpPr>
      <p:sp>
        <p:nvSpPr>
          <p:cNvPr id="401" name="Shape 401"/>
          <p:cNvSpPr txBox="1"/>
          <p:nvPr>
            <p:ph idx="1" type="body"/>
          </p:nvPr>
        </p:nvSpPr>
        <p:spPr>
          <a:xfrm>
            <a:off x="228600" y="1196975"/>
            <a:ext cx="8686800" cy="4624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Why is glass transparent to visible light but opaque to ultraviolet and infrared?</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00"/>
              </a:spcBef>
              <a:spcAft>
                <a:spcPts val="0"/>
              </a:spcAft>
              <a:buClr>
                <a:srgbClr val="000000"/>
              </a:buClr>
              <a:buSzPct val="25000"/>
              <a:buFont typeface="Arial"/>
              <a:buNone/>
            </a:pPr>
            <a:r>
              <a:rPr b="0" i="0" lang="en-US" sz="2000" u="none" cap="none" strike="noStrike">
                <a:solidFill>
                  <a:srgbClr val="000000"/>
                </a:solidFill>
                <a:latin typeface="Arial"/>
                <a:ea typeface="Arial"/>
                <a:cs typeface="Arial"/>
                <a:sym typeface="Arial"/>
              </a:rPr>
              <a:t>The natural frequency of vibration for electrons in glass matches the frequency of ultraviolet light, so resonance in the glass occurs when ultraviolet waves shine on it. These vibrations generate heat instead of wave reemission, so the glass is opaque to ultraviolet. In the range of visible light, the forced vibrations of electrons in the glass result in reemission of light, so the glass is transparent. Lower-frequency infrared causes entire atomic structures to resonate so heat is generated, and the glass is opaque. </a:t>
            </a:r>
          </a:p>
        </p:txBody>
      </p:sp>
      <p:sp>
        <p:nvSpPr>
          <p:cNvPr id="402" name="Shape 40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Opaque Materials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7" name="Shape 407"/>
        <p:cNvGrpSpPr/>
        <p:nvPr/>
      </p:nvGrpSpPr>
      <p:grpSpPr>
        <a:xfrm>
          <a:off x="0" y="0"/>
          <a:ext cx="0" cy="0"/>
          <a:chOff x="0" y="0"/>
          <a:chExt cx="0" cy="0"/>
        </a:xfrm>
      </p:grpSpPr>
      <p:pic>
        <p:nvPicPr>
          <p:cNvPr id="408" name="Shape 40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09" name="Shape 409"/>
          <p:cNvSpPr txBox="1"/>
          <p:nvPr/>
        </p:nvSpPr>
        <p:spPr>
          <a:xfrm>
            <a:off x="1676400" y="3025775"/>
            <a:ext cx="5638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does light not pass through opaque materials? </a:t>
            </a:r>
          </a:p>
        </p:txBody>
      </p:sp>
      <p:sp>
        <p:nvSpPr>
          <p:cNvPr id="410" name="Shape 41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Opaque Materials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5" name="Shape 415"/>
        <p:cNvGrpSpPr/>
        <p:nvPr/>
      </p:nvGrpSpPr>
      <p:grpSpPr>
        <a:xfrm>
          <a:off x="0" y="0"/>
          <a:ext cx="0" cy="0"/>
          <a:chOff x="0" y="0"/>
          <a:chExt cx="0" cy="0"/>
        </a:xfrm>
      </p:grpSpPr>
      <p:pic>
        <p:nvPicPr>
          <p:cNvPr id="416" name="Shape 416"/>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17" name="Shape 417"/>
          <p:cNvSpPr txBox="1"/>
          <p:nvPr>
            <p:ph idx="1" type="body"/>
          </p:nvPr>
        </p:nvSpPr>
        <p:spPr>
          <a:xfrm>
            <a:off x="990600" y="2622550"/>
            <a:ext cx="75438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When light shines on an object, some of the rays may be stopped while others pass on in a straight-line path. </a:t>
            </a:r>
          </a:p>
        </p:txBody>
      </p:sp>
      <p:sp>
        <p:nvSpPr>
          <p:cNvPr id="418" name="Shape 41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3" name="Shape 423"/>
        <p:cNvGrpSpPr/>
        <p:nvPr/>
      </p:nvGrpSpPr>
      <p:grpSpPr>
        <a:xfrm>
          <a:off x="0" y="0"/>
          <a:ext cx="0" cy="0"/>
          <a:chOff x="0" y="0"/>
          <a:chExt cx="0" cy="0"/>
        </a:xfrm>
      </p:grpSpPr>
      <p:sp>
        <p:nvSpPr>
          <p:cNvPr id="424" name="Shape 424"/>
          <p:cNvSpPr txBox="1"/>
          <p:nvPr/>
        </p:nvSpPr>
        <p:spPr>
          <a:xfrm>
            <a:off x="227012" y="1196975"/>
            <a:ext cx="8535987" cy="1698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thin beam of light is often called a </a:t>
            </a:r>
            <a:r>
              <a:rPr b="1" i="0" lang="en-US" sz="2400" u="none">
                <a:solidFill>
                  <a:srgbClr val="000000"/>
                </a:solidFill>
                <a:latin typeface="Arial"/>
                <a:ea typeface="Arial"/>
                <a:cs typeface="Arial"/>
                <a:sym typeface="Arial"/>
              </a:rPr>
              <a:t>ray.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Any beam of light—no matter how wide—can be thought of as made of a bundle of rays.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a:t>
            </a:r>
            <a:r>
              <a:rPr b="1" i="0" lang="en-US" sz="2400" u="none">
                <a:solidFill>
                  <a:srgbClr val="000000"/>
                </a:solidFill>
                <a:latin typeface="Arial"/>
                <a:ea typeface="Arial"/>
                <a:cs typeface="Arial"/>
                <a:sym typeface="Arial"/>
              </a:rPr>
              <a:t>shadow </a:t>
            </a:r>
            <a:r>
              <a:rPr b="0" i="0" lang="en-US" sz="2400" u="none">
                <a:solidFill>
                  <a:srgbClr val="000000"/>
                </a:solidFill>
                <a:latin typeface="Arial"/>
                <a:ea typeface="Arial"/>
                <a:cs typeface="Arial"/>
                <a:sym typeface="Arial"/>
              </a:rPr>
              <a:t>is formed where light rays cannot reach. </a:t>
            </a:r>
          </a:p>
        </p:txBody>
      </p:sp>
      <p:sp>
        <p:nvSpPr>
          <p:cNvPr id="425" name="Shape 42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pic>
        <p:nvPicPr>
          <p:cNvPr id="426" name="Shape 426"/>
          <p:cNvPicPr preferRelativeResize="0"/>
          <p:nvPr/>
        </p:nvPicPr>
        <p:blipFill rotWithShape="1">
          <a:blip r:embed="rId3">
            <a:alphaModFix/>
          </a:blip>
          <a:srcRect b="0" l="0" r="0" t="0"/>
          <a:stretch/>
        </p:blipFill>
        <p:spPr>
          <a:xfrm>
            <a:off x="2209800" y="3041650"/>
            <a:ext cx="4191000" cy="32829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1" name="Shape 431"/>
        <p:cNvGrpSpPr/>
        <p:nvPr/>
      </p:nvGrpSpPr>
      <p:grpSpPr>
        <a:xfrm>
          <a:off x="0" y="0"/>
          <a:ext cx="0" cy="0"/>
          <a:chOff x="0" y="0"/>
          <a:chExt cx="0" cy="0"/>
        </a:xfrm>
      </p:grpSpPr>
      <p:sp>
        <p:nvSpPr>
          <p:cNvPr id="432" name="Shape 432"/>
          <p:cNvSpPr txBox="1"/>
          <p:nvPr/>
        </p:nvSpPr>
        <p:spPr>
          <a:xfrm>
            <a:off x="227012" y="1196975"/>
            <a:ext cx="8307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Sharp shadows are produced by a small light source nearby or by a larger source farther away.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However, most shadows are somewhat blurry, with a dark part on the inside and a lighter part around the edges.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total shadow is called an </a:t>
            </a:r>
            <a:r>
              <a:rPr b="1" i="0" lang="en-US" sz="2400" u="none">
                <a:solidFill>
                  <a:srgbClr val="000000"/>
                </a:solidFill>
                <a:latin typeface="Arial"/>
                <a:ea typeface="Arial"/>
                <a:cs typeface="Arial"/>
                <a:sym typeface="Arial"/>
              </a:rPr>
              <a:t>umbra.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partial shadow is called a </a:t>
            </a:r>
            <a:r>
              <a:rPr b="1" i="0" lang="en-US" sz="2400" u="none">
                <a:solidFill>
                  <a:srgbClr val="000000"/>
                </a:solidFill>
                <a:latin typeface="Arial"/>
                <a:ea typeface="Arial"/>
                <a:cs typeface="Arial"/>
                <a:sym typeface="Arial"/>
              </a:rPr>
              <a:t>penumbra. </a:t>
            </a:r>
            <a:r>
              <a:rPr b="0" i="0" lang="en-US" sz="2400" u="none">
                <a:solidFill>
                  <a:srgbClr val="000000"/>
                </a:solidFill>
                <a:latin typeface="Arial"/>
                <a:ea typeface="Arial"/>
                <a:cs typeface="Arial"/>
                <a:sym typeface="Arial"/>
              </a:rPr>
              <a:t>A penumbra appears where some of the light is blocked but where other light fills in. </a:t>
            </a:r>
          </a:p>
        </p:txBody>
      </p:sp>
      <p:sp>
        <p:nvSpPr>
          <p:cNvPr id="433" name="Shape 43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8" name="Shape 438"/>
        <p:cNvGrpSpPr/>
        <p:nvPr/>
      </p:nvGrpSpPr>
      <p:grpSpPr>
        <a:xfrm>
          <a:off x="0" y="0"/>
          <a:ext cx="0" cy="0"/>
          <a:chOff x="0" y="0"/>
          <a:chExt cx="0" cy="0"/>
        </a:xfrm>
      </p:grpSpPr>
      <p:sp>
        <p:nvSpPr>
          <p:cNvPr id="439" name="Shape 439"/>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large light source produces a softer shadow than a smaller source.</a:t>
            </a:r>
          </a:p>
        </p:txBody>
      </p:sp>
      <p:sp>
        <p:nvSpPr>
          <p:cNvPr id="440" name="Shape 44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pic>
        <p:nvPicPr>
          <p:cNvPr id="441" name="Shape 441"/>
          <p:cNvPicPr preferRelativeResize="0"/>
          <p:nvPr/>
        </p:nvPicPr>
        <p:blipFill rotWithShape="1">
          <a:blip r:embed="rId3">
            <a:alphaModFix/>
          </a:blip>
          <a:srcRect b="0" l="0" r="0" t="0"/>
          <a:stretch/>
        </p:blipFill>
        <p:spPr>
          <a:xfrm>
            <a:off x="914400" y="2971800"/>
            <a:ext cx="7313612" cy="282733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6" name="Shape 446"/>
        <p:cNvGrpSpPr/>
        <p:nvPr/>
      </p:nvGrpSpPr>
      <p:grpSpPr>
        <a:xfrm>
          <a:off x="0" y="0"/>
          <a:ext cx="0" cy="0"/>
          <a:chOff x="0" y="0"/>
          <a:chExt cx="0" cy="0"/>
        </a:xfrm>
      </p:grpSpPr>
      <p:pic>
        <p:nvPicPr>
          <p:cNvPr id="447" name="Shape 447"/>
          <p:cNvPicPr preferRelativeResize="0"/>
          <p:nvPr/>
        </p:nvPicPr>
        <p:blipFill rotWithShape="1">
          <a:blip r:embed="rId3">
            <a:alphaModFix/>
          </a:blip>
          <a:srcRect b="0" l="0" r="0" t="0"/>
          <a:stretch/>
        </p:blipFill>
        <p:spPr>
          <a:xfrm>
            <a:off x="912812" y="3427412"/>
            <a:ext cx="7313612" cy="2636837"/>
          </a:xfrm>
          <a:prstGeom prst="rect">
            <a:avLst/>
          </a:prstGeom>
          <a:noFill/>
          <a:ln>
            <a:noFill/>
          </a:ln>
        </p:spPr>
      </p:pic>
      <p:sp>
        <p:nvSpPr>
          <p:cNvPr id="448" name="Shape 448"/>
          <p:cNvSpPr txBox="1"/>
          <p:nvPr/>
        </p:nvSpPr>
        <p:spPr>
          <a:xfrm>
            <a:off x="227012" y="1196975"/>
            <a:ext cx="8307387" cy="4572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An object held close to a wall casts a sharp shadow. </a:t>
            </a:r>
          </a:p>
        </p:txBody>
      </p:sp>
      <p:sp>
        <p:nvSpPr>
          <p:cNvPr id="449" name="Shape 44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4" name="Shape 454"/>
        <p:cNvGrpSpPr/>
        <p:nvPr/>
      </p:nvGrpSpPr>
      <p:grpSpPr>
        <a:xfrm>
          <a:off x="0" y="0"/>
          <a:ext cx="0" cy="0"/>
          <a:chOff x="0" y="0"/>
          <a:chExt cx="0" cy="0"/>
        </a:xfrm>
      </p:grpSpPr>
      <p:pic>
        <p:nvPicPr>
          <p:cNvPr id="455" name="Shape 455"/>
          <p:cNvPicPr preferRelativeResize="0"/>
          <p:nvPr/>
        </p:nvPicPr>
        <p:blipFill rotWithShape="1">
          <a:blip r:embed="rId3">
            <a:alphaModFix/>
          </a:blip>
          <a:srcRect b="0" l="0" r="0" t="0"/>
          <a:stretch/>
        </p:blipFill>
        <p:spPr>
          <a:xfrm>
            <a:off x="912812" y="3427412"/>
            <a:ext cx="7313612" cy="2636837"/>
          </a:xfrm>
          <a:prstGeom prst="rect">
            <a:avLst/>
          </a:prstGeom>
          <a:noFill/>
          <a:ln>
            <a:noFill/>
          </a:ln>
        </p:spPr>
      </p:pic>
      <p:sp>
        <p:nvSpPr>
          <p:cNvPr id="456" name="Shape 456"/>
          <p:cNvSpPr txBox="1"/>
          <p:nvPr/>
        </p:nvSpPr>
        <p:spPr>
          <a:xfrm>
            <a:off x="227012" y="1196975"/>
            <a:ext cx="8307387" cy="12604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An object held close to a wall casts a sharp shadow.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As the object is moved farther away, penumbras are formed and cut down on the umbra. </a:t>
            </a:r>
          </a:p>
        </p:txBody>
      </p:sp>
      <p:sp>
        <p:nvSpPr>
          <p:cNvPr id="457" name="Shape 45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2" name="Shape 462"/>
        <p:cNvGrpSpPr/>
        <p:nvPr/>
      </p:nvGrpSpPr>
      <p:grpSpPr>
        <a:xfrm>
          <a:off x="0" y="0"/>
          <a:ext cx="0" cy="0"/>
          <a:chOff x="0" y="0"/>
          <a:chExt cx="0" cy="0"/>
        </a:xfrm>
      </p:grpSpPr>
      <p:sp>
        <p:nvSpPr>
          <p:cNvPr id="463" name="Shape 463"/>
          <p:cNvSpPr txBox="1"/>
          <p:nvPr/>
        </p:nvSpPr>
        <p:spPr>
          <a:xfrm>
            <a:off x="227012" y="1196975"/>
            <a:ext cx="8307387" cy="20637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An object held close to a wall casts a sharp shadow.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As the object is moved farther away, penumbras are formed and cut down on the umbra.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When it is very far away, all the penumbras mix together into a big blur.</a:t>
            </a:r>
          </a:p>
        </p:txBody>
      </p:sp>
      <p:sp>
        <p:nvSpPr>
          <p:cNvPr id="464" name="Shape 46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pic>
        <p:nvPicPr>
          <p:cNvPr id="465" name="Shape 465"/>
          <p:cNvPicPr preferRelativeResize="0"/>
          <p:nvPr/>
        </p:nvPicPr>
        <p:blipFill rotWithShape="1">
          <a:blip r:embed="rId3">
            <a:alphaModFix/>
          </a:blip>
          <a:srcRect b="0" l="0" r="0" t="0"/>
          <a:stretch/>
        </p:blipFill>
        <p:spPr>
          <a:xfrm>
            <a:off x="914400" y="3427412"/>
            <a:ext cx="7313612" cy="26368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 name="Shape 61"/>
        <p:cNvGrpSpPr/>
        <p:nvPr/>
      </p:nvGrpSpPr>
      <p:grpSpPr>
        <a:xfrm>
          <a:off x="0" y="0"/>
          <a:ext cx="0" cy="0"/>
          <a:chOff x="0" y="0"/>
          <a:chExt cx="0" cy="0"/>
        </a:xfrm>
      </p:grpSpPr>
      <p:sp>
        <p:nvSpPr>
          <p:cNvPr id="62" name="Shape 62"/>
          <p:cNvSpPr txBox="1"/>
          <p:nvPr/>
        </p:nvSpPr>
        <p:spPr>
          <a:xfrm>
            <a:off x="227012" y="1196975"/>
            <a:ext cx="83835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particle theory was supported by the fact that light seemed to move in straight lines instead of spreading out as waves do.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Huygens showed that under some circumstances light does spread out and other scientists found evidence to support the wave theory.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wave theory became the accepted theory in the nineteenth century.</a:t>
            </a:r>
          </a:p>
        </p:txBody>
      </p:sp>
      <p:sp>
        <p:nvSpPr>
          <p:cNvPr id="63" name="Shape 6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Early Concepts of Light</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0" name="Shape 470"/>
        <p:cNvGrpSpPr/>
        <p:nvPr/>
      </p:nvGrpSpPr>
      <p:grpSpPr>
        <a:xfrm>
          <a:off x="0" y="0"/>
          <a:ext cx="0" cy="0"/>
          <a:chOff x="0" y="0"/>
          <a:chExt cx="0" cy="0"/>
        </a:xfrm>
      </p:grpSpPr>
      <p:sp>
        <p:nvSpPr>
          <p:cNvPr id="471" name="Shape 471"/>
          <p:cNvSpPr txBox="1"/>
          <p:nvPr/>
        </p:nvSpPr>
        <p:spPr>
          <a:xfrm>
            <a:off x="227012" y="1196975"/>
            <a:ext cx="8535987" cy="24066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 penumbra occurs when the moon passes between Earth and the sun—during a solar eclipse.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moon’s shadow barely reaches Earth.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you stand in the umbra shadow, you experience brief darkness during the day.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you stand in the penumbra, you experience a partial eclipse. The sunlight is dimmed, and the sun appears as a crescent.</a:t>
            </a:r>
          </a:p>
        </p:txBody>
      </p:sp>
      <p:sp>
        <p:nvSpPr>
          <p:cNvPr id="472" name="Shape 47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pic>
        <p:nvPicPr>
          <p:cNvPr id="473" name="Shape 473"/>
          <p:cNvPicPr preferRelativeResize="0"/>
          <p:nvPr/>
        </p:nvPicPr>
        <p:blipFill rotWithShape="1">
          <a:blip r:embed="rId3">
            <a:alphaModFix/>
          </a:blip>
          <a:srcRect b="0" l="0" r="0" t="0"/>
          <a:stretch/>
        </p:blipFill>
        <p:spPr>
          <a:xfrm>
            <a:off x="914400" y="4191000"/>
            <a:ext cx="7313612" cy="150653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8" name="Shape 478"/>
        <p:cNvGrpSpPr/>
        <p:nvPr/>
      </p:nvGrpSpPr>
      <p:grpSpPr>
        <a:xfrm>
          <a:off x="0" y="0"/>
          <a:ext cx="0" cy="0"/>
          <a:chOff x="0" y="0"/>
          <a:chExt cx="0" cy="0"/>
        </a:xfrm>
      </p:grpSpPr>
      <p:sp>
        <p:nvSpPr>
          <p:cNvPr id="479" name="Shape 479"/>
          <p:cNvSpPr txBox="1"/>
          <p:nvPr/>
        </p:nvSpPr>
        <p:spPr>
          <a:xfrm>
            <a:off x="227012" y="1196975"/>
            <a:ext cx="85359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Earth, like most objects in sunlight, casts a shadow.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shadow extends into space, and sometimes the moon passes into it. When this happens, we have a lunar eclipse.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lunar eclipse can be seen by all observers on the nighttime half of Earth.</a:t>
            </a:r>
          </a:p>
        </p:txBody>
      </p:sp>
      <p:sp>
        <p:nvSpPr>
          <p:cNvPr id="480" name="Shape 48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pic>
        <p:nvPicPr>
          <p:cNvPr id="481" name="Shape 481"/>
          <p:cNvPicPr preferRelativeResize="0"/>
          <p:nvPr/>
        </p:nvPicPr>
        <p:blipFill rotWithShape="1">
          <a:blip r:embed="rId3">
            <a:alphaModFix/>
          </a:blip>
          <a:srcRect b="0" l="0" r="0" t="0"/>
          <a:stretch/>
        </p:blipFill>
        <p:spPr>
          <a:xfrm>
            <a:off x="914400" y="4186237"/>
            <a:ext cx="7313612" cy="14668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5" name="Shape 485"/>
        <p:cNvGrpSpPr/>
        <p:nvPr/>
      </p:nvGrpSpPr>
      <p:grpSpPr>
        <a:xfrm>
          <a:off x="0" y="0"/>
          <a:ext cx="0" cy="0"/>
          <a:chOff x="0" y="0"/>
          <a:chExt cx="0" cy="0"/>
        </a:xfrm>
      </p:grpSpPr>
      <p:sp>
        <p:nvSpPr>
          <p:cNvPr id="486" name="Shape 486"/>
          <p:cNvSpPr txBox="1"/>
          <p:nvPr/>
        </p:nvSpPr>
        <p:spPr>
          <a:xfrm>
            <a:off x="227012" y="1196975"/>
            <a:ext cx="76215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Shadows also occur when light is bent in passing through a transparent material such as water.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travels at slightly different speeds in warm and in cold water.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change in speed causes light to bend, just as layers of warm and cool air in the night sky bend starlight and cause twinkling.</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 light gets deflected a bit and leaves darker places on the wall. The shapes of the shadows depend on how the light is bent. </a:t>
            </a:r>
          </a:p>
        </p:txBody>
      </p:sp>
      <p:sp>
        <p:nvSpPr>
          <p:cNvPr id="487" name="Shape 48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2" name="Shape 492"/>
        <p:cNvGrpSpPr/>
        <p:nvPr/>
      </p:nvGrpSpPr>
      <p:grpSpPr>
        <a:xfrm>
          <a:off x="0" y="0"/>
          <a:ext cx="0" cy="0"/>
          <a:chOff x="0" y="0"/>
          <a:chExt cx="0" cy="0"/>
        </a:xfrm>
      </p:grpSpPr>
      <p:sp>
        <p:nvSpPr>
          <p:cNvPr id="493" name="Shape 493"/>
          <p:cNvSpPr txBox="1"/>
          <p:nvPr/>
        </p:nvSpPr>
        <p:spPr>
          <a:xfrm>
            <a:off x="227012" y="1196975"/>
            <a:ext cx="3887787" cy="3378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heater at the tip of this submerged J-tube produces convection currents in the water. They are revealed by shadows cast by light that is deflected differently by the water of different temperatures.</a:t>
            </a:r>
          </a:p>
        </p:txBody>
      </p:sp>
      <p:sp>
        <p:nvSpPr>
          <p:cNvPr id="494" name="Shape 49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pic>
        <p:nvPicPr>
          <p:cNvPr id="495" name="Shape 495"/>
          <p:cNvPicPr preferRelativeResize="0"/>
          <p:nvPr/>
        </p:nvPicPr>
        <p:blipFill rotWithShape="1">
          <a:blip r:embed="rId3">
            <a:alphaModFix/>
          </a:blip>
          <a:srcRect b="0" l="0" r="0" t="0"/>
          <a:stretch/>
        </p:blipFill>
        <p:spPr>
          <a:xfrm>
            <a:off x="4792662" y="1371600"/>
            <a:ext cx="4125912" cy="47244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0" name="Shape 500"/>
        <p:cNvGrpSpPr/>
        <p:nvPr/>
      </p:nvGrpSpPr>
      <p:grpSpPr>
        <a:xfrm>
          <a:off x="0" y="0"/>
          <a:ext cx="0" cy="0"/>
          <a:chOff x="0" y="0"/>
          <a:chExt cx="0" cy="0"/>
        </a:xfrm>
      </p:grpSpPr>
      <p:sp>
        <p:nvSpPr>
          <p:cNvPr id="501" name="Shape 501"/>
          <p:cNvSpPr txBox="1"/>
          <p:nvPr>
            <p:ph idx="1" type="body"/>
          </p:nvPr>
        </p:nvSpPr>
        <p:spPr>
          <a:xfrm>
            <a:off x="228600" y="1196975"/>
            <a:ext cx="86868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Why are lunar eclipses more commonly seen than solar eclipses? </a:t>
            </a:r>
            <a:br>
              <a:rPr b="0" i="0" lang="en-US" sz="2400" u="none" cap="none" strike="noStrike">
                <a:solidFill>
                  <a:srgbClr val="000000"/>
                </a:solidFill>
                <a:latin typeface="Arial"/>
                <a:ea typeface="Arial"/>
                <a:cs typeface="Arial"/>
                <a:sym typeface="Arial"/>
              </a:rPr>
            </a:br>
          </a:p>
        </p:txBody>
      </p:sp>
      <p:sp>
        <p:nvSpPr>
          <p:cNvPr id="502" name="Shape 50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7" name="Shape 507"/>
        <p:cNvGrpSpPr/>
        <p:nvPr/>
      </p:nvGrpSpPr>
      <p:grpSpPr>
        <a:xfrm>
          <a:off x="0" y="0"/>
          <a:ext cx="0" cy="0"/>
          <a:chOff x="0" y="0"/>
          <a:chExt cx="0" cy="0"/>
        </a:xfrm>
      </p:grpSpPr>
      <p:sp>
        <p:nvSpPr>
          <p:cNvPr id="508" name="Shape 508"/>
          <p:cNvSpPr txBox="1"/>
          <p:nvPr>
            <p:ph idx="1" type="body"/>
          </p:nvPr>
        </p:nvSpPr>
        <p:spPr>
          <a:xfrm>
            <a:off x="228600" y="1196975"/>
            <a:ext cx="8686800" cy="43894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Why are lunar eclipses more commonly seen than solar eclipses? </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There are usually two of each every year. However, the shadow of the moon on Earth is very small compared with the shadow of Earth on the moon. Only a relatively few people are in the shadow of the moon (solar eclipse), while everybody who views the nighttime sky can see the shadow of Earth on the moon (lunar eclipse). </a:t>
            </a:r>
          </a:p>
        </p:txBody>
      </p:sp>
      <p:sp>
        <p:nvSpPr>
          <p:cNvPr id="509" name="Shape 50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4" name="Shape 514"/>
        <p:cNvGrpSpPr/>
        <p:nvPr/>
      </p:nvGrpSpPr>
      <p:grpSpPr>
        <a:xfrm>
          <a:off x="0" y="0"/>
          <a:ext cx="0" cy="0"/>
          <a:chOff x="0" y="0"/>
          <a:chExt cx="0" cy="0"/>
        </a:xfrm>
      </p:grpSpPr>
      <p:pic>
        <p:nvPicPr>
          <p:cNvPr id="515" name="Shape 51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16" name="Shape 516"/>
          <p:cNvSpPr txBox="1"/>
          <p:nvPr/>
        </p:nvSpPr>
        <p:spPr>
          <a:xfrm>
            <a:off x="1676400" y="3187700"/>
            <a:ext cx="7010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causes the formation of shadows? </a:t>
            </a:r>
          </a:p>
        </p:txBody>
      </p:sp>
      <p:sp>
        <p:nvSpPr>
          <p:cNvPr id="517" name="Shape 51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Shadows</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2" name="Shape 522"/>
        <p:cNvGrpSpPr/>
        <p:nvPr/>
      </p:nvGrpSpPr>
      <p:grpSpPr>
        <a:xfrm>
          <a:off x="0" y="0"/>
          <a:ext cx="0" cy="0"/>
          <a:chOff x="0" y="0"/>
          <a:chExt cx="0" cy="0"/>
        </a:xfrm>
      </p:grpSpPr>
      <p:pic>
        <p:nvPicPr>
          <p:cNvPr id="523" name="Shape 523"/>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524" name="Shape 524"/>
          <p:cNvSpPr txBox="1"/>
          <p:nvPr>
            <p:ph idx="1" type="body"/>
          </p:nvPr>
        </p:nvSpPr>
        <p:spPr>
          <a:xfrm>
            <a:off x="990600" y="2438400"/>
            <a:ext cx="69342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Light that reflects at glancing angles from nonmetallic surfaces, such as glass, water, or roads, vibrates mainly in the plane of the reflecting surface. </a:t>
            </a:r>
          </a:p>
        </p:txBody>
      </p:sp>
      <p:sp>
        <p:nvSpPr>
          <p:cNvPr id="525" name="Shape 52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0" name="Shape 530"/>
        <p:cNvGrpSpPr/>
        <p:nvPr/>
      </p:nvGrpSpPr>
      <p:grpSpPr>
        <a:xfrm>
          <a:off x="0" y="0"/>
          <a:ext cx="0" cy="0"/>
          <a:chOff x="0" y="0"/>
          <a:chExt cx="0" cy="0"/>
        </a:xfrm>
      </p:grpSpPr>
      <p:sp>
        <p:nvSpPr>
          <p:cNvPr id="531" name="Shape 531"/>
          <p:cNvSpPr txBox="1"/>
          <p:nvPr/>
        </p:nvSpPr>
        <p:spPr>
          <a:xfrm>
            <a:off x="227012" y="1196975"/>
            <a:ext cx="83835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travels in waves. The fact that the waves are transverse—and not longitudinal—is demonstrated by the phenomenon of </a:t>
            </a:r>
            <a:r>
              <a:rPr b="1" i="0" lang="en-US" sz="2400" u="none">
                <a:solidFill>
                  <a:srgbClr val="000000"/>
                </a:solidFill>
                <a:latin typeface="Arial"/>
                <a:ea typeface="Arial"/>
                <a:cs typeface="Arial"/>
                <a:sym typeface="Arial"/>
              </a:rPr>
              <a:t>polarization.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you shake the end of a horizontal rope, a transverse wave travels along the rope.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vibrations are back and forth in one direction.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wave is said to be polarized. </a:t>
            </a:r>
          </a:p>
        </p:txBody>
      </p:sp>
      <p:sp>
        <p:nvSpPr>
          <p:cNvPr id="532" name="Shape 53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7" name="Shape 537"/>
        <p:cNvGrpSpPr/>
        <p:nvPr/>
      </p:nvGrpSpPr>
      <p:grpSpPr>
        <a:xfrm>
          <a:off x="0" y="0"/>
          <a:ext cx="0" cy="0"/>
          <a:chOff x="0" y="0"/>
          <a:chExt cx="0" cy="0"/>
        </a:xfrm>
      </p:grpSpPr>
      <p:sp>
        <p:nvSpPr>
          <p:cNvPr id="538" name="Shape 538"/>
          <p:cNvSpPr txBox="1"/>
          <p:nvPr/>
        </p:nvSpPr>
        <p:spPr>
          <a:xfrm>
            <a:off x="227012" y="1196975"/>
            <a:ext cx="8688387" cy="762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the rope is shaken up and down, a vertically polarized wave is produced.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waves traveling along the rope are confined to a vertical plane. </a:t>
            </a:r>
          </a:p>
        </p:txBody>
      </p:sp>
      <p:sp>
        <p:nvSpPr>
          <p:cNvPr id="539" name="Shape 53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pic>
        <p:nvPicPr>
          <p:cNvPr id="540" name="Shape 540"/>
          <p:cNvPicPr preferRelativeResize="0"/>
          <p:nvPr/>
        </p:nvPicPr>
        <p:blipFill rotWithShape="1">
          <a:blip r:embed="rId3">
            <a:alphaModFix/>
          </a:blip>
          <a:srcRect b="0" l="0" r="0" t="0"/>
          <a:stretch/>
        </p:blipFill>
        <p:spPr>
          <a:xfrm>
            <a:off x="2057400" y="2741612"/>
            <a:ext cx="5027612" cy="34083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 name="Shape 68"/>
        <p:cNvGrpSpPr/>
        <p:nvPr/>
      </p:nvGrpSpPr>
      <p:grpSpPr>
        <a:xfrm>
          <a:off x="0" y="0"/>
          <a:ext cx="0" cy="0"/>
          <a:chOff x="0" y="0"/>
          <a:chExt cx="0" cy="0"/>
        </a:xfrm>
      </p:grpSpPr>
      <p:sp>
        <p:nvSpPr>
          <p:cNvPr id="69" name="Shape 69"/>
          <p:cNvSpPr txBox="1"/>
          <p:nvPr/>
        </p:nvSpPr>
        <p:spPr>
          <a:xfrm>
            <a:off x="227012" y="1196975"/>
            <a:ext cx="83835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1905, Einstein published a theory explaining the </a:t>
            </a:r>
            <a:br>
              <a:rPr b="0" i="0" lang="en-US" sz="2400" u="none">
                <a:solidFill>
                  <a:srgbClr val="000000"/>
                </a:solidFill>
                <a:latin typeface="Arial"/>
                <a:ea typeface="Arial"/>
                <a:cs typeface="Arial"/>
                <a:sym typeface="Arial"/>
              </a:rPr>
            </a:br>
            <a:r>
              <a:rPr b="0" i="1" lang="en-US" sz="2400" u="none">
                <a:solidFill>
                  <a:srgbClr val="000000"/>
                </a:solidFill>
                <a:latin typeface="Arial"/>
                <a:ea typeface="Arial"/>
                <a:cs typeface="Arial"/>
                <a:sym typeface="Arial"/>
              </a:rPr>
              <a:t>photoelectric effect.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According to this theory, light consists of particles called </a:t>
            </a:r>
            <a:r>
              <a:rPr b="1" i="0" lang="en-US" sz="2400" u="none">
                <a:solidFill>
                  <a:srgbClr val="000000"/>
                </a:solidFill>
                <a:latin typeface="Arial"/>
                <a:ea typeface="Arial"/>
                <a:cs typeface="Arial"/>
                <a:sym typeface="Arial"/>
              </a:rPr>
              <a:t>photons, </a:t>
            </a:r>
            <a:r>
              <a:rPr b="0" i="0" lang="en-US" sz="2400" u="none">
                <a:solidFill>
                  <a:srgbClr val="000000"/>
                </a:solidFill>
                <a:latin typeface="Arial"/>
                <a:ea typeface="Arial"/>
                <a:cs typeface="Arial"/>
                <a:sym typeface="Arial"/>
              </a:rPr>
              <a:t>massless bundles of concentrated electromagnetic energy.</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Scientists now agree that light has a dual nature, part particle and part wave. </a:t>
            </a:r>
          </a:p>
        </p:txBody>
      </p:sp>
      <p:sp>
        <p:nvSpPr>
          <p:cNvPr id="70" name="Shape 70"/>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Early Concepts of Light</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5" name="Shape 545"/>
        <p:cNvGrpSpPr/>
        <p:nvPr/>
      </p:nvGrpSpPr>
      <p:grpSpPr>
        <a:xfrm>
          <a:off x="0" y="0"/>
          <a:ext cx="0" cy="0"/>
          <a:chOff x="0" y="0"/>
          <a:chExt cx="0" cy="0"/>
        </a:xfrm>
      </p:grpSpPr>
      <p:sp>
        <p:nvSpPr>
          <p:cNvPr id="546" name="Shape 546"/>
          <p:cNvSpPr txBox="1"/>
          <p:nvPr/>
        </p:nvSpPr>
        <p:spPr>
          <a:xfrm>
            <a:off x="227012" y="1196975"/>
            <a:ext cx="8688387" cy="14319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the rope is shaken up and down, a vertically polarized wave is produced.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waves traveling along the rope are confined to a vertical plane.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the rope is shaken from side to side, a horizontally polarized wave is produced. </a:t>
            </a:r>
          </a:p>
        </p:txBody>
      </p:sp>
      <p:sp>
        <p:nvSpPr>
          <p:cNvPr id="547" name="Shape 54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pic>
        <p:nvPicPr>
          <p:cNvPr id="548" name="Shape 548"/>
          <p:cNvPicPr preferRelativeResize="0"/>
          <p:nvPr/>
        </p:nvPicPr>
        <p:blipFill rotWithShape="1">
          <a:blip r:embed="rId3">
            <a:alphaModFix/>
          </a:blip>
          <a:srcRect b="0" l="0" r="0" t="0"/>
          <a:stretch/>
        </p:blipFill>
        <p:spPr>
          <a:xfrm>
            <a:off x="2055812" y="2741612"/>
            <a:ext cx="5027612" cy="340518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3" name="Shape 553"/>
        <p:cNvGrpSpPr/>
        <p:nvPr/>
      </p:nvGrpSpPr>
      <p:grpSpPr>
        <a:xfrm>
          <a:off x="0" y="0"/>
          <a:ext cx="0" cy="0"/>
          <a:chOff x="0" y="0"/>
          <a:chExt cx="0" cy="0"/>
        </a:xfrm>
      </p:grpSpPr>
      <p:sp>
        <p:nvSpPr>
          <p:cNvPr id="554" name="Shape 554"/>
          <p:cNvSpPr txBox="1"/>
          <p:nvPr/>
        </p:nvSpPr>
        <p:spPr>
          <a:xfrm>
            <a:off x="227012" y="1196975"/>
            <a:ext cx="8383587" cy="8953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vibrating electron emits a polarized electromagnetic wave.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vertically vibrating electron emits vertically polarized light.</a:t>
            </a:r>
          </a:p>
        </p:txBody>
      </p:sp>
      <p:sp>
        <p:nvSpPr>
          <p:cNvPr id="555" name="Shape 55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pic>
        <p:nvPicPr>
          <p:cNvPr id="556" name="Shape 556"/>
          <p:cNvPicPr preferRelativeResize="0"/>
          <p:nvPr/>
        </p:nvPicPr>
        <p:blipFill rotWithShape="1">
          <a:blip r:embed="rId3">
            <a:alphaModFix/>
          </a:blip>
          <a:srcRect b="0" l="0" r="0" t="0"/>
          <a:stretch/>
        </p:blipFill>
        <p:spPr>
          <a:xfrm>
            <a:off x="1827212" y="2970212"/>
            <a:ext cx="5484812" cy="31559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1" name="Shape 561"/>
        <p:cNvGrpSpPr/>
        <p:nvPr/>
      </p:nvGrpSpPr>
      <p:grpSpPr>
        <a:xfrm>
          <a:off x="0" y="0"/>
          <a:ext cx="0" cy="0"/>
          <a:chOff x="0" y="0"/>
          <a:chExt cx="0" cy="0"/>
        </a:xfrm>
      </p:grpSpPr>
      <p:sp>
        <p:nvSpPr>
          <p:cNvPr id="562" name="Shape 562"/>
          <p:cNvSpPr txBox="1"/>
          <p:nvPr/>
        </p:nvSpPr>
        <p:spPr>
          <a:xfrm>
            <a:off x="227012" y="1196975"/>
            <a:ext cx="8383587" cy="1698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vibrating electron emits a polarized electromagnetic wave.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vertically vibrating electron emits vertically polarized light.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horizontally vibrating electron emits horizontally polarized light. </a:t>
            </a:r>
          </a:p>
        </p:txBody>
      </p:sp>
      <p:sp>
        <p:nvSpPr>
          <p:cNvPr id="563" name="Shape 56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pic>
        <p:nvPicPr>
          <p:cNvPr id="564" name="Shape 564"/>
          <p:cNvPicPr preferRelativeResize="0"/>
          <p:nvPr/>
        </p:nvPicPr>
        <p:blipFill rotWithShape="1">
          <a:blip r:embed="rId3">
            <a:alphaModFix/>
          </a:blip>
          <a:srcRect b="0" l="0" r="0" t="0"/>
          <a:stretch/>
        </p:blipFill>
        <p:spPr>
          <a:xfrm>
            <a:off x="1828800" y="2970212"/>
            <a:ext cx="5484812" cy="31559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8" name="Shape 568"/>
        <p:cNvGrpSpPr/>
        <p:nvPr/>
      </p:nvGrpSpPr>
      <p:grpSpPr>
        <a:xfrm>
          <a:off x="0" y="0"/>
          <a:ext cx="0" cy="0"/>
          <a:chOff x="0" y="0"/>
          <a:chExt cx="0" cy="0"/>
        </a:xfrm>
      </p:grpSpPr>
      <p:sp>
        <p:nvSpPr>
          <p:cNvPr id="569" name="Shape 569"/>
          <p:cNvSpPr txBox="1"/>
          <p:nvPr/>
        </p:nvSpPr>
        <p:spPr>
          <a:xfrm>
            <a:off x="227012" y="1196975"/>
            <a:ext cx="71643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incandescent or fluorescent lamp, a candle flame, or the sun all emit light that is not polarized.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electrons that produce the light vibrate in random directions. </a:t>
            </a:r>
          </a:p>
        </p:txBody>
      </p:sp>
      <p:sp>
        <p:nvSpPr>
          <p:cNvPr id="570" name="Shape 57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5" name="Shape 575"/>
        <p:cNvGrpSpPr/>
        <p:nvPr/>
      </p:nvGrpSpPr>
      <p:grpSpPr>
        <a:xfrm>
          <a:off x="0" y="0"/>
          <a:ext cx="0" cy="0"/>
          <a:chOff x="0" y="0"/>
          <a:chExt cx="0" cy="0"/>
        </a:xfrm>
      </p:grpSpPr>
      <p:sp>
        <p:nvSpPr>
          <p:cNvPr id="576" name="Shape 576"/>
          <p:cNvSpPr txBox="1"/>
          <p:nvPr/>
        </p:nvSpPr>
        <p:spPr>
          <a:xfrm>
            <a:off x="227012" y="1196975"/>
            <a:ext cx="77739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light shines on a polarizing filter, the light that is transmitted is polarized.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filter is said to have a polarization axis that is in the direction of the vibrations of the polarized light wave.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passes through two polarizing filters when the polarization axes are aligned but not when they are crossed at right angles. </a:t>
            </a:r>
          </a:p>
        </p:txBody>
      </p:sp>
      <p:sp>
        <p:nvSpPr>
          <p:cNvPr id="577" name="Shape 57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2" name="Shape 582"/>
        <p:cNvGrpSpPr/>
        <p:nvPr/>
      </p:nvGrpSpPr>
      <p:grpSpPr>
        <a:xfrm>
          <a:off x="0" y="0"/>
          <a:ext cx="0" cy="0"/>
          <a:chOff x="0" y="0"/>
          <a:chExt cx="0" cy="0"/>
        </a:xfrm>
      </p:grpSpPr>
      <p:sp>
        <p:nvSpPr>
          <p:cNvPr id="583" name="Shape 583"/>
          <p:cNvSpPr txBox="1"/>
          <p:nvPr/>
        </p:nvSpPr>
        <p:spPr>
          <a:xfrm>
            <a:off x="227012" y="1196975"/>
            <a:ext cx="77739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rope analogy illustrates the effect of crossed sheets of polarizing material.</a:t>
            </a:r>
          </a:p>
        </p:txBody>
      </p:sp>
      <p:sp>
        <p:nvSpPr>
          <p:cNvPr id="584" name="Shape 58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pic>
        <p:nvPicPr>
          <p:cNvPr id="585" name="Shape 585"/>
          <p:cNvPicPr preferRelativeResize="0"/>
          <p:nvPr/>
        </p:nvPicPr>
        <p:blipFill rotWithShape="1">
          <a:blip r:embed="rId3">
            <a:alphaModFix/>
          </a:blip>
          <a:srcRect b="0" l="0" r="0" t="0"/>
          <a:stretch/>
        </p:blipFill>
        <p:spPr>
          <a:xfrm>
            <a:off x="1411287" y="2073275"/>
            <a:ext cx="6323012" cy="40989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0" name="Shape 590"/>
        <p:cNvGrpSpPr/>
        <p:nvPr/>
      </p:nvGrpSpPr>
      <p:grpSpPr>
        <a:xfrm>
          <a:off x="0" y="0"/>
          <a:ext cx="0" cy="0"/>
          <a:chOff x="0" y="0"/>
          <a:chExt cx="0" cy="0"/>
        </a:xfrm>
      </p:grpSpPr>
      <p:sp>
        <p:nvSpPr>
          <p:cNvPr id="591" name="Shape 591"/>
          <p:cNvSpPr txBox="1"/>
          <p:nvPr/>
        </p:nvSpPr>
        <p:spPr>
          <a:xfrm>
            <a:off x="227012" y="1196975"/>
            <a:ext cx="8688387" cy="40354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Try skipping flat stones across the surface of a pond.</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Stones with flat sides parallel to the water </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bounce (“reflect”).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Stones with flat sides at right angles to the surface penetrate the water (“refract”).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Light behaves similarly. The flat side of a stone is like the plane of vibration of polarized light.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Light reflecting from nonmetallic surfaces, such as glass, water, or roads, vibrates mainly in the plane of the reflecting surface.</a:t>
            </a:r>
          </a:p>
        </p:txBody>
      </p:sp>
      <p:sp>
        <p:nvSpPr>
          <p:cNvPr id="592" name="Shape 59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7" name="Shape 597"/>
        <p:cNvGrpSpPr/>
        <p:nvPr/>
      </p:nvGrpSpPr>
      <p:grpSpPr>
        <a:xfrm>
          <a:off x="0" y="0"/>
          <a:ext cx="0" cy="0"/>
          <a:chOff x="0" y="0"/>
          <a:chExt cx="0" cy="0"/>
        </a:xfrm>
      </p:grpSpPr>
      <p:sp>
        <p:nvSpPr>
          <p:cNvPr id="598" name="Shape 598"/>
          <p:cNvSpPr txBox="1"/>
          <p:nvPr/>
        </p:nvSpPr>
        <p:spPr>
          <a:xfrm>
            <a:off x="227012" y="1196975"/>
            <a:ext cx="86883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 glare from a horizontal surface is horizontally polarized.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axes of polarized sunglasses are vertical so that glare from horizontal surfaces is eliminated. </a:t>
            </a:r>
          </a:p>
        </p:txBody>
      </p:sp>
      <p:sp>
        <p:nvSpPr>
          <p:cNvPr id="599" name="Shape 5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pic>
        <p:nvPicPr>
          <p:cNvPr id="600" name="Shape 600"/>
          <p:cNvPicPr preferRelativeResize="0"/>
          <p:nvPr/>
        </p:nvPicPr>
        <p:blipFill rotWithShape="1">
          <a:blip r:embed="rId3">
            <a:alphaModFix/>
          </a:blip>
          <a:srcRect b="0" l="0" r="0" t="0"/>
          <a:stretch/>
        </p:blipFill>
        <p:spPr>
          <a:xfrm>
            <a:off x="6248400" y="3352800"/>
            <a:ext cx="2587625" cy="2741612"/>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5" name="Shape 605"/>
        <p:cNvGrpSpPr/>
        <p:nvPr/>
      </p:nvGrpSpPr>
      <p:grpSpPr>
        <a:xfrm>
          <a:off x="0" y="0"/>
          <a:ext cx="0" cy="0"/>
          <a:chOff x="0" y="0"/>
          <a:chExt cx="0" cy="0"/>
        </a:xfrm>
      </p:grpSpPr>
      <p:sp>
        <p:nvSpPr>
          <p:cNvPr id="606" name="Shape 606"/>
          <p:cNvSpPr txBox="1"/>
          <p:nvPr/>
        </p:nvSpPr>
        <p:spPr>
          <a:xfrm>
            <a:off x="227012" y="1196975"/>
            <a:ext cx="8688387" cy="3968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Light is transmitted when the axes of the polarizing filters are aligned. </a:t>
            </a:r>
          </a:p>
        </p:txBody>
      </p:sp>
      <p:sp>
        <p:nvSpPr>
          <p:cNvPr id="607" name="Shape 6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pic>
        <p:nvPicPr>
          <p:cNvPr id="608" name="Shape 608"/>
          <p:cNvPicPr preferRelativeResize="0"/>
          <p:nvPr/>
        </p:nvPicPr>
        <p:blipFill rotWithShape="1">
          <a:blip r:embed="rId3">
            <a:alphaModFix/>
          </a:blip>
          <a:srcRect b="0" l="0" r="0" t="0"/>
          <a:stretch/>
        </p:blipFill>
        <p:spPr>
          <a:xfrm>
            <a:off x="912812" y="2741612"/>
            <a:ext cx="7313612" cy="332422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3" name="Shape 613"/>
        <p:cNvGrpSpPr/>
        <p:nvPr/>
      </p:nvGrpSpPr>
      <p:grpSpPr>
        <a:xfrm>
          <a:off x="0" y="0"/>
          <a:ext cx="0" cy="0"/>
          <a:chOff x="0" y="0"/>
          <a:chExt cx="0" cy="0"/>
        </a:xfrm>
      </p:grpSpPr>
      <p:sp>
        <p:nvSpPr>
          <p:cNvPr id="614" name="Shape 614"/>
          <p:cNvSpPr txBox="1"/>
          <p:nvPr/>
        </p:nvSpPr>
        <p:spPr>
          <a:xfrm>
            <a:off x="227012" y="1196975"/>
            <a:ext cx="8688387" cy="7620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Light is transmitted when the axes of the polarizing filters are aligned.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Light is absorbed when they are at right angles to each other. </a:t>
            </a:r>
          </a:p>
        </p:txBody>
      </p:sp>
      <p:sp>
        <p:nvSpPr>
          <p:cNvPr id="615" name="Shape 6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pic>
        <p:nvPicPr>
          <p:cNvPr id="616" name="Shape 616"/>
          <p:cNvPicPr preferRelativeResize="0"/>
          <p:nvPr/>
        </p:nvPicPr>
        <p:blipFill rotWithShape="1">
          <a:blip r:embed="rId3">
            <a:alphaModFix/>
          </a:blip>
          <a:srcRect b="0" l="0" r="0" t="0"/>
          <a:stretch/>
        </p:blipFill>
        <p:spPr>
          <a:xfrm>
            <a:off x="912812" y="2741612"/>
            <a:ext cx="7313612" cy="332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 name="Shape 75"/>
        <p:cNvGrpSpPr/>
        <p:nvPr/>
      </p:nvGrpSpPr>
      <p:grpSpPr>
        <a:xfrm>
          <a:off x="0" y="0"/>
          <a:ext cx="0" cy="0"/>
          <a:chOff x="0" y="0"/>
          <a:chExt cx="0" cy="0"/>
        </a:xfrm>
      </p:grpSpPr>
      <p:pic>
        <p:nvPicPr>
          <p:cNvPr id="76" name="Shape 7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77" name="Shape 77"/>
          <p:cNvSpPr txBox="1"/>
          <p:nvPr/>
        </p:nvSpPr>
        <p:spPr>
          <a:xfrm>
            <a:off x="1676400" y="3187700"/>
            <a:ext cx="7010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nature of light?</a:t>
            </a:r>
          </a:p>
        </p:txBody>
      </p:sp>
      <p:sp>
        <p:nvSpPr>
          <p:cNvPr id="78" name="Shape 78"/>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Early Concepts of Light</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1" name="Shape 621"/>
        <p:cNvGrpSpPr/>
        <p:nvPr/>
      </p:nvGrpSpPr>
      <p:grpSpPr>
        <a:xfrm>
          <a:off x="0" y="0"/>
          <a:ext cx="0" cy="0"/>
          <a:chOff x="0" y="0"/>
          <a:chExt cx="0" cy="0"/>
        </a:xfrm>
      </p:grpSpPr>
      <p:sp>
        <p:nvSpPr>
          <p:cNvPr id="622" name="Shape 622"/>
          <p:cNvSpPr txBox="1"/>
          <p:nvPr/>
        </p:nvSpPr>
        <p:spPr>
          <a:xfrm>
            <a:off x="227012" y="1196975"/>
            <a:ext cx="8688387" cy="14319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Light is transmitted when the axes of the polarizing filters are aligned.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Light is absorbed when they are at right angles to each other.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Surprisingly, when a third filter is sandwiched between the two crossed ones, light is transmitted. (The explanation involves vectors!)</a:t>
            </a:r>
          </a:p>
        </p:txBody>
      </p:sp>
      <p:sp>
        <p:nvSpPr>
          <p:cNvPr id="623" name="Shape 62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pic>
        <p:nvPicPr>
          <p:cNvPr id="624" name="Shape 624"/>
          <p:cNvPicPr preferRelativeResize="0"/>
          <p:nvPr/>
        </p:nvPicPr>
        <p:blipFill rotWithShape="1">
          <a:blip r:embed="rId3">
            <a:alphaModFix/>
          </a:blip>
          <a:srcRect b="0" l="0" r="0" t="0"/>
          <a:stretch/>
        </p:blipFill>
        <p:spPr>
          <a:xfrm>
            <a:off x="914400" y="2741612"/>
            <a:ext cx="7313612" cy="33242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9" name="Shape 629"/>
        <p:cNvGrpSpPr/>
        <p:nvPr/>
      </p:nvGrpSpPr>
      <p:grpSpPr>
        <a:xfrm>
          <a:off x="0" y="0"/>
          <a:ext cx="0" cy="0"/>
          <a:chOff x="0" y="0"/>
          <a:chExt cx="0" cy="0"/>
        </a:xfrm>
      </p:grpSpPr>
      <p:pic>
        <p:nvPicPr>
          <p:cNvPr id="630" name="Shape 630"/>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631" name="Shape 631"/>
          <p:cNvSpPr txBox="1"/>
          <p:nvPr/>
        </p:nvSpPr>
        <p:spPr>
          <a:xfrm>
            <a:off x="1676400" y="3025775"/>
            <a:ext cx="7010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is glare from a horizontal surface horizontally polarized? </a:t>
            </a:r>
          </a:p>
        </p:txBody>
      </p:sp>
      <p:sp>
        <p:nvSpPr>
          <p:cNvPr id="632" name="Shape 63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Polarization</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7" name="Shape 637"/>
        <p:cNvGrpSpPr/>
        <p:nvPr/>
      </p:nvGrpSpPr>
      <p:grpSpPr>
        <a:xfrm>
          <a:off x="0" y="0"/>
          <a:ext cx="0" cy="0"/>
          <a:chOff x="0" y="0"/>
          <a:chExt cx="0" cy="0"/>
        </a:xfrm>
      </p:grpSpPr>
      <p:pic>
        <p:nvPicPr>
          <p:cNvPr id="638" name="Shape 63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639" name="Shape 639"/>
          <p:cNvSpPr txBox="1"/>
          <p:nvPr>
            <p:ph idx="1" type="body"/>
          </p:nvPr>
        </p:nvSpPr>
        <p:spPr>
          <a:xfrm>
            <a:off x="990600" y="2438400"/>
            <a:ext cx="78486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pair of photographs or movie frames, taken a short distance apart (about average eye spacing), can be seen in 3-D when the left eye sees only the left view and the right eye sees only the right view. </a:t>
            </a:r>
          </a:p>
        </p:txBody>
      </p:sp>
      <p:sp>
        <p:nvSpPr>
          <p:cNvPr id="640" name="Shape 64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4" name="Shape 644"/>
        <p:cNvGrpSpPr/>
        <p:nvPr/>
      </p:nvGrpSpPr>
      <p:grpSpPr>
        <a:xfrm>
          <a:off x="0" y="0"/>
          <a:ext cx="0" cy="0"/>
          <a:chOff x="0" y="0"/>
          <a:chExt cx="0" cy="0"/>
        </a:xfrm>
      </p:grpSpPr>
      <p:sp>
        <p:nvSpPr>
          <p:cNvPr id="645" name="Shape 645"/>
          <p:cNvSpPr txBox="1"/>
          <p:nvPr/>
        </p:nvSpPr>
        <p:spPr>
          <a:xfrm>
            <a:off x="227012" y="1196975"/>
            <a:ext cx="75453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Vision in three dimensions depends on both eyes giving impressions simultaneously from slightly different angles.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combination of views in the eye-brain system gives depth.</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a:t>
            </a:r>
            <a:r>
              <a:rPr b="1" i="0" lang="en-US" sz="2400" u="none">
                <a:solidFill>
                  <a:srgbClr val="000000"/>
                </a:solidFill>
                <a:latin typeface="Arial"/>
                <a:ea typeface="Arial"/>
                <a:cs typeface="Arial"/>
                <a:sym typeface="Arial"/>
              </a:rPr>
              <a:t> </a:t>
            </a:r>
            <a:r>
              <a:rPr b="0" i="0" lang="en-US" sz="2400" u="none">
                <a:solidFill>
                  <a:srgbClr val="000000"/>
                </a:solidFill>
                <a:latin typeface="Arial"/>
                <a:ea typeface="Arial"/>
                <a:cs typeface="Arial"/>
                <a:sym typeface="Arial"/>
              </a:rPr>
              <a:t>pair of photographs taken a short distance apart is seen in 3-D when the left eye sees only the left view and the right eye sees only the right view.</a:t>
            </a:r>
          </a:p>
        </p:txBody>
      </p:sp>
      <p:sp>
        <p:nvSpPr>
          <p:cNvPr id="646" name="Shape 64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1" name="Shape 651"/>
        <p:cNvGrpSpPr/>
        <p:nvPr/>
      </p:nvGrpSpPr>
      <p:grpSpPr>
        <a:xfrm>
          <a:off x="0" y="0"/>
          <a:ext cx="0" cy="0"/>
          <a:chOff x="0" y="0"/>
          <a:chExt cx="0" cy="0"/>
        </a:xfrm>
      </p:grpSpPr>
      <p:sp>
        <p:nvSpPr>
          <p:cNvPr id="652" name="Shape 652"/>
          <p:cNvSpPr txBox="1"/>
          <p:nvPr/>
        </p:nvSpPr>
        <p:spPr>
          <a:xfrm>
            <a:off x="227012" y="1196975"/>
            <a:ext cx="80025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Slide shows or movies can project a pair of views through polarization filters onto a screen with their polarization axes at right angles to each other.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overlapping pictures look blurry to the naked eye.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To see in 3-D, the viewer wears polarizing eyeglasses with the lens axes also at right angles.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Each eye sees a separate picture. The brain interprets the two pictures as a single picture with a feeling of depth. </a:t>
            </a:r>
          </a:p>
        </p:txBody>
      </p:sp>
      <p:sp>
        <p:nvSpPr>
          <p:cNvPr id="653" name="Shape 65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8" name="Shape 658"/>
        <p:cNvGrpSpPr/>
        <p:nvPr/>
      </p:nvGrpSpPr>
      <p:grpSpPr>
        <a:xfrm>
          <a:off x="0" y="0"/>
          <a:ext cx="0" cy="0"/>
          <a:chOff x="0" y="0"/>
          <a:chExt cx="0" cy="0"/>
        </a:xfrm>
      </p:grpSpPr>
      <p:sp>
        <p:nvSpPr>
          <p:cNvPr id="659" name="Shape 659"/>
          <p:cNvSpPr txBox="1"/>
          <p:nvPr/>
        </p:nvSpPr>
        <p:spPr>
          <a:xfrm>
            <a:off x="227012" y="1196975"/>
            <a:ext cx="8002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3-D slide show uses polarizing filters. The left eye sees only polarized light from the left projector; the right eye sees only polarized light from the right projector. </a:t>
            </a:r>
          </a:p>
        </p:txBody>
      </p:sp>
      <p:sp>
        <p:nvSpPr>
          <p:cNvPr id="660" name="Shape 66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pic>
        <p:nvPicPr>
          <p:cNvPr id="661" name="Shape 661"/>
          <p:cNvPicPr preferRelativeResize="0"/>
          <p:nvPr/>
        </p:nvPicPr>
        <p:blipFill rotWithShape="1">
          <a:blip r:embed="rId3">
            <a:alphaModFix/>
          </a:blip>
          <a:srcRect b="0" l="0" r="0" t="0"/>
          <a:stretch/>
        </p:blipFill>
        <p:spPr>
          <a:xfrm>
            <a:off x="2286000" y="2895600"/>
            <a:ext cx="4570412" cy="3021012"/>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5" name="Shape 665"/>
        <p:cNvGrpSpPr/>
        <p:nvPr/>
      </p:nvGrpSpPr>
      <p:grpSpPr>
        <a:xfrm>
          <a:off x="0" y="0"/>
          <a:ext cx="0" cy="0"/>
          <a:chOff x="0" y="0"/>
          <a:chExt cx="0" cy="0"/>
        </a:xfrm>
      </p:grpSpPr>
      <p:sp>
        <p:nvSpPr>
          <p:cNvPr id="666" name="Shape 666"/>
          <p:cNvSpPr txBox="1"/>
          <p:nvPr/>
        </p:nvSpPr>
        <p:spPr>
          <a:xfrm>
            <a:off x="227012" y="1196975"/>
            <a:ext cx="8002587" cy="27209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Depth is also seen in computer-generated stereograms.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computer-generated stereograms, the slightly different patterns are hidden from a casual view. In your book, you can view the message of Figure 27.20 with the procedure for viewing Figure 27.18. Once you’ve mastered the viewing technique, head for the local mall and check the variety of stereograms in posters and books.</a:t>
            </a:r>
          </a:p>
        </p:txBody>
      </p:sp>
      <p:sp>
        <p:nvSpPr>
          <p:cNvPr id="667" name="Shape 66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1" name="Shape 671"/>
        <p:cNvGrpSpPr/>
        <p:nvPr/>
      </p:nvGrpSpPr>
      <p:grpSpPr>
        <a:xfrm>
          <a:off x="0" y="0"/>
          <a:ext cx="0" cy="0"/>
          <a:chOff x="0" y="0"/>
          <a:chExt cx="0" cy="0"/>
        </a:xfrm>
      </p:grpSpPr>
      <p:sp>
        <p:nvSpPr>
          <p:cNvPr id="672" name="Shape 672"/>
          <p:cNvSpPr txBox="1"/>
          <p:nvPr>
            <p:ph idx="1" type="body"/>
          </p:nvPr>
        </p:nvSpPr>
        <p:spPr>
          <a:xfrm>
            <a:off x="228600" y="1196975"/>
            <a:ext cx="5562600" cy="20526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Which pair of glasses is best suited for automobile drivers? (The polarization axes are shown by the straight lines.)</a:t>
            </a:r>
            <a:br>
              <a:rPr b="0" i="0" lang="en-US" sz="2400" u="none" cap="none" strike="noStrike">
                <a:solidFill>
                  <a:srgbClr val="000000"/>
                </a:solidFill>
                <a:latin typeface="Arial"/>
                <a:ea typeface="Arial"/>
                <a:cs typeface="Arial"/>
                <a:sym typeface="Arial"/>
              </a:rPr>
            </a:br>
          </a:p>
        </p:txBody>
      </p:sp>
      <p:sp>
        <p:nvSpPr>
          <p:cNvPr id="673" name="Shape 67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pic>
        <p:nvPicPr>
          <p:cNvPr id="674" name="Shape 674"/>
          <p:cNvPicPr preferRelativeResize="0"/>
          <p:nvPr/>
        </p:nvPicPr>
        <p:blipFill rotWithShape="1">
          <a:blip r:embed="rId3">
            <a:alphaModFix/>
          </a:blip>
          <a:srcRect b="0" l="0" r="0" t="0"/>
          <a:stretch/>
        </p:blipFill>
        <p:spPr>
          <a:xfrm>
            <a:off x="5799137" y="1524000"/>
            <a:ext cx="3094037" cy="38100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8" name="Shape 678"/>
        <p:cNvGrpSpPr/>
        <p:nvPr/>
      </p:nvGrpSpPr>
      <p:grpSpPr>
        <a:xfrm>
          <a:off x="0" y="0"/>
          <a:ext cx="0" cy="0"/>
          <a:chOff x="0" y="0"/>
          <a:chExt cx="0" cy="0"/>
        </a:xfrm>
      </p:grpSpPr>
      <p:sp>
        <p:nvSpPr>
          <p:cNvPr id="679" name="Shape 679"/>
          <p:cNvSpPr txBox="1"/>
          <p:nvPr>
            <p:ph idx="1" type="body"/>
          </p:nvPr>
        </p:nvSpPr>
        <p:spPr>
          <a:xfrm>
            <a:off x="228600" y="1196975"/>
            <a:ext cx="5562600" cy="43894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Which pair of glasses is best suited for automobile drivers? (The polarization axes are shown by the straight lines.)</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Pair A is best suited because the vertical axes block horizontally polarized light that composes much of the glare from horizontal surfaces. (Pair C is suited for viewing 3-D movies.) </a:t>
            </a:r>
          </a:p>
        </p:txBody>
      </p:sp>
      <p:sp>
        <p:nvSpPr>
          <p:cNvPr id="680" name="Shape 68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pic>
        <p:nvPicPr>
          <p:cNvPr id="681" name="Shape 681"/>
          <p:cNvPicPr preferRelativeResize="0"/>
          <p:nvPr/>
        </p:nvPicPr>
        <p:blipFill rotWithShape="1">
          <a:blip r:embed="rId3">
            <a:alphaModFix/>
          </a:blip>
          <a:srcRect b="0" l="0" r="0" t="0"/>
          <a:stretch/>
        </p:blipFill>
        <p:spPr>
          <a:xfrm>
            <a:off x="5799137" y="1524000"/>
            <a:ext cx="3094037" cy="38100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5" name="Shape 685"/>
        <p:cNvGrpSpPr/>
        <p:nvPr/>
      </p:nvGrpSpPr>
      <p:grpSpPr>
        <a:xfrm>
          <a:off x="0" y="0"/>
          <a:ext cx="0" cy="0"/>
          <a:chOff x="0" y="0"/>
          <a:chExt cx="0" cy="0"/>
        </a:xfrm>
      </p:grpSpPr>
      <p:sp>
        <p:nvSpPr>
          <p:cNvPr id="686" name="Shape 686"/>
          <p:cNvSpPr txBox="1"/>
          <p:nvPr/>
        </p:nvSpPr>
        <p:spPr>
          <a:xfrm>
            <a:off x="227012" y="1196975"/>
            <a:ext cx="80025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Try these optical illusions.</a:t>
            </a:r>
          </a:p>
        </p:txBody>
      </p:sp>
      <p:sp>
        <p:nvSpPr>
          <p:cNvPr id="687" name="Shape 68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pic>
        <p:nvPicPr>
          <p:cNvPr id="688" name="Shape 688"/>
          <p:cNvPicPr preferRelativeResize="0"/>
          <p:nvPr/>
        </p:nvPicPr>
        <p:blipFill rotWithShape="1">
          <a:blip r:embed="rId3">
            <a:alphaModFix/>
          </a:blip>
          <a:srcRect b="0" l="0" r="0" t="0"/>
          <a:stretch/>
        </p:blipFill>
        <p:spPr>
          <a:xfrm>
            <a:off x="3575050" y="1871662"/>
            <a:ext cx="1992312" cy="43005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85" name="Shape 85"/>
          <p:cNvSpPr txBox="1"/>
          <p:nvPr>
            <p:ph idx="1" type="body"/>
          </p:nvPr>
        </p:nvSpPr>
        <p:spPr>
          <a:xfrm>
            <a:off x="990600" y="2622550"/>
            <a:ext cx="69342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Michelson’s experimental value for the speed of light was 299,920 km/s, which is usually rounded to 300,000 km/s. </a:t>
            </a:r>
          </a:p>
        </p:txBody>
      </p:sp>
      <p:sp>
        <p:nvSpPr>
          <p:cNvPr id="86" name="Shape 8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Speed of Light</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2" name="Shape 692"/>
        <p:cNvGrpSpPr/>
        <p:nvPr/>
      </p:nvGrpSpPr>
      <p:grpSpPr>
        <a:xfrm>
          <a:off x="0" y="0"/>
          <a:ext cx="0" cy="0"/>
          <a:chOff x="0" y="0"/>
          <a:chExt cx="0" cy="0"/>
        </a:xfrm>
      </p:grpSpPr>
      <p:sp>
        <p:nvSpPr>
          <p:cNvPr id="693" name="Shape 69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pic>
        <p:nvPicPr>
          <p:cNvPr id="694" name="Shape 694"/>
          <p:cNvPicPr preferRelativeResize="0"/>
          <p:nvPr/>
        </p:nvPicPr>
        <p:blipFill rotWithShape="1">
          <a:blip r:embed="rId3">
            <a:alphaModFix/>
          </a:blip>
          <a:srcRect b="0" l="0" r="0" t="0"/>
          <a:stretch/>
        </p:blipFill>
        <p:spPr>
          <a:xfrm>
            <a:off x="2514600" y="1676400"/>
            <a:ext cx="4132262" cy="4567237"/>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8" name="Shape 698"/>
        <p:cNvGrpSpPr/>
        <p:nvPr/>
      </p:nvGrpSpPr>
      <p:grpSpPr>
        <a:xfrm>
          <a:off x="0" y="0"/>
          <a:ext cx="0" cy="0"/>
          <a:chOff x="0" y="0"/>
          <a:chExt cx="0" cy="0"/>
        </a:xfrm>
      </p:grpSpPr>
      <p:sp>
        <p:nvSpPr>
          <p:cNvPr id="699" name="Shape 6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pic>
        <p:nvPicPr>
          <p:cNvPr id="700" name="Shape 700"/>
          <p:cNvPicPr preferRelativeResize="0"/>
          <p:nvPr/>
        </p:nvPicPr>
        <p:blipFill rotWithShape="1">
          <a:blip r:embed="rId3">
            <a:alphaModFix/>
          </a:blip>
          <a:srcRect b="0" l="0" r="0" t="0"/>
          <a:stretch/>
        </p:blipFill>
        <p:spPr>
          <a:xfrm>
            <a:off x="2286000" y="1676400"/>
            <a:ext cx="4570412" cy="450215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4" name="Shape 704"/>
        <p:cNvGrpSpPr/>
        <p:nvPr/>
      </p:nvGrpSpPr>
      <p:grpSpPr>
        <a:xfrm>
          <a:off x="0" y="0"/>
          <a:ext cx="0" cy="0"/>
          <a:chOff x="0" y="0"/>
          <a:chExt cx="0" cy="0"/>
        </a:xfrm>
      </p:grpSpPr>
      <p:pic>
        <p:nvPicPr>
          <p:cNvPr id="705" name="Shape 70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706" name="Shape 706"/>
          <p:cNvSpPr txBox="1"/>
          <p:nvPr/>
        </p:nvSpPr>
        <p:spPr>
          <a:xfrm>
            <a:off x="1676400" y="3025775"/>
            <a:ext cx="6019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can you see photographs or movies in 3-D? </a:t>
            </a:r>
          </a:p>
        </p:txBody>
      </p:sp>
      <p:sp>
        <p:nvSpPr>
          <p:cNvPr id="707" name="Shape 7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27.8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Polarized Light and 3-D Viewing</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11" name="Shape 711"/>
        <p:cNvGrpSpPr/>
        <p:nvPr/>
      </p:nvGrpSpPr>
      <p:grpSpPr>
        <a:xfrm>
          <a:off x="0" y="0"/>
          <a:ext cx="0" cy="0"/>
          <a:chOff x="0" y="0"/>
          <a:chExt cx="0" cy="0"/>
        </a:xfrm>
      </p:grpSpPr>
      <p:sp>
        <p:nvSpPr>
          <p:cNvPr id="712" name="Shape 712"/>
          <p:cNvSpPr txBox="1"/>
          <p:nvPr/>
        </p:nvSpPr>
        <p:spPr>
          <a:xfrm>
            <a:off x="227012" y="1196975"/>
            <a:ext cx="8688387" cy="21621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Scientists now agree that light is composed of</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electromagnetic waves.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photons.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electromagnetic waves and particles called photons.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an unknown source.</a:t>
            </a:r>
            <a:br>
              <a:rPr b="0" i="0" lang="en-US" sz="2000" u="none" cap="none" strike="noStrike">
                <a:solidFill>
                  <a:schemeClr val="dk1"/>
                </a:solidFill>
                <a:latin typeface="Arial"/>
                <a:ea typeface="Arial"/>
                <a:cs typeface="Arial"/>
                <a:sym typeface="Arial"/>
              </a:rPr>
            </a:br>
          </a:p>
        </p:txBody>
      </p:sp>
      <p:sp>
        <p:nvSpPr>
          <p:cNvPr id="713" name="Shape 71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17" name="Shape 717"/>
        <p:cNvGrpSpPr/>
        <p:nvPr/>
      </p:nvGrpSpPr>
      <p:grpSpPr>
        <a:xfrm>
          <a:off x="0" y="0"/>
          <a:ext cx="0" cy="0"/>
          <a:chOff x="0" y="0"/>
          <a:chExt cx="0" cy="0"/>
        </a:xfrm>
      </p:grpSpPr>
      <p:sp>
        <p:nvSpPr>
          <p:cNvPr id="718" name="Shape 718"/>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Scientists now agree that light is composed of</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electromagnetic waves.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photons.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electromagnetic waves and particles called photons.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an unknown source.</a:t>
            </a:r>
            <a:br>
              <a:rPr b="0" i="0" lang="en-US" sz="2000" u="none" cap="none" strike="noStrike">
                <a:solidFill>
                  <a:schemeClr val="dk1"/>
                </a:solidFill>
                <a:latin typeface="Arial"/>
                <a:ea typeface="Arial"/>
                <a:cs typeface="Arial"/>
                <a:sym typeface="Arial"/>
              </a:rPr>
            </a:b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719" name="Shape 71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3" name="Shape 723"/>
        <p:cNvGrpSpPr/>
        <p:nvPr/>
      </p:nvGrpSpPr>
      <p:grpSpPr>
        <a:xfrm>
          <a:off x="0" y="0"/>
          <a:ext cx="0" cy="0"/>
          <a:chOff x="0" y="0"/>
          <a:chExt cx="0" cy="0"/>
        </a:xfrm>
      </p:grpSpPr>
      <p:sp>
        <p:nvSpPr>
          <p:cNvPr id="724" name="Shape 724"/>
          <p:cNvSpPr txBox="1"/>
          <p:nvPr/>
        </p:nvSpPr>
        <p:spPr>
          <a:xfrm>
            <a:off x="227012" y="1196975"/>
            <a:ext cx="8688387"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The time it takes light to travel across the orbit of Earth is about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less than a second.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8 minutes.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22 minutes.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4 years.</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25" name="Shape 72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9" name="Shape 729"/>
        <p:cNvGrpSpPr/>
        <p:nvPr/>
      </p:nvGrpSpPr>
      <p:grpSpPr>
        <a:xfrm>
          <a:off x="0" y="0"/>
          <a:ext cx="0" cy="0"/>
          <a:chOff x="0" y="0"/>
          <a:chExt cx="0" cy="0"/>
        </a:xfrm>
      </p:grpSpPr>
      <p:sp>
        <p:nvSpPr>
          <p:cNvPr id="730" name="Shape 730"/>
          <p:cNvSpPr txBox="1"/>
          <p:nvPr/>
        </p:nvSpPr>
        <p:spPr>
          <a:xfrm>
            <a:off x="227012" y="1196975"/>
            <a:ext cx="8688387"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The time it takes light to travel across the orbit of Earth is about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less than a second.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8 minutes.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22 minutes.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4 years.</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731" name="Shape 73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35" name="Shape 735"/>
        <p:cNvGrpSpPr/>
        <p:nvPr/>
      </p:nvGrpSpPr>
      <p:grpSpPr>
        <a:xfrm>
          <a:off x="0" y="0"/>
          <a:ext cx="0" cy="0"/>
          <a:chOff x="0" y="0"/>
          <a:chExt cx="0" cy="0"/>
        </a:xfrm>
      </p:grpSpPr>
      <p:sp>
        <p:nvSpPr>
          <p:cNvPr id="736" name="Shape 736"/>
          <p:cNvSpPr txBox="1"/>
          <p:nvPr/>
        </p:nvSpPr>
        <p:spPr>
          <a:xfrm>
            <a:off x="228600" y="1196975"/>
            <a:ext cx="8686800"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All of the following are part of the electromagnetic spectrum EXCEPT</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sound.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radio waves.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X-rays.</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37" name="Shape 73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1" name="Shape 741"/>
        <p:cNvGrpSpPr/>
        <p:nvPr/>
      </p:nvGrpSpPr>
      <p:grpSpPr>
        <a:xfrm>
          <a:off x="0" y="0"/>
          <a:ext cx="0" cy="0"/>
          <a:chOff x="0" y="0"/>
          <a:chExt cx="0" cy="0"/>
        </a:xfrm>
      </p:grpSpPr>
      <p:sp>
        <p:nvSpPr>
          <p:cNvPr id="742" name="Shape 742"/>
          <p:cNvSpPr txBox="1"/>
          <p:nvPr/>
        </p:nvSpPr>
        <p:spPr>
          <a:xfrm>
            <a:off x="228600" y="1196975"/>
            <a:ext cx="8686800"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All of the following are part of the electromagnetic spectrum EXCEPT</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sound.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radio waves.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X-rays.</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743" name="Shape 74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7" name="Shape 747"/>
        <p:cNvGrpSpPr/>
        <p:nvPr/>
      </p:nvGrpSpPr>
      <p:grpSpPr>
        <a:xfrm>
          <a:off x="0" y="0"/>
          <a:ext cx="0" cy="0"/>
          <a:chOff x="0" y="0"/>
          <a:chExt cx="0" cy="0"/>
        </a:xfrm>
      </p:grpSpPr>
      <p:sp>
        <p:nvSpPr>
          <p:cNvPr id="748" name="Shape 748"/>
          <p:cNvSpPr txBox="1"/>
          <p:nvPr/>
        </p:nvSpPr>
        <p:spPr>
          <a:xfrm>
            <a:off x="228600" y="1219200"/>
            <a:ext cx="83820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Strictly speaking, the photons of light that shine on glass are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ones that travel through and exit the other side.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not the ones that travel through and exit the other side.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absorbed and transformed to thermal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reflected.</a:t>
            </a:r>
            <a:br>
              <a:rPr b="0" i="0" lang="en-US" sz="2000" u="none" cap="none" strike="noStrike">
                <a:solidFill>
                  <a:schemeClr val="dk1"/>
                </a:solidFill>
                <a:latin typeface="Arial"/>
                <a:ea typeface="Arial"/>
                <a:cs typeface="Arial"/>
                <a:sym typeface="Arial"/>
              </a:rPr>
            </a:br>
          </a:p>
        </p:txBody>
      </p:sp>
      <p:sp>
        <p:nvSpPr>
          <p:cNvPr id="749" name="Shape 74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