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26" Type="http://schemas.openxmlformats.org/officeDocument/2006/relationships/slide" Target="slides/slide22.xml"/><Relationship Id="rId121" Type="http://schemas.openxmlformats.org/officeDocument/2006/relationships/slide" Target="slides/slide117.xml"/><Relationship Id="rId25" Type="http://schemas.openxmlformats.org/officeDocument/2006/relationships/slide" Target="slides/slide21.xml"/><Relationship Id="rId120" Type="http://schemas.openxmlformats.org/officeDocument/2006/relationships/slide" Target="slides/slide116.xml"/><Relationship Id="rId28" Type="http://schemas.openxmlformats.org/officeDocument/2006/relationships/slide" Target="slides/slide24.xml"/><Relationship Id="rId27" Type="http://schemas.openxmlformats.org/officeDocument/2006/relationships/slide" Target="slides/slide23.xml"/><Relationship Id="rId125" Type="http://schemas.openxmlformats.org/officeDocument/2006/relationships/slide" Target="slides/slide121.xml"/><Relationship Id="rId29" Type="http://schemas.openxmlformats.org/officeDocument/2006/relationships/slide" Target="slides/slide25.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150" Type="http://schemas.openxmlformats.org/officeDocument/2006/relationships/slide" Target="slides/slide146.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slide" Target="slides/slide145.xml"/><Relationship Id="rId4" Type="http://schemas.openxmlformats.org/officeDocument/2006/relationships/notesMaster" Target="notesMasters/notesMaster1.xml"/><Relationship Id="rId148" Type="http://schemas.openxmlformats.org/officeDocument/2006/relationships/slide" Target="slides/slide144.xml"/><Relationship Id="rId9" Type="http://schemas.openxmlformats.org/officeDocument/2006/relationships/slide" Target="slides/slide5.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5" Type="http://schemas.openxmlformats.org/officeDocument/2006/relationships/slide" Target="slides/slide1.xml"/><Relationship Id="rId147" Type="http://schemas.openxmlformats.org/officeDocument/2006/relationships/slide" Target="slides/slide143.xml"/><Relationship Id="rId6" Type="http://schemas.openxmlformats.org/officeDocument/2006/relationships/slide" Target="slides/slide2.xml"/><Relationship Id="rId146" Type="http://schemas.openxmlformats.org/officeDocument/2006/relationships/slide" Target="slides/slide142.xml"/><Relationship Id="rId7" Type="http://schemas.openxmlformats.org/officeDocument/2006/relationships/slide" Target="slides/slide3.xml"/><Relationship Id="rId145" Type="http://schemas.openxmlformats.org/officeDocument/2006/relationships/slide" Target="slides/slide141.xml"/><Relationship Id="rId8" Type="http://schemas.openxmlformats.org/officeDocument/2006/relationships/slide" Target="slides/slide4.xml"/><Relationship Id="rId144" Type="http://schemas.openxmlformats.org/officeDocument/2006/relationships/slide" Target="slides/slide140.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154" Type="http://schemas.openxmlformats.org/officeDocument/2006/relationships/slide" Target="slides/slide150.xml"/><Relationship Id="rId58" Type="http://schemas.openxmlformats.org/officeDocument/2006/relationships/slide" Target="slides/slide54.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6" Type="http://schemas.openxmlformats.org/officeDocument/2006/relationships/slide" Target="slides/slide152.xml"/><Relationship Id="rId155"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4" name="Shape 4"/>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6" name="Shape 6"/>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med" w="med" type="none"/>
            <a:tailEnd len="med" w="med" type="none"/>
          </a:ln>
        </p:spPr>
      </p:sp>
      <p:sp>
        <p:nvSpPr>
          <p:cNvPr id="7" name="Shape 7"/>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8" name="Shape 8"/>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9" name="Shape 9"/>
          <p:cNvSpPr txBox="1"/>
          <p:nvPr>
            <p:ph idx="4"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 name="Shape 19"/>
        <p:cNvGrpSpPr/>
        <p:nvPr/>
      </p:nvGrpSpPr>
      <p:grpSpPr>
        <a:xfrm>
          <a:off x="0" y="0"/>
          <a:ext cx="0" cy="0"/>
          <a:chOff x="0" y="0"/>
          <a:chExt cx="0" cy="0"/>
        </a:xfrm>
      </p:grpSpPr>
      <p:sp>
        <p:nvSpPr>
          <p:cNvPr id="20" name="Shape 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 name="Shape 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8" name="Shape 8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Shape 7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72" name="Shape 7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73" name="Shape 7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8" name="Shape 778"/>
        <p:cNvGrpSpPr/>
        <p:nvPr/>
      </p:nvGrpSpPr>
      <p:grpSpPr>
        <a:xfrm>
          <a:off x="0" y="0"/>
          <a:ext cx="0" cy="0"/>
          <a:chOff x="0" y="0"/>
          <a:chExt cx="0" cy="0"/>
        </a:xfrm>
      </p:grpSpPr>
      <p:sp>
        <p:nvSpPr>
          <p:cNvPr id="779" name="Shape 7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80" name="Shape 7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81" name="Shape 7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6" name="Shape 786"/>
        <p:cNvGrpSpPr/>
        <p:nvPr/>
      </p:nvGrpSpPr>
      <p:grpSpPr>
        <a:xfrm>
          <a:off x="0" y="0"/>
          <a:ext cx="0" cy="0"/>
          <a:chOff x="0" y="0"/>
          <a:chExt cx="0" cy="0"/>
        </a:xfrm>
      </p:grpSpPr>
      <p:sp>
        <p:nvSpPr>
          <p:cNvPr id="787" name="Shape 7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88" name="Shape 7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89" name="Shape 7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Shape 7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96" name="Shape 7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1" name="Shape 801"/>
        <p:cNvGrpSpPr/>
        <p:nvPr/>
      </p:nvGrpSpPr>
      <p:grpSpPr>
        <a:xfrm>
          <a:off x="0" y="0"/>
          <a:ext cx="0" cy="0"/>
          <a:chOff x="0" y="0"/>
          <a:chExt cx="0" cy="0"/>
        </a:xfrm>
      </p:grpSpPr>
      <p:sp>
        <p:nvSpPr>
          <p:cNvPr id="802" name="Shape 80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03" name="Shape 8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04" name="Shape 80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Shape 81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11" name="Shape 8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12" name="Shape 81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6" name="Shape 816"/>
        <p:cNvGrpSpPr/>
        <p:nvPr/>
      </p:nvGrpSpPr>
      <p:grpSpPr>
        <a:xfrm>
          <a:off x="0" y="0"/>
          <a:ext cx="0" cy="0"/>
          <a:chOff x="0" y="0"/>
          <a:chExt cx="0" cy="0"/>
        </a:xfrm>
      </p:grpSpPr>
      <p:sp>
        <p:nvSpPr>
          <p:cNvPr id="817" name="Shape 81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18" name="Shape 8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19" name="Shape 81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4" name="Shape 824"/>
        <p:cNvGrpSpPr/>
        <p:nvPr/>
      </p:nvGrpSpPr>
      <p:grpSpPr>
        <a:xfrm>
          <a:off x="0" y="0"/>
          <a:ext cx="0" cy="0"/>
          <a:chOff x="0" y="0"/>
          <a:chExt cx="0" cy="0"/>
        </a:xfrm>
      </p:grpSpPr>
      <p:sp>
        <p:nvSpPr>
          <p:cNvPr id="825" name="Shape 82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26" name="Shape 8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27" name="Shape 82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2" name="Shape 832"/>
        <p:cNvGrpSpPr/>
        <p:nvPr/>
      </p:nvGrpSpPr>
      <p:grpSpPr>
        <a:xfrm>
          <a:off x="0" y="0"/>
          <a:ext cx="0" cy="0"/>
          <a:chOff x="0" y="0"/>
          <a:chExt cx="0" cy="0"/>
        </a:xfrm>
      </p:grpSpPr>
      <p:sp>
        <p:nvSpPr>
          <p:cNvPr id="833" name="Shape 83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34" name="Shape 8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35" name="Shape 83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Shape 84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41" name="Shape 8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42" name="Shape 84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5" name="Shape 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6" name="Shape 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7" name="Shape 847"/>
        <p:cNvGrpSpPr/>
        <p:nvPr/>
      </p:nvGrpSpPr>
      <p:grpSpPr>
        <a:xfrm>
          <a:off x="0" y="0"/>
          <a:ext cx="0" cy="0"/>
          <a:chOff x="0" y="0"/>
          <a:chExt cx="0" cy="0"/>
        </a:xfrm>
      </p:grpSpPr>
      <p:sp>
        <p:nvSpPr>
          <p:cNvPr id="848" name="Shape 84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49" name="Shape 8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50" name="Shape 8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6" name="Shape 856"/>
        <p:cNvGrpSpPr/>
        <p:nvPr/>
      </p:nvGrpSpPr>
      <p:grpSpPr>
        <a:xfrm>
          <a:off x="0" y="0"/>
          <a:ext cx="0" cy="0"/>
          <a:chOff x="0" y="0"/>
          <a:chExt cx="0" cy="0"/>
        </a:xfrm>
      </p:grpSpPr>
      <p:sp>
        <p:nvSpPr>
          <p:cNvPr id="857" name="Shape 85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58" name="Shape 8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59" name="Shape 85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Shape 86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65" name="Shape 8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66" name="Shape 8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0" name="Shape 870"/>
        <p:cNvGrpSpPr/>
        <p:nvPr/>
      </p:nvGrpSpPr>
      <p:grpSpPr>
        <a:xfrm>
          <a:off x="0" y="0"/>
          <a:ext cx="0" cy="0"/>
          <a:chOff x="0" y="0"/>
          <a:chExt cx="0" cy="0"/>
        </a:xfrm>
      </p:grpSpPr>
      <p:sp>
        <p:nvSpPr>
          <p:cNvPr id="871" name="Shape 8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72" name="Shape 8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73" name="Shape 8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8" name="Shape 878"/>
        <p:cNvGrpSpPr/>
        <p:nvPr/>
      </p:nvGrpSpPr>
      <p:grpSpPr>
        <a:xfrm>
          <a:off x="0" y="0"/>
          <a:ext cx="0" cy="0"/>
          <a:chOff x="0" y="0"/>
          <a:chExt cx="0" cy="0"/>
        </a:xfrm>
      </p:grpSpPr>
      <p:sp>
        <p:nvSpPr>
          <p:cNvPr id="879" name="Shape 8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80" name="Shape 8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81" name="Shape 8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5" name="Shape 885"/>
        <p:cNvGrpSpPr/>
        <p:nvPr/>
      </p:nvGrpSpPr>
      <p:grpSpPr>
        <a:xfrm>
          <a:off x="0" y="0"/>
          <a:ext cx="0" cy="0"/>
          <a:chOff x="0" y="0"/>
          <a:chExt cx="0" cy="0"/>
        </a:xfrm>
      </p:grpSpPr>
      <p:sp>
        <p:nvSpPr>
          <p:cNvPr id="886" name="Shape 88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87" name="Shape 8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88" name="Shape 88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Shape 89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94" name="Shape 8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95" name="Shape 89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0" name="Shape 900"/>
        <p:cNvGrpSpPr/>
        <p:nvPr/>
      </p:nvGrpSpPr>
      <p:grpSpPr>
        <a:xfrm>
          <a:off x="0" y="0"/>
          <a:ext cx="0" cy="0"/>
          <a:chOff x="0" y="0"/>
          <a:chExt cx="0" cy="0"/>
        </a:xfrm>
      </p:grpSpPr>
      <p:sp>
        <p:nvSpPr>
          <p:cNvPr id="901" name="Shape 90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02" name="Shape 9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03" name="Shape 9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8" name="Shape 908"/>
        <p:cNvGrpSpPr/>
        <p:nvPr/>
      </p:nvGrpSpPr>
      <p:grpSpPr>
        <a:xfrm>
          <a:off x="0" y="0"/>
          <a:ext cx="0" cy="0"/>
          <a:chOff x="0" y="0"/>
          <a:chExt cx="0" cy="0"/>
        </a:xfrm>
      </p:grpSpPr>
      <p:sp>
        <p:nvSpPr>
          <p:cNvPr id="909" name="Shape 90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10" name="Shape 9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11" name="Shape 91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Shape 91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18" name="Shape 9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19" name="Shape 91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3" name="Shape 1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3" name="Shape 923"/>
        <p:cNvGrpSpPr/>
        <p:nvPr/>
      </p:nvGrpSpPr>
      <p:grpSpPr>
        <a:xfrm>
          <a:off x="0" y="0"/>
          <a:ext cx="0" cy="0"/>
          <a:chOff x="0" y="0"/>
          <a:chExt cx="0" cy="0"/>
        </a:xfrm>
      </p:grpSpPr>
      <p:sp>
        <p:nvSpPr>
          <p:cNvPr id="924" name="Shape 92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25" name="Shape 9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26" name="Shape 92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1" name="Shape 931"/>
        <p:cNvGrpSpPr/>
        <p:nvPr/>
      </p:nvGrpSpPr>
      <p:grpSpPr>
        <a:xfrm>
          <a:off x="0" y="0"/>
          <a:ext cx="0" cy="0"/>
          <a:chOff x="0" y="0"/>
          <a:chExt cx="0" cy="0"/>
        </a:xfrm>
      </p:grpSpPr>
      <p:sp>
        <p:nvSpPr>
          <p:cNvPr id="932" name="Shape 93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33" name="Shape 9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34" name="Shape 93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9" name="Shape 939"/>
        <p:cNvGrpSpPr/>
        <p:nvPr/>
      </p:nvGrpSpPr>
      <p:grpSpPr>
        <a:xfrm>
          <a:off x="0" y="0"/>
          <a:ext cx="0" cy="0"/>
          <a:chOff x="0" y="0"/>
          <a:chExt cx="0" cy="0"/>
        </a:xfrm>
      </p:grpSpPr>
      <p:sp>
        <p:nvSpPr>
          <p:cNvPr id="940" name="Shape 94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41" name="Shape 9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42" name="Shape 94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7" name="Shape 947"/>
        <p:cNvGrpSpPr/>
        <p:nvPr/>
      </p:nvGrpSpPr>
      <p:grpSpPr>
        <a:xfrm>
          <a:off x="0" y="0"/>
          <a:ext cx="0" cy="0"/>
          <a:chOff x="0" y="0"/>
          <a:chExt cx="0" cy="0"/>
        </a:xfrm>
      </p:grpSpPr>
      <p:sp>
        <p:nvSpPr>
          <p:cNvPr id="948" name="Shape 94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49" name="Shape 9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50" name="Shape 9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5" name="Shape 955"/>
        <p:cNvGrpSpPr/>
        <p:nvPr/>
      </p:nvGrpSpPr>
      <p:grpSpPr>
        <a:xfrm>
          <a:off x="0" y="0"/>
          <a:ext cx="0" cy="0"/>
          <a:chOff x="0" y="0"/>
          <a:chExt cx="0" cy="0"/>
        </a:xfrm>
      </p:grpSpPr>
      <p:sp>
        <p:nvSpPr>
          <p:cNvPr id="956" name="Shape 95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57" name="Shape 9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58" name="Shape 95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2" name="Shape 962"/>
        <p:cNvGrpSpPr/>
        <p:nvPr/>
      </p:nvGrpSpPr>
      <p:grpSpPr>
        <a:xfrm>
          <a:off x="0" y="0"/>
          <a:ext cx="0" cy="0"/>
          <a:chOff x="0" y="0"/>
          <a:chExt cx="0" cy="0"/>
        </a:xfrm>
      </p:grpSpPr>
      <p:sp>
        <p:nvSpPr>
          <p:cNvPr id="963" name="Shape 96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64" name="Shape 9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65" name="Shape 96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0" name="Shape 970"/>
        <p:cNvGrpSpPr/>
        <p:nvPr/>
      </p:nvGrpSpPr>
      <p:grpSpPr>
        <a:xfrm>
          <a:off x="0" y="0"/>
          <a:ext cx="0" cy="0"/>
          <a:chOff x="0" y="0"/>
          <a:chExt cx="0" cy="0"/>
        </a:xfrm>
      </p:grpSpPr>
      <p:sp>
        <p:nvSpPr>
          <p:cNvPr id="971" name="Shape 9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72" name="Shape 9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73" name="Shape 9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8" name="Shape 978"/>
        <p:cNvGrpSpPr/>
        <p:nvPr/>
      </p:nvGrpSpPr>
      <p:grpSpPr>
        <a:xfrm>
          <a:off x="0" y="0"/>
          <a:ext cx="0" cy="0"/>
          <a:chOff x="0" y="0"/>
          <a:chExt cx="0" cy="0"/>
        </a:xfrm>
      </p:grpSpPr>
      <p:sp>
        <p:nvSpPr>
          <p:cNvPr id="979" name="Shape 9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80" name="Shape 9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81" name="Shape 9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6" name="Shape 986"/>
        <p:cNvGrpSpPr/>
        <p:nvPr/>
      </p:nvGrpSpPr>
      <p:grpSpPr>
        <a:xfrm>
          <a:off x="0" y="0"/>
          <a:ext cx="0" cy="0"/>
          <a:chOff x="0" y="0"/>
          <a:chExt cx="0" cy="0"/>
        </a:xfrm>
      </p:grpSpPr>
      <p:sp>
        <p:nvSpPr>
          <p:cNvPr id="987" name="Shape 9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88" name="Shape 9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89" name="Shape 9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4" name="Shape 994"/>
        <p:cNvGrpSpPr/>
        <p:nvPr/>
      </p:nvGrpSpPr>
      <p:grpSpPr>
        <a:xfrm>
          <a:off x="0" y="0"/>
          <a:ext cx="0" cy="0"/>
          <a:chOff x="0" y="0"/>
          <a:chExt cx="0" cy="0"/>
        </a:xfrm>
      </p:grpSpPr>
      <p:sp>
        <p:nvSpPr>
          <p:cNvPr id="995" name="Shape 9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96" name="Shape 9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0" name="Shape 11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0" name="Shape 1000"/>
        <p:cNvGrpSpPr/>
        <p:nvPr/>
      </p:nvGrpSpPr>
      <p:grpSpPr>
        <a:xfrm>
          <a:off x="0" y="0"/>
          <a:ext cx="0" cy="0"/>
          <a:chOff x="0" y="0"/>
          <a:chExt cx="0" cy="0"/>
        </a:xfrm>
      </p:grpSpPr>
      <p:sp>
        <p:nvSpPr>
          <p:cNvPr id="1001" name="Shape 10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02" name="Shape 10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7" name="Shape 1007"/>
        <p:cNvGrpSpPr/>
        <p:nvPr/>
      </p:nvGrpSpPr>
      <p:grpSpPr>
        <a:xfrm>
          <a:off x="0" y="0"/>
          <a:ext cx="0" cy="0"/>
          <a:chOff x="0" y="0"/>
          <a:chExt cx="0" cy="0"/>
        </a:xfrm>
      </p:grpSpPr>
      <p:sp>
        <p:nvSpPr>
          <p:cNvPr id="1008" name="Shape 100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09" name="Shape 10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10" name="Shape 101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4" name="Shape 1014"/>
        <p:cNvGrpSpPr/>
        <p:nvPr/>
      </p:nvGrpSpPr>
      <p:grpSpPr>
        <a:xfrm>
          <a:off x="0" y="0"/>
          <a:ext cx="0" cy="0"/>
          <a:chOff x="0" y="0"/>
          <a:chExt cx="0" cy="0"/>
        </a:xfrm>
      </p:grpSpPr>
      <p:sp>
        <p:nvSpPr>
          <p:cNvPr id="1015" name="Shape 101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16" name="Shape 10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17" name="Shape 10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1" name="Shape 1021"/>
        <p:cNvGrpSpPr/>
        <p:nvPr/>
      </p:nvGrpSpPr>
      <p:grpSpPr>
        <a:xfrm>
          <a:off x="0" y="0"/>
          <a:ext cx="0" cy="0"/>
          <a:chOff x="0" y="0"/>
          <a:chExt cx="0" cy="0"/>
        </a:xfrm>
      </p:grpSpPr>
      <p:sp>
        <p:nvSpPr>
          <p:cNvPr id="1022" name="Shape 102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23" name="Shape 10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24" name="Shape 102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8" name="Shape 1028"/>
        <p:cNvGrpSpPr/>
        <p:nvPr/>
      </p:nvGrpSpPr>
      <p:grpSpPr>
        <a:xfrm>
          <a:off x="0" y="0"/>
          <a:ext cx="0" cy="0"/>
          <a:chOff x="0" y="0"/>
          <a:chExt cx="0" cy="0"/>
        </a:xfrm>
      </p:grpSpPr>
      <p:sp>
        <p:nvSpPr>
          <p:cNvPr id="1029" name="Shape 102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30" name="Shape 10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31" name="Shape 103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5" name="Shape 1035"/>
        <p:cNvGrpSpPr/>
        <p:nvPr/>
      </p:nvGrpSpPr>
      <p:grpSpPr>
        <a:xfrm>
          <a:off x="0" y="0"/>
          <a:ext cx="0" cy="0"/>
          <a:chOff x="0" y="0"/>
          <a:chExt cx="0" cy="0"/>
        </a:xfrm>
      </p:grpSpPr>
      <p:sp>
        <p:nvSpPr>
          <p:cNvPr id="1036" name="Shape 103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37" name="Shape 10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38" name="Shape 103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2" name="Shape 1042"/>
        <p:cNvGrpSpPr/>
        <p:nvPr/>
      </p:nvGrpSpPr>
      <p:grpSpPr>
        <a:xfrm>
          <a:off x="0" y="0"/>
          <a:ext cx="0" cy="0"/>
          <a:chOff x="0" y="0"/>
          <a:chExt cx="0" cy="0"/>
        </a:xfrm>
      </p:grpSpPr>
      <p:sp>
        <p:nvSpPr>
          <p:cNvPr id="1043" name="Shape 104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44" name="Shape 10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45" name="Shape 104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9" name="Shape 1049"/>
        <p:cNvGrpSpPr/>
        <p:nvPr/>
      </p:nvGrpSpPr>
      <p:grpSpPr>
        <a:xfrm>
          <a:off x="0" y="0"/>
          <a:ext cx="0" cy="0"/>
          <a:chOff x="0" y="0"/>
          <a:chExt cx="0" cy="0"/>
        </a:xfrm>
      </p:grpSpPr>
      <p:sp>
        <p:nvSpPr>
          <p:cNvPr id="1050" name="Shape 105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51" name="Shape 10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52" name="Shape 105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6" name="Shape 1056"/>
        <p:cNvGrpSpPr/>
        <p:nvPr/>
      </p:nvGrpSpPr>
      <p:grpSpPr>
        <a:xfrm>
          <a:off x="0" y="0"/>
          <a:ext cx="0" cy="0"/>
          <a:chOff x="0" y="0"/>
          <a:chExt cx="0" cy="0"/>
        </a:xfrm>
      </p:grpSpPr>
      <p:sp>
        <p:nvSpPr>
          <p:cNvPr id="1057" name="Shape 105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58" name="Shape 10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59" name="Shape 105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3" name="Shape 1063"/>
        <p:cNvGrpSpPr/>
        <p:nvPr/>
      </p:nvGrpSpPr>
      <p:grpSpPr>
        <a:xfrm>
          <a:off x="0" y="0"/>
          <a:ext cx="0" cy="0"/>
          <a:chOff x="0" y="0"/>
          <a:chExt cx="0" cy="0"/>
        </a:xfrm>
      </p:grpSpPr>
      <p:sp>
        <p:nvSpPr>
          <p:cNvPr id="1064" name="Shape 10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65" name="Shape 10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6" name="Shape 1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7" name="Shape 1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9" name="Shape 1069"/>
        <p:cNvGrpSpPr/>
        <p:nvPr/>
      </p:nvGrpSpPr>
      <p:grpSpPr>
        <a:xfrm>
          <a:off x="0" y="0"/>
          <a:ext cx="0" cy="0"/>
          <a:chOff x="0" y="0"/>
          <a:chExt cx="0" cy="0"/>
        </a:xfrm>
      </p:grpSpPr>
      <p:sp>
        <p:nvSpPr>
          <p:cNvPr id="1070" name="Shape 107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71" name="Shape 10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72" name="Shape 107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6" name="Shape 1076"/>
        <p:cNvGrpSpPr/>
        <p:nvPr/>
      </p:nvGrpSpPr>
      <p:grpSpPr>
        <a:xfrm>
          <a:off x="0" y="0"/>
          <a:ext cx="0" cy="0"/>
          <a:chOff x="0" y="0"/>
          <a:chExt cx="0" cy="0"/>
        </a:xfrm>
      </p:grpSpPr>
      <p:sp>
        <p:nvSpPr>
          <p:cNvPr id="1077" name="Shape 107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78" name="Shape 10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79" name="Shape 107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3" name="Shape 1083"/>
        <p:cNvGrpSpPr/>
        <p:nvPr/>
      </p:nvGrpSpPr>
      <p:grpSpPr>
        <a:xfrm>
          <a:off x="0" y="0"/>
          <a:ext cx="0" cy="0"/>
          <a:chOff x="0" y="0"/>
          <a:chExt cx="0" cy="0"/>
        </a:xfrm>
      </p:grpSpPr>
      <p:sp>
        <p:nvSpPr>
          <p:cNvPr id="1084" name="Shape 108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85" name="Shape 10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86" name="Shape 108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0" name="Shape 1090"/>
        <p:cNvGrpSpPr/>
        <p:nvPr/>
      </p:nvGrpSpPr>
      <p:grpSpPr>
        <a:xfrm>
          <a:off x="0" y="0"/>
          <a:ext cx="0" cy="0"/>
          <a:chOff x="0" y="0"/>
          <a:chExt cx="0" cy="0"/>
        </a:xfrm>
      </p:grpSpPr>
      <p:sp>
        <p:nvSpPr>
          <p:cNvPr id="1091" name="Shape 109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92" name="Shape 10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93" name="Shape 109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7" name="Shape 1097"/>
        <p:cNvGrpSpPr/>
        <p:nvPr/>
      </p:nvGrpSpPr>
      <p:grpSpPr>
        <a:xfrm>
          <a:off x="0" y="0"/>
          <a:ext cx="0" cy="0"/>
          <a:chOff x="0" y="0"/>
          <a:chExt cx="0" cy="0"/>
        </a:xfrm>
      </p:grpSpPr>
      <p:sp>
        <p:nvSpPr>
          <p:cNvPr id="1098" name="Shape 109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99" name="Shape 10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00" name="Shape 110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4" name="Shape 1104"/>
        <p:cNvGrpSpPr/>
        <p:nvPr/>
      </p:nvGrpSpPr>
      <p:grpSpPr>
        <a:xfrm>
          <a:off x="0" y="0"/>
          <a:ext cx="0" cy="0"/>
          <a:chOff x="0" y="0"/>
          <a:chExt cx="0" cy="0"/>
        </a:xfrm>
      </p:grpSpPr>
      <p:sp>
        <p:nvSpPr>
          <p:cNvPr id="1105" name="Shape 110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06" name="Shape 1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07" name="Shape 110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1" name="Shape 1111"/>
        <p:cNvGrpSpPr/>
        <p:nvPr/>
      </p:nvGrpSpPr>
      <p:grpSpPr>
        <a:xfrm>
          <a:off x="0" y="0"/>
          <a:ext cx="0" cy="0"/>
          <a:chOff x="0" y="0"/>
          <a:chExt cx="0" cy="0"/>
        </a:xfrm>
      </p:grpSpPr>
      <p:sp>
        <p:nvSpPr>
          <p:cNvPr id="1112" name="Shape 111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13" name="Shape 1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14" name="Shape 111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8" name="Shape 1118"/>
        <p:cNvGrpSpPr/>
        <p:nvPr/>
      </p:nvGrpSpPr>
      <p:grpSpPr>
        <a:xfrm>
          <a:off x="0" y="0"/>
          <a:ext cx="0" cy="0"/>
          <a:chOff x="0" y="0"/>
          <a:chExt cx="0" cy="0"/>
        </a:xfrm>
      </p:grpSpPr>
      <p:sp>
        <p:nvSpPr>
          <p:cNvPr id="1119" name="Shape 111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20" name="Shape 1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21" name="Shape 112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5" name="Shape 1125"/>
        <p:cNvGrpSpPr/>
        <p:nvPr/>
      </p:nvGrpSpPr>
      <p:grpSpPr>
        <a:xfrm>
          <a:off x="0" y="0"/>
          <a:ext cx="0" cy="0"/>
          <a:chOff x="0" y="0"/>
          <a:chExt cx="0" cy="0"/>
        </a:xfrm>
      </p:grpSpPr>
      <p:sp>
        <p:nvSpPr>
          <p:cNvPr id="1126" name="Shape 112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27" name="Shape 1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28" name="Shape 112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2" name="Shape 1132"/>
        <p:cNvGrpSpPr/>
        <p:nvPr/>
      </p:nvGrpSpPr>
      <p:grpSpPr>
        <a:xfrm>
          <a:off x="0" y="0"/>
          <a:ext cx="0" cy="0"/>
          <a:chOff x="0" y="0"/>
          <a:chExt cx="0" cy="0"/>
        </a:xfrm>
      </p:grpSpPr>
      <p:sp>
        <p:nvSpPr>
          <p:cNvPr id="1133" name="Shape 113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34" name="Shape 1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35" name="Shape 113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4" name="Shape 12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9" name="Shape 1139"/>
        <p:cNvGrpSpPr/>
        <p:nvPr/>
      </p:nvGrpSpPr>
      <p:grpSpPr>
        <a:xfrm>
          <a:off x="0" y="0"/>
          <a:ext cx="0" cy="0"/>
          <a:chOff x="0" y="0"/>
          <a:chExt cx="0" cy="0"/>
        </a:xfrm>
      </p:grpSpPr>
      <p:sp>
        <p:nvSpPr>
          <p:cNvPr id="1140" name="Shape 1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41" name="Shape 1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5" name="Shape 1145"/>
        <p:cNvGrpSpPr/>
        <p:nvPr/>
      </p:nvGrpSpPr>
      <p:grpSpPr>
        <a:xfrm>
          <a:off x="0" y="0"/>
          <a:ext cx="0" cy="0"/>
          <a:chOff x="0" y="0"/>
          <a:chExt cx="0" cy="0"/>
        </a:xfrm>
      </p:grpSpPr>
      <p:sp>
        <p:nvSpPr>
          <p:cNvPr id="1146" name="Shape 114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47" name="Shape 1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48" name="Shape 114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2" name="Shape 1152"/>
        <p:cNvGrpSpPr/>
        <p:nvPr/>
      </p:nvGrpSpPr>
      <p:grpSpPr>
        <a:xfrm>
          <a:off x="0" y="0"/>
          <a:ext cx="0" cy="0"/>
          <a:chOff x="0" y="0"/>
          <a:chExt cx="0" cy="0"/>
        </a:xfrm>
      </p:grpSpPr>
      <p:sp>
        <p:nvSpPr>
          <p:cNvPr id="1153" name="Shape 1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54" name="Shape 1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1" name="Shape 1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2" name="Shape 13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0" name="Shape 14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8" name="Shape 14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5" name="Shape 15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 name="Shape 27"/>
        <p:cNvGrpSpPr/>
        <p:nvPr/>
      </p:nvGrpSpPr>
      <p:grpSpPr>
        <a:xfrm>
          <a:off x="0" y="0"/>
          <a:ext cx="0" cy="0"/>
          <a:chOff x="0" y="0"/>
          <a:chExt cx="0" cy="0"/>
        </a:xfrm>
      </p:grpSpPr>
      <p:sp>
        <p:nvSpPr>
          <p:cNvPr id="28" name="Shape 2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 name="Shape 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 name="Shape 3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1" name="Shape 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2" name="Shape 16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0" name="Shape 17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7" name="Shape 17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4" name="Shape 1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1" name="Shape 1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9" name="Shape 1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7" name="Shape 20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4" name="Shape 21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1" name="Shape 22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8" name="Shape 22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Shape 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 name="Shape 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6" name="Shape 23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3" name="Shape 2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4" name="Shape 24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0" name="Shape 2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1" name="Shape 25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9" name="Shape 25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7" name="Shape 26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5" name="Shape 27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2" name="Shape 28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8" name="Shape 2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9" name="Shape 2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7" name="Shape 29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5" name="Shape 30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Shape 4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 name="Shape 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 name="Shape 4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3" name="Shape 31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9" name="Shape 3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0" name="Shape 32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7" name="Shape 32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3" name="Shape 3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4" name="Shape 33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8" name="Shape 3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9" name="Shape 34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6" name="Shape 3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7" name="Shape 35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5" name="Shape 3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6" name="Shape 3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3" name="Shape 3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Shape 3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1" name="Shape 3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Shape 4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 name="Shape 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 name="Shape 5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88" name="Shape 3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9" name="Shape 3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5" name="Shape 3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6" name="Shape 3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2" name="Shape 4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3" name="Shape 4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Shape 40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9" name="Shape 4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0" name="Shape 41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16" name="Shape 4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7" name="Shape 4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3" name="Shape 4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4" name="Shape 42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2" name="Shape 43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40" name="Shape 4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1" name="Shape 44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8" name="Shape 44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Shape 45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6" name="Shape 4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7" name="Shape 45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 name="Shape 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 name="Shape 5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Shape 46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5" name="Shape 4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6" name="Shape 46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Shape 47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5" name="Shape 47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Shape 48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1" name="Shape 4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2" name="Shape 48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Shape 48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8" name="Shape 4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9" name="Shape 48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95" name="Shape 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6" name="Shape 49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Shape 50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2" name="Shape 5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3" name="Shape 5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Shape 50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0" name="Shape 5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1" name="Shape 51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Shape 51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8" name="Shape 5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9" name="Shape 51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Shape 52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6" name="Shape 5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7" name="Shape 52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Shape 53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3" name="Shape 5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4" name="Shape 53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4" name="Shape 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5" name="Shape 6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Shape 54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41" name="Shape 5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2" name="Shape 54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Shape 54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48" name="Shape 5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9" name="Shape 54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Shape 55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55" name="Shape 5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6" name="Shape 55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Shape 56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2" name="Shape 5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3" name="Shape 56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Shape 56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0" name="Shape 5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1" name="Shape 57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Shape 57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8" name="Shape 5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9" name="Shape 57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Shape 58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86" name="Shape 5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7" name="Shape 58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Shape 59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3" name="Shape 5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4" name="Shape 59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Shape 59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0" name="Shape 6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1" name="Shape 60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Shape 60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7" name="Shape 6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8" name="Shape 60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3" name="Shape 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Shape 61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14" name="Shape 6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5" name="Shape 61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Shape 6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22" name="Shape 6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Shape 62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29" name="Shape 6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30" name="Shape 63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Shape 63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37" name="Shape 6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38" name="Shape 63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Shape 64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45" name="Shape 6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46" name="Shape 64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Shape 65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52" name="Shape 6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53" name="Shape 6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Shape 6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60" name="Shape 6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61" name="Shape 6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Shape 66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68" name="Shape 6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69" name="Shape 66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Shape 67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75" name="Shape 6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76" name="Shape 67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Shape 68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82" name="Shape 6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3" name="Shape 68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0" name="Shape 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1" name="Shape 8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Shape 6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90" name="Shape 6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91" name="Shape 6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Shape 6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98" name="Shape 6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99" name="Shape 6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Shape 70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06" name="Shape 7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07" name="Shape 70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Shape 71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13" name="Shape 7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14" name="Shape 71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9" name="Shape 719"/>
        <p:cNvGrpSpPr/>
        <p:nvPr/>
      </p:nvGrpSpPr>
      <p:grpSpPr>
        <a:xfrm>
          <a:off x="0" y="0"/>
          <a:ext cx="0" cy="0"/>
          <a:chOff x="0" y="0"/>
          <a:chExt cx="0" cy="0"/>
        </a:xfrm>
      </p:grpSpPr>
      <p:sp>
        <p:nvSpPr>
          <p:cNvPr id="720" name="Shape 72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21" name="Shape 7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22" name="Shape 72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7" name="Shape 727"/>
        <p:cNvGrpSpPr/>
        <p:nvPr/>
      </p:nvGrpSpPr>
      <p:grpSpPr>
        <a:xfrm>
          <a:off x="0" y="0"/>
          <a:ext cx="0" cy="0"/>
          <a:chOff x="0" y="0"/>
          <a:chExt cx="0" cy="0"/>
        </a:xfrm>
      </p:grpSpPr>
      <p:sp>
        <p:nvSpPr>
          <p:cNvPr id="728" name="Shape 72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29" name="Shape 7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30" name="Shape 73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Shape 73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38" name="Shape 7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39" name="Shape 73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Shape 74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48" name="Shape 7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49" name="Shape 74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4" name="Shape 754"/>
        <p:cNvGrpSpPr/>
        <p:nvPr/>
      </p:nvGrpSpPr>
      <p:grpSpPr>
        <a:xfrm>
          <a:off x="0" y="0"/>
          <a:ext cx="0" cy="0"/>
          <a:chOff x="0" y="0"/>
          <a:chExt cx="0" cy="0"/>
        </a:xfrm>
      </p:grpSpPr>
      <p:sp>
        <p:nvSpPr>
          <p:cNvPr id="755" name="Shape 75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56" name="Shape 7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57" name="Shape 75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Shape 76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64" name="Shape 7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65" name="Shape 76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text on left, text on right">
    <p:spTree>
      <p:nvGrpSpPr>
        <p:cNvPr id="15" name="Shape 15"/>
        <p:cNvGrpSpPr/>
        <p:nvPr/>
      </p:nvGrpSpPr>
      <p:grpSpPr>
        <a:xfrm>
          <a:off x="0" y="0"/>
          <a:ext cx="0" cy="0"/>
          <a:chOff x="0" y="0"/>
          <a:chExt cx="0" cy="0"/>
        </a:xfrm>
      </p:grpSpPr>
      <p:sp>
        <p:nvSpPr>
          <p:cNvPr id="16" name="Shape 16"/>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1">
            <a:alphaModFix/>
          </a:blip>
          <a:srcRect b="0" l="0" r="0" t="0"/>
          <a:stretch/>
        </p:blipFill>
        <p:spPr>
          <a:xfrm>
            <a:off x="0" y="0"/>
            <a:ext cx="9140825" cy="6854825"/>
          </a:xfrm>
          <a:prstGeom prst="rect">
            <a:avLst/>
          </a:prstGeom>
          <a:noFill/>
          <a:ln>
            <a:noFill/>
          </a:ln>
        </p:spPr>
      </p:pic>
      <p:sp>
        <p:nvSpPr>
          <p:cNvPr id="12" name="Shape 12"/>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txBox="1"/>
          <p:nvPr/>
        </p:nvSpPr>
        <p:spPr>
          <a:xfrm>
            <a:off x="63500" y="101600"/>
            <a:ext cx="56515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9</a:t>
            </a:r>
            <a:r>
              <a:rPr b="1" i="0" lang="en-US" sz="1800" u="none">
                <a:solidFill>
                  <a:srgbClr val="FFE633"/>
                </a:solidFill>
                <a:latin typeface="Arial"/>
                <a:ea typeface="Arial"/>
                <a:cs typeface="Arial"/>
                <a:sym typeface="Arial"/>
              </a:rPr>
              <a:t> </a:t>
            </a:r>
            <a:r>
              <a:rPr b="1" i="0" lang="en-US" sz="1800" u="none">
                <a:solidFill>
                  <a:schemeClr val="hlink"/>
                </a:solidFill>
                <a:latin typeface="Arial"/>
                <a:ea typeface="Arial"/>
                <a:cs typeface="Arial"/>
                <a:sym typeface="Arial"/>
              </a:rPr>
              <a:t>Energy</a:t>
            </a:r>
          </a:p>
        </p:txBody>
      </p:sp>
      <p:sp>
        <p:nvSpPr>
          <p:cNvPr id="14" name="Shape 14"/>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4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10.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2.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4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4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40.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45.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4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 Id="rId3" Type="http://schemas.openxmlformats.org/officeDocument/2006/relationships/image" Target="../media/image10.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7.xml"/><Relationship Id="rId3" Type="http://schemas.openxmlformats.org/officeDocument/2006/relationships/image" Target="../media/image2.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42.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 Id="rId3" Type="http://schemas.openxmlformats.org/officeDocument/2006/relationships/image" Target="../media/image10.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 Id="rId3" Type="http://schemas.openxmlformats.org/officeDocument/2006/relationships/image" Target="../media/image2.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48.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 Id="rId3" Type="http://schemas.openxmlformats.org/officeDocument/2006/relationships/image" Target="../media/image4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49.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0.xml"/><Relationship Id="rId3" Type="http://schemas.openxmlformats.org/officeDocument/2006/relationships/image" Target="../media/image10.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9.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1.png"/><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8.pn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2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6.pn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3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2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3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0.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3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2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3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3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3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38.png"/><Relationship Id="rId4" Type="http://schemas.openxmlformats.org/officeDocument/2006/relationships/image" Target="../media/image3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38.png"/><Relationship Id="rId4" Type="http://schemas.openxmlformats.org/officeDocument/2006/relationships/image" Target="../media/image36.png"/><Relationship Id="rId5" Type="http://schemas.openxmlformats.org/officeDocument/2006/relationships/image" Target="../media/image3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3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3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pic>
        <p:nvPicPr>
          <p:cNvPr id="23" name="Shape 23"/>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24" name="Shape 24"/>
          <p:cNvSpPr txBox="1"/>
          <p:nvPr>
            <p:ph idx="1" type="body"/>
          </p:nvPr>
        </p:nvSpPr>
        <p:spPr>
          <a:xfrm>
            <a:off x="3886200" y="2590800"/>
            <a:ext cx="4953000" cy="1373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0" i="0" lang="en-US" sz="2800" u="none" cap="none" strike="noStrike">
                <a:solidFill>
                  <a:schemeClr val="hlink"/>
                </a:solidFill>
                <a:latin typeface="Arial"/>
                <a:ea typeface="Arial"/>
                <a:cs typeface="Arial"/>
                <a:sym typeface="Arial"/>
              </a:rPr>
              <a:t>Energy can change from one form to another without a net loss or gain.</a:t>
            </a:r>
          </a:p>
        </p:txBody>
      </p:sp>
      <p:pic>
        <p:nvPicPr>
          <p:cNvPr id="25" name="Shape 25"/>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id="26" name="Shape 26"/>
          <p:cNvPicPr preferRelativeResize="0"/>
          <p:nvPr/>
        </p:nvPicPr>
        <p:blipFill rotWithShape="1">
          <a:blip r:embed="rId5">
            <a:alphaModFix/>
          </a:blip>
          <a:srcRect b="0" l="0" r="0" t="0"/>
          <a:stretch/>
        </p:blipFill>
        <p:spPr>
          <a:xfrm>
            <a:off x="228600" y="2667000"/>
            <a:ext cx="1473200" cy="152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9" name="Shape 89"/>
        <p:cNvGrpSpPr/>
        <p:nvPr/>
      </p:nvGrpSpPr>
      <p:grpSpPr>
        <a:xfrm>
          <a:off x="0" y="0"/>
          <a:ext cx="0" cy="0"/>
          <a:chOff x="0" y="0"/>
          <a:chExt cx="0" cy="0"/>
        </a:xfrm>
      </p:grpSpPr>
      <p:sp>
        <p:nvSpPr>
          <p:cNvPr id="90" name="Shape 90"/>
          <p:cNvSpPr txBox="1"/>
          <p:nvPr/>
        </p:nvSpPr>
        <p:spPr>
          <a:xfrm>
            <a:off x="227012" y="1196975"/>
            <a:ext cx="4954587" cy="35242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 work is done to change the speed of an object.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Bringing an automobile up to speed or in slowing it down involves work.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 both categories, work involves a transfer of energy between something and its surroundings.</a:t>
            </a:r>
          </a:p>
        </p:txBody>
      </p:sp>
      <p:sp>
        <p:nvSpPr>
          <p:cNvPr id="91" name="Shape 91"/>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pic>
        <p:nvPicPr>
          <p:cNvPr id="92" name="Shape 92"/>
          <p:cNvPicPr preferRelativeResize="0"/>
          <p:nvPr/>
        </p:nvPicPr>
        <p:blipFill rotWithShape="1">
          <a:blip r:embed="rId3">
            <a:alphaModFix/>
          </a:blip>
          <a:srcRect b="0" l="0" r="0" t="0"/>
          <a:stretch/>
        </p:blipFill>
        <p:spPr>
          <a:xfrm>
            <a:off x="5684837" y="1905000"/>
            <a:ext cx="3162300" cy="4243387"/>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4" name="Shape 774"/>
        <p:cNvGrpSpPr/>
        <p:nvPr/>
      </p:nvGrpSpPr>
      <p:grpSpPr>
        <a:xfrm>
          <a:off x="0" y="0"/>
          <a:ext cx="0" cy="0"/>
          <a:chOff x="0" y="0"/>
          <a:chExt cx="0" cy="0"/>
        </a:xfrm>
      </p:grpSpPr>
      <p:sp>
        <p:nvSpPr>
          <p:cNvPr id="775" name="Shape 775"/>
          <p:cNvSpPr txBox="1"/>
          <p:nvPr/>
        </p:nvSpPr>
        <p:spPr>
          <a:xfrm>
            <a:off x="227012" y="1196975"/>
            <a:ext cx="42687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rope is pulled 5 m with a force of 100 N, a 500-N load is lifted 1 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mechanical advantage is (500 N)/(100 N), or 5.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Force is multiplied at the expense of distance. </a:t>
            </a:r>
          </a:p>
        </p:txBody>
      </p:sp>
      <p:sp>
        <p:nvSpPr>
          <p:cNvPr id="776" name="Shape 77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pic>
        <p:nvPicPr>
          <p:cNvPr id="777" name="Shape 777"/>
          <p:cNvPicPr preferRelativeResize="0"/>
          <p:nvPr/>
        </p:nvPicPr>
        <p:blipFill rotWithShape="1">
          <a:blip r:embed="rId3">
            <a:alphaModFix/>
          </a:blip>
          <a:srcRect b="0" l="0" r="0" t="0"/>
          <a:stretch/>
        </p:blipFill>
        <p:spPr>
          <a:xfrm>
            <a:off x="5105400" y="1295400"/>
            <a:ext cx="3849687" cy="455295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82" name="Shape 782"/>
        <p:cNvGrpSpPr/>
        <p:nvPr/>
      </p:nvGrpSpPr>
      <p:grpSpPr>
        <a:xfrm>
          <a:off x="0" y="0"/>
          <a:ext cx="0" cy="0"/>
          <a:chOff x="0" y="0"/>
          <a:chExt cx="0" cy="0"/>
        </a:xfrm>
      </p:grpSpPr>
      <p:pic>
        <p:nvPicPr>
          <p:cNvPr id="783" name="Shape 78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784" name="Shape 784"/>
          <p:cNvSpPr txBox="1"/>
          <p:nvPr/>
        </p:nvSpPr>
        <p:spPr>
          <a:xfrm>
            <a:off x="1676400" y="3187700"/>
            <a:ext cx="60960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does a machine use energy? </a:t>
            </a:r>
          </a:p>
        </p:txBody>
      </p:sp>
      <p:sp>
        <p:nvSpPr>
          <p:cNvPr id="785" name="Shape 78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90" name="Shape 790"/>
        <p:cNvGrpSpPr/>
        <p:nvPr/>
      </p:nvGrpSpPr>
      <p:grpSpPr>
        <a:xfrm>
          <a:off x="0" y="0"/>
          <a:ext cx="0" cy="0"/>
          <a:chOff x="0" y="0"/>
          <a:chExt cx="0" cy="0"/>
        </a:xfrm>
      </p:grpSpPr>
      <p:pic>
        <p:nvPicPr>
          <p:cNvPr id="791" name="Shape 79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792" name="Shape 792"/>
          <p:cNvSpPr txBox="1"/>
          <p:nvPr>
            <p:ph idx="1" type="body"/>
          </p:nvPr>
        </p:nvSpPr>
        <p:spPr>
          <a:xfrm>
            <a:off x="990600" y="2622550"/>
            <a:ext cx="74676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In any machine, some energy is transformed into atomic or molecular kinetic energy—making the machine warmer. </a:t>
            </a:r>
          </a:p>
        </p:txBody>
      </p:sp>
      <p:sp>
        <p:nvSpPr>
          <p:cNvPr id="793" name="Shape 79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97" name="Shape 797"/>
        <p:cNvGrpSpPr/>
        <p:nvPr/>
      </p:nvGrpSpPr>
      <p:grpSpPr>
        <a:xfrm>
          <a:off x="0" y="0"/>
          <a:ext cx="0" cy="0"/>
          <a:chOff x="0" y="0"/>
          <a:chExt cx="0" cy="0"/>
        </a:xfrm>
      </p:grpSpPr>
      <p:sp>
        <p:nvSpPr>
          <p:cNvPr id="798" name="Shape 798"/>
          <p:cNvSpPr txBox="1"/>
          <p:nvPr/>
        </p:nvSpPr>
        <p:spPr>
          <a:xfrm>
            <a:off x="227012" y="1196975"/>
            <a:ext cx="4344987" cy="4181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previous examples of machines were considered to be </a:t>
            </a:r>
            <a:r>
              <a:rPr b="0" i="1" lang="en-US" sz="2400" u="none">
                <a:solidFill>
                  <a:srgbClr val="000000"/>
                </a:solidFill>
                <a:latin typeface="Arial"/>
                <a:ea typeface="Arial"/>
                <a:cs typeface="Arial"/>
                <a:sym typeface="Arial"/>
              </a:rPr>
              <a:t>ideal</a:t>
            </a:r>
            <a:r>
              <a:rPr b="0" i="0" lang="en-US" sz="2400" u="none">
                <a:solidFill>
                  <a:srgbClr val="000000"/>
                </a:solidFill>
                <a:latin typeface="Arial"/>
                <a:ea typeface="Arial"/>
                <a:cs typeface="Arial"/>
                <a:sym typeface="Arial"/>
              </a:rPr>
              <a:t> because all the work input was transferred to work output.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 real machine, when a simple lever rocks about its fulcrum, or a pulley turns about its axis, a small fraction of input energy is converted into thermal energy. </a:t>
            </a:r>
          </a:p>
        </p:txBody>
      </p:sp>
      <p:sp>
        <p:nvSpPr>
          <p:cNvPr id="799" name="Shape 7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pic>
        <p:nvPicPr>
          <p:cNvPr id="800" name="Shape 800"/>
          <p:cNvPicPr preferRelativeResize="0"/>
          <p:nvPr/>
        </p:nvPicPr>
        <p:blipFill rotWithShape="1">
          <a:blip r:embed="rId3">
            <a:alphaModFix/>
          </a:blip>
          <a:srcRect b="0" l="0" r="0" t="0"/>
          <a:stretch/>
        </p:blipFill>
        <p:spPr>
          <a:xfrm>
            <a:off x="5105400" y="1600200"/>
            <a:ext cx="3629025" cy="347345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05" name="Shape 805"/>
        <p:cNvGrpSpPr/>
        <p:nvPr/>
      </p:nvGrpSpPr>
      <p:grpSpPr>
        <a:xfrm>
          <a:off x="0" y="0"/>
          <a:ext cx="0" cy="0"/>
          <a:chOff x="0" y="0"/>
          <a:chExt cx="0" cy="0"/>
        </a:xfrm>
      </p:grpSpPr>
      <p:sp>
        <p:nvSpPr>
          <p:cNvPr id="806" name="Shape 806"/>
          <p:cNvSpPr txBox="1"/>
          <p:nvPr/>
        </p:nvSpPr>
        <p:spPr>
          <a:xfrm>
            <a:off x="227012" y="1196975"/>
            <a:ext cx="8231187" cy="44005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t>
            </a:r>
            <a:r>
              <a:rPr b="1" i="0" lang="en-US" sz="2400" u="none">
                <a:solidFill>
                  <a:srgbClr val="000000"/>
                </a:solidFill>
                <a:latin typeface="Arial"/>
                <a:ea typeface="Arial"/>
                <a:cs typeface="Arial"/>
                <a:sym typeface="Arial"/>
              </a:rPr>
              <a:t>efficiency </a:t>
            </a:r>
            <a:r>
              <a:rPr b="0" i="0" lang="en-US" sz="2400" u="none">
                <a:solidFill>
                  <a:srgbClr val="000000"/>
                </a:solidFill>
                <a:latin typeface="Arial"/>
                <a:ea typeface="Arial"/>
                <a:cs typeface="Arial"/>
                <a:sym typeface="Arial"/>
              </a:rPr>
              <a:t>of a machine is the ratio of useful energy output to total energy input—the percentage of the work input that is converted to work output. </a:t>
            </a:r>
          </a:p>
          <a:p>
            <a:pPr indent="0" lvl="0" marL="0" marR="0" rtl="0" algn="l">
              <a:lnSpc>
                <a:spcPct val="100000"/>
              </a:lnSpc>
              <a:spcBef>
                <a:spcPts val="480"/>
              </a:spcBef>
              <a:spcAft>
                <a:spcPts val="0"/>
              </a:spcAft>
              <a:buClr>
                <a:srgbClr val="000000"/>
              </a:buClr>
              <a:buSzPct val="25000"/>
              <a:buFont typeface="Arial"/>
              <a:buNone/>
            </a:pPr>
            <a:br>
              <a:rPr b="0" i="0" lang="en-US" sz="2400" u="none">
                <a:solidFill>
                  <a:srgbClr val="000000"/>
                </a:solidFill>
                <a:latin typeface="Arial"/>
                <a:ea typeface="Arial"/>
                <a:cs typeface="Arial"/>
                <a:sym typeface="Arial"/>
              </a:rPr>
            </a:br>
          </a:p>
          <a:p>
            <a:pPr indent="0" lvl="0" marL="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To convert efficiency to percent, you multiply by 100%. An ideal machine would have 100% efficiency.  No real machine can be 100% efficient. Wasted energy is dissipated as heat.</a:t>
            </a:r>
          </a:p>
        </p:txBody>
      </p:sp>
      <p:sp>
        <p:nvSpPr>
          <p:cNvPr id="807" name="Shape 80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pic>
        <p:nvPicPr>
          <p:cNvPr id="808" name="Shape 808"/>
          <p:cNvPicPr preferRelativeResize="0"/>
          <p:nvPr/>
        </p:nvPicPr>
        <p:blipFill rotWithShape="1">
          <a:blip r:embed="rId3">
            <a:alphaModFix/>
          </a:blip>
          <a:srcRect b="0" l="0" r="0" t="0"/>
          <a:stretch/>
        </p:blipFill>
        <p:spPr>
          <a:xfrm>
            <a:off x="381000" y="2514600"/>
            <a:ext cx="7313612" cy="1279525"/>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3" name="Shape 813"/>
        <p:cNvGrpSpPr/>
        <p:nvPr/>
      </p:nvGrpSpPr>
      <p:grpSpPr>
        <a:xfrm>
          <a:off x="0" y="0"/>
          <a:ext cx="0" cy="0"/>
          <a:chOff x="0" y="0"/>
          <a:chExt cx="0" cy="0"/>
        </a:xfrm>
      </p:grpSpPr>
      <p:sp>
        <p:nvSpPr>
          <p:cNvPr id="814" name="Shape 814"/>
          <p:cNvSpPr txBox="1"/>
          <p:nvPr/>
        </p:nvSpPr>
        <p:spPr>
          <a:xfrm>
            <a:off x="227012" y="1196975"/>
            <a:ext cx="86883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we put in 100 J of work on a lever and get out 98 J of work, the lever is 98% efficient. We lose 2 J of work input as heat.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 pulley system, a larger fraction of input energy is lost as heat. For example, if we do 100 J of work, the friction on the pulleys as they turn and rub on their axle can dissipate 40 J of heat energy. This pulley system has an efficiency of 60%. </a:t>
            </a:r>
          </a:p>
        </p:txBody>
      </p:sp>
      <p:sp>
        <p:nvSpPr>
          <p:cNvPr id="815" name="Shape 81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0" name="Shape 820"/>
        <p:cNvGrpSpPr/>
        <p:nvPr/>
      </p:nvGrpSpPr>
      <p:grpSpPr>
        <a:xfrm>
          <a:off x="0" y="0"/>
          <a:ext cx="0" cy="0"/>
          <a:chOff x="0" y="0"/>
          <a:chExt cx="0" cy="0"/>
        </a:xfrm>
      </p:grpSpPr>
      <p:sp>
        <p:nvSpPr>
          <p:cNvPr id="821" name="Shape 821"/>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a:solidFill>
                  <a:schemeClr val="hlink"/>
                </a:solidFill>
                <a:latin typeface="Arial"/>
                <a:ea typeface="Arial"/>
                <a:cs typeface="Arial"/>
                <a:sym typeface="Arial"/>
              </a:rPr>
              <a:t>Inclined Planes</a:t>
            </a:r>
          </a:p>
        </p:txBody>
      </p:sp>
      <p:sp>
        <p:nvSpPr>
          <p:cNvPr id="822" name="Shape 822"/>
          <p:cNvSpPr txBox="1"/>
          <p:nvPr/>
        </p:nvSpPr>
        <p:spPr>
          <a:xfrm>
            <a:off x="227012" y="1766887"/>
            <a:ext cx="86121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inclined plane is a machine.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Sliding a load up an incline requires less force than lifting it vertically. </a:t>
            </a:r>
          </a:p>
        </p:txBody>
      </p:sp>
      <p:sp>
        <p:nvSpPr>
          <p:cNvPr id="823" name="Shape 82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8" name="Shape 828"/>
        <p:cNvGrpSpPr/>
        <p:nvPr/>
      </p:nvGrpSpPr>
      <p:grpSpPr>
        <a:xfrm>
          <a:off x="0" y="0"/>
          <a:ext cx="0" cy="0"/>
          <a:chOff x="0" y="0"/>
          <a:chExt cx="0" cy="0"/>
        </a:xfrm>
      </p:grpSpPr>
      <p:sp>
        <p:nvSpPr>
          <p:cNvPr id="829" name="Shape 829"/>
          <p:cNvSpPr txBox="1"/>
          <p:nvPr/>
        </p:nvSpPr>
        <p:spPr>
          <a:xfrm>
            <a:off x="227012" y="1196975"/>
            <a:ext cx="8688387" cy="1917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Pushing the block of ice 5 times farther up the incline than the vertical distance it’s lifted requires a force of only one fifth its weight. If friction is negligible, we need apply only one fifth of the force. The inclined plane shown has a </a:t>
            </a:r>
            <a:r>
              <a:rPr b="0" i="1" lang="en-US" sz="2400" u="none">
                <a:solidFill>
                  <a:srgbClr val="000000"/>
                </a:solidFill>
                <a:latin typeface="Arial"/>
                <a:ea typeface="Arial"/>
                <a:cs typeface="Arial"/>
                <a:sym typeface="Arial"/>
              </a:rPr>
              <a:t>theoretical </a:t>
            </a:r>
            <a:r>
              <a:rPr b="0" i="0" lang="en-US" sz="2400" u="none">
                <a:solidFill>
                  <a:srgbClr val="000000"/>
                </a:solidFill>
                <a:latin typeface="Arial"/>
                <a:ea typeface="Arial"/>
                <a:cs typeface="Arial"/>
                <a:sym typeface="Arial"/>
              </a:rPr>
              <a:t>mechanical advantage of 5.</a:t>
            </a:r>
          </a:p>
        </p:txBody>
      </p:sp>
      <p:sp>
        <p:nvSpPr>
          <p:cNvPr id="830" name="Shape 83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pic>
        <p:nvPicPr>
          <p:cNvPr id="831" name="Shape 831"/>
          <p:cNvPicPr preferRelativeResize="0"/>
          <p:nvPr/>
        </p:nvPicPr>
        <p:blipFill rotWithShape="1">
          <a:blip r:embed="rId3">
            <a:alphaModFix/>
          </a:blip>
          <a:srcRect b="0" l="0" r="0" t="0"/>
          <a:stretch/>
        </p:blipFill>
        <p:spPr>
          <a:xfrm>
            <a:off x="304800" y="3287712"/>
            <a:ext cx="8534400" cy="2884487"/>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36" name="Shape 836"/>
        <p:cNvGrpSpPr/>
        <p:nvPr/>
      </p:nvGrpSpPr>
      <p:grpSpPr>
        <a:xfrm>
          <a:off x="0" y="0"/>
          <a:ext cx="0" cy="0"/>
          <a:chOff x="0" y="0"/>
          <a:chExt cx="0" cy="0"/>
        </a:xfrm>
      </p:grpSpPr>
      <p:sp>
        <p:nvSpPr>
          <p:cNvPr id="837" name="Shape 837"/>
          <p:cNvSpPr txBox="1"/>
          <p:nvPr/>
        </p:nvSpPr>
        <p:spPr>
          <a:xfrm>
            <a:off x="227012" y="1196975"/>
            <a:ext cx="86883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icy plank used to slide a block of ice up to some height might have an efficiency of almost 100%.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load is a wooden crate sliding on a wooden plank, both the actual mechanical advantage and the efficiency will be considerably less.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Friction will require you to exert more force (a greater work input) without any increase in work output.</a:t>
            </a:r>
          </a:p>
        </p:txBody>
      </p:sp>
      <p:sp>
        <p:nvSpPr>
          <p:cNvPr id="838" name="Shape 83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3" name="Shape 843"/>
        <p:cNvGrpSpPr/>
        <p:nvPr/>
      </p:nvGrpSpPr>
      <p:grpSpPr>
        <a:xfrm>
          <a:off x="0" y="0"/>
          <a:ext cx="0" cy="0"/>
          <a:chOff x="0" y="0"/>
          <a:chExt cx="0" cy="0"/>
        </a:xfrm>
      </p:grpSpPr>
      <p:sp>
        <p:nvSpPr>
          <p:cNvPr id="844" name="Shape 844"/>
          <p:cNvSpPr txBox="1"/>
          <p:nvPr/>
        </p:nvSpPr>
        <p:spPr>
          <a:xfrm>
            <a:off x="227012" y="1196975"/>
            <a:ext cx="8688387" cy="25749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Efficiency can be expressed as the ratio of actual mechanical </a:t>
            </a:r>
            <a:br>
              <a:rPr b="0" i="0" lang="en-US" sz="12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advantage to theoretical mechanical advantage.</a:t>
            </a:r>
          </a:p>
          <a:p>
            <a:pPr indent="0" lvl="0" marL="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Efficiency will always be a fraction less than 1. </a:t>
            </a:r>
          </a:p>
        </p:txBody>
      </p:sp>
      <p:sp>
        <p:nvSpPr>
          <p:cNvPr id="845" name="Shape 84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pic>
        <p:nvPicPr>
          <p:cNvPr id="846" name="Shape 846"/>
          <p:cNvPicPr preferRelativeResize="0"/>
          <p:nvPr/>
        </p:nvPicPr>
        <p:blipFill rotWithShape="1">
          <a:blip r:embed="rId3">
            <a:alphaModFix/>
          </a:blip>
          <a:srcRect b="0" l="0" r="0" t="0"/>
          <a:stretch/>
        </p:blipFill>
        <p:spPr>
          <a:xfrm>
            <a:off x="914400" y="2166937"/>
            <a:ext cx="7313612" cy="8810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sp>
        <p:nvSpPr>
          <p:cNvPr id="98" name="Shape 98"/>
          <p:cNvSpPr txBox="1"/>
          <p:nvPr/>
        </p:nvSpPr>
        <p:spPr>
          <a:xfrm>
            <a:off x="227012" y="1196975"/>
            <a:ext cx="80787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unit of measurement for work combines a unit of force, N, with a unit of distance, m.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unit of work is the newton-meter (N</a:t>
            </a:r>
            <a:r>
              <a:rPr b="0" i="0" lang="en-US" sz="2400" u="none" cap="none" strike="noStrike">
                <a:solidFill>
                  <a:schemeClr val="dk1"/>
                </a:solidFill>
                <a:latin typeface="Arial"/>
                <a:ea typeface="Arial"/>
                <a:cs typeface="Arial"/>
                <a:sym typeface="Arial"/>
              </a:rPr>
              <a:t>•</a:t>
            </a:r>
            <a:r>
              <a:rPr b="0" i="0" lang="en-US" sz="2400" u="none" cap="none" strike="noStrike">
                <a:solidFill>
                  <a:srgbClr val="000000"/>
                </a:solidFill>
                <a:latin typeface="Arial"/>
                <a:ea typeface="Arial"/>
                <a:cs typeface="Arial"/>
                <a:sym typeface="Arial"/>
              </a:rPr>
              <a:t>m), also called the </a:t>
            </a:r>
            <a:r>
              <a:rPr b="1" i="0" lang="en-US" sz="2400" u="none" cap="none" strike="noStrike">
                <a:solidFill>
                  <a:srgbClr val="000000"/>
                </a:solidFill>
                <a:latin typeface="Arial"/>
                <a:ea typeface="Arial"/>
                <a:cs typeface="Arial"/>
                <a:sym typeface="Arial"/>
              </a:rPr>
              <a:t>joule.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One joule (J) of work is done when a force of 1 N is exerted over a distance of 1 m (lifting an apple over your head). </a:t>
            </a:r>
          </a:p>
        </p:txBody>
      </p:sp>
      <p:sp>
        <p:nvSpPr>
          <p:cNvPr id="99" name="Shape 99"/>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51" name="Shape 851"/>
        <p:cNvGrpSpPr/>
        <p:nvPr/>
      </p:nvGrpSpPr>
      <p:grpSpPr>
        <a:xfrm>
          <a:off x="0" y="0"/>
          <a:ext cx="0" cy="0"/>
          <a:chOff x="0" y="0"/>
          <a:chExt cx="0" cy="0"/>
        </a:xfrm>
      </p:grpSpPr>
      <p:sp>
        <p:nvSpPr>
          <p:cNvPr id="852" name="Shape 852"/>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a:solidFill>
                  <a:schemeClr val="hlink"/>
                </a:solidFill>
                <a:latin typeface="Arial"/>
                <a:ea typeface="Arial"/>
                <a:cs typeface="Arial"/>
                <a:sym typeface="Arial"/>
              </a:rPr>
              <a:t>Complex Machines</a:t>
            </a:r>
          </a:p>
        </p:txBody>
      </p:sp>
      <p:sp>
        <p:nvSpPr>
          <p:cNvPr id="853" name="Shape 853"/>
          <p:cNvSpPr txBox="1"/>
          <p:nvPr/>
        </p:nvSpPr>
        <p:spPr>
          <a:xfrm>
            <a:off x="227012" y="1766887"/>
            <a:ext cx="3430587" cy="30861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auto jack shown is an inclined plane wrapped around a cylinder.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single turn of the handle raises the load a relatively small distance. </a:t>
            </a:r>
          </a:p>
        </p:txBody>
      </p:sp>
      <p:sp>
        <p:nvSpPr>
          <p:cNvPr id="854" name="Shape 85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pic>
        <p:nvPicPr>
          <p:cNvPr id="855" name="Shape 855"/>
          <p:cNvPicPr preferRelativeResize="0"/>
          <p:nvPr/>
        </p:nvPicPr>
        <p:blipFill rotWithShape="1">
          <a:blip r:embed="rId3">
            <a:alphaModFix/>
          </a:blip>
          <a:srcRect b="0" l="0" r="0" t="0"/>
          <a:stretch/>
        </p:blipFill>
        <p:spPr>
          <a:xfrm>
            <a:off x="4038600" y="762000"/>
            <a:ext cx="4799012" cy="5484812"/>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60" name="Shape 860"/>
        <p:cNvGrpSpPr/>
        <p:nvPr/>
      </p:nvGrpSpPr>
      <p:grpSpPr>
        <a:xfrm>
          <a:off x="0" y="0"/>
          <a:ext cx="0" cy="0"/>
          <a:chOff x="0" y="0"/>
          <a:chExt cx="0" cy="0"/>
        </a:xfrm>
      </p:grpSpPr>
      <p:sp>
        <p:nvSpPr>
          <p:cNvPr id="861" name="Shape 861"/>
          <p:cNvSpPr txBox="1"/>
          <p:nvPr/>
        </p:nvSpPr>
        <p:spPr>
          <a:xfrm>
            <a:off x="227012" y="1196975"/>
            <a:ext cx="86883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circular distance the handle is moved is 500 times greater than the distance between ridges, then the theoretical mechanical advantage of the jack is 500.</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There is a great deal of friction in the jack, so the efficiency might be about 20%.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means the jack actually multiplies force by about 100 times, so the actual mechanical advantage is about 100. </a:t>
            </a:r>
          </a:p>
        </p:txBody>
      </p:sp>
      <p:sp>
        <p:nvSpPr>
          <p:cNvPr id="862" name="Shape 86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67" name="Shape 867"/>
        <p:cNvGrpSpPr/>
        <p:nvPr/>
      </p:nvGrpSpPr>
      <p:grpSpPr>
        <a:xfrm>
          <a:off x="0" y="0"/>
          <a:ext cx="0" cy="0"/>
          <a:chOff x="0" y="0"/>
          <a:chExt cx="0" cy="0"/>
        </a:xfrm>
      </p:grpSpPr>
      <p:sp>
        <p:nvSpPr>
          <p:cNvPr id="868" name="Shape 868"/>
          <p:cNvSpPr txBox="1"/>
          <p:nvPr/>
        </p:nvSpPr>
        <p:spPr>
          <a:xfrm>
            <a:off x="227012" y="1196975"/>
            <a:ext cx="86883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automobile engine is a machine that transforms chemical energy stored in fuel into mechanical energy.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molecules of the gasoline break up as the fuel burns.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Carbon atoms from the gasoline combine with oxygen atoms to form carbon dioxide. Hydrogen atoms combine with oxygen, and energy is released.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converted energy is used to run the engine.</a:t>
            </a:r>
          </a:p>
        </p:txBody>
      </p:sp>
      <p:sp>
        <p:nvSpPr>
          <p:cNvPr id="869" name="Shape 86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4" name="Shape 874"/>
        <p:cNvGrpSpPr/>
        <p:nvPr/>
      </p:nvGrpSpPr>
      <p:grpSpPr>
        <a:xfrm>
          <a:off x="0" y="0"/>
          <a:ext cx="0" cy="0"/>
          <a:chOff x="0" y="0"/>
          <a:chExt cx="0" cy="0"/>
        </a:xfrm>
      </p:grpSpPr>
      <p:sp>
        <p:nvSpPr>
          <p:cNvPr id="875" name="Shape 875"/>
          <p:cNvSpPr txBox="1"/>
          <p:nvPr/>
        </p:nvSpPr>
        <p:spPr>
          <a:xfrm>
            <a:off x="227012" y="1196975"/>
            <a:ext cx="86883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Transforming 100% of thermal energy into mechanical energy is not possible. </a:t>
            </a:r>
          </a:p>
          <a:p>
            <a:pPr indent="-288925" lvl="1" marL="746125" marR="0" rtl="0" algn="l">
              <a:lnSpc>
                <a:spcPct val="100000"/>
              </a:lnSpc>
              <a:spcBef>
                <a:spcPts val="480"/>
              </a:spcBef>
              <a:spcAft>
                <a:spcPts val="0"/>
              </a:spcAft>
              <a:buClr>
                <a:schemeClr val="dk1"/>
              </a:buClr>
              <a:buSzPct val="100000"/>
              <a:buFont typeface="Arial"/>
              <a:buChar char="•"/>
            </a:pPr>
            <a:r>
              <a:rPr b="0" i="0" lang="en-US" sz="2400" u="none" cap="none" strike="noStrike">
                <a:solidFill>
                  <a:srgbClr val="000000"/>
                </a:solidFill>
                <a:latin typeface="Arial"/>
                <a:ea typeface="Arial"/>
                <a:cs typeface="Arial"/>
                <a:sym typeface="Arial"/>
              </a:rPr>
              <a:t>Some heat must flow from the engine. </a:t>
            </a:r>
          </a:p>
          <a:p>
            <a:pPr indent="-288925" lvl="1" marL="746125" marR="0" rtl="0" algn="l">
              <a:lnSpc>
                <a:spcPct val="100000"/>
              </a:lnSpc>
              <a:spcBef>
                <a:spcPts val="480"/>
              </a:spcBef>
              <a:spcAft>
                <a:spcPts val="0"/>
              </a:spcAft>
              <a:buClr>
                <a:schemeClr val="dk1"/>
              </a:buClr>
              <a:buSzPct val="100000"/>
              <a:buFont typeface="Arial"/>
              <a:buChar char="•"/>
            </a:pPr>
            <a:r>
              <a:rPr b="0" i="0" lang="en-US" sz="2400" u="none" cap="none" strike="noStrike">
                <a:solidFill>
                  <a:srgbClr val="000000"/>
                </a:solidFill>
                <a:latin typeface="Arial"/>
                <a:ea typeface="Arial"/>
                <a:cs typeface="Arial"/>
                <a:sym typeface="Arial"/>
              </a:rPr>
              <a:t>Friction adds more to the energy loss.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Even the best-designed gasoline-powered automobile engines are unlikely to be more than 35% efficient. </a:t>
            </a:r>
          </a:p>
        </p:txBody>
      </p:sp>
      <p:sp>
        <p:nvSpPr>
          <p:cNvPr id="876" name="Shape 87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pic>
        <p:nvPicPr>
          <p:cNvPr id="877" name="Shape 877"/>
          <p:cNvPicPr preferRelativeResize="0"/>
          <p:nvPr/>
        </p:nvPicPr>
        <p:blipFill rotWithShape="1">
          <a:blip r:embed="rId3">
            <a:alphaModFix/>
          </a:blip>
          <a:srcRect b="0" l="0" r="0" t="0"/>
          <a:stretch/>
        </p:blipFill>
        <p:spPr>
          <a:xfrm>
            <a:off x="5486400" y="4038600"/>
            <a:ext cx="3363912" cy="2157412"/>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2" name="Shape 882"/>
        <p:cNvGrpSpPr/>
        <p:nvPr/>
      </p:nvGrpSpPr>
      <p:grpSpPr>
        <a:xfrm>
          <a:off x="0" y="0"/>
          <a:ext cx="0" cy="0"/>
          <a:chOff x="0" y="0"/>
          <a:chExt cx="0" cy="0"/>
        </a:xfrm>
      </p:grpSpPr>
      <p:sp>
        <p:nvSpPr>
          <p:cNvPr id="883" name="Shape 883"/>
          <p:cNvSpPr txBox="1"/>
          <p:nvPr>
            <p:ph idx="1" type="body"/>
          </p:nvPr>
        </p:nvSpPr>
        <p:spPr>
          <a:xfrm>
            <a:off x="228600" y="1196975"/>
            <a:ext cx="85344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child on a sled (total weight 500 N) is pulled up a 10-m slope that elevates her a vertical distance of 1 m. What is the theoretical mechanical advantage of the slope?</a:t>
            </a:r>
          </a:p>
        </p:txBody>
      </p:sp>
      <p:sp>
        <p:nvSpPr>
          <p:cNvPr id="884" name="Shape 88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9" name="Shape 889"/>
        <p:cNvGrpSpPr/>
        <p:nvPr/>
      </p:nvGrpSpPr>
      <p:grpSpPr>
        <a:xfrm>
          <a:off x="0" y="0"/>
          <a:ext cx="0" cy="0"/>
          <a:chOff x="0" y="0"/>
          <a:chExt cx="0" cy="0"/>
        </a:xfrm>
      </p:grpSpPr>
      <p:sp>
        <p:nvSpPr>
          <p:cNvPr id="890" name="Shape 890"/>
          <p:cNvSpPr txBox="1"/>
          <p:nvPr>
            <p:ph idx="1" type="body"/>
          </p:nvPr>
        </p:nvSpPr>
        <p:spPr>
          <a:xfrm>
            <a:off x="228600" y="1196975"/>
            <a:ext cx="8534400" cy="3440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child on a sled (total weight 500 N) is pulled up a 10-m slope that elevates her a vertical distance of 1 m. What is the theoretical mechanical advantage of the slope?</a:t>
            </a:r>
          </a:p>
          <a:p>
            <a:pPr indent="-342900" lvl="0" marL="342900" marR="0" rtl="0" algn="l">
              <a:lnSpc>
                <a:spcPct val="100000"/>
              </a:lnSpc>
              <a:spcBef>
                <a:spcPts val="480"/>
              </a:spcBef>
              <a:spcAft>
                <a:spcPts val="0"/>
              </a:spcAft>
              <a:buClr>
                <a:schemeClr val="dk1"/>
              </a:buClr>
              <a:buFont typeface="Arial"/>
              <a:buNone/>
            </a:pPr>
            <a:r>
              <a:t/>
            </a:r>
            <a:endParaRPr b="0" i="1" sz="2400" u="none">
              <a:solidFill>
                <a:srgbClr val="00DA9A"/>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a:solidFill>
                  <a:srgbClr val="00DA9A"/>
                </a:solidFill>
                <a:latin typeface="Arial"/>
                <a:ea typeface="Arial"/>
                <a:cs typeface="Arial"/>
                <a:sym typeface="Arial"/>
              </a:rPr>
              <a:t>Answer: </a:t>
            </a:r>
            <a:r>
              <a:rPr b="0" i="0" lang="en-US" sz="2400" u="none">
                <a:solidFill>
                  <a:srgbClr val="000000"/>
                </a:solidFill>
                <a:latin typeface="Arial"/>
                <a:ea typeface="Arial"/>
                <a:cs typeface="Arial"/>
                <a:sym typeface="Arial"/>
              </a:rPr>
              <a:t>The ideal, or theoretical, mechanical advantage is</a:t>
            </a:r>
          </a:p>
          <a:p>
            <a:pPr indent="-342900" lvl="0" marL="34290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input distance / output distance = 10 m / 1 m = 10</a:t>
            </a:r>
          </a:p>
        </p:txBody>
      </p:sp>
      <p:sp>
        <p:nvSpPr>
          <p:cNvPr id="891" name="Shape 89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96" name="Shape 896"/>
        <p:cNvGrpSpPr/>
        <p:nvPr/>
      </p:nvGrpSpPr>
      <p:grpSpPr>
        <a:xfrm>
          <a:off x="0" y="0"/>
          <a:ext cx="0" cy="0"/>
          <a:chOff x="0" y="0"/>
          <a:chExt cx="0" cy="0"/>
        </a:xfrm>
      </p:grpSpPr>
      <p:pic>
        <p:nvPicPr>
          <p:cNvPr id="897" name="Shape 89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898" name="Shape 898"/>
          <p:cNvSpPr txBox="1"/>
          <p:nvPr/>
        </p:nvSpPr>
        <p:spPr>
          <a:xfrm>
            <a:off x="1676400" y="2981325"/>
            <a:ext cx="44196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Why can’t a machine be 100% efficient? </a:t>
            </a:r>
          </a:p>
        </p:txBody>
      </p:sp>
      <p:sp>
        <p:nvSpPr>
          <p:cNvPr id="899" name="Shape 8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9.9</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Efficiency</a:t>
            </a: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04" name="Shape 904"/>
        <p:cNvGrpSpPr/>
        <p:nvPr/>
      </p:nvGrpSpPr>
      <p:grpSpPr>
        <a:xfrm>
          <a:off x="0" y="0"/>
          <a:ext cx="0" cy="0"/>
          <a:chOff x="0" y="0"/>
          <a:chExt cx="0" cy="0"/>
        </a:xfrm>
      </p:grpSpPr>
      <p:pic>
        <p:nvPicPr>
          <p:cNvPr id="905" name="Shape 90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906" name="Shape 906"/>
          <p:cNvSpPr txBox="1"/>
          <p:nvPr>
            <p:ph idx="1" type="body"/>
          </p:nvPr>
        </p:nvSpPr>
        <p:spPr>
          <a:xfrm>
            <a:off x="990600" y="2273300"/>
            <a:ext cx="6172200" cy="19177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There is more energy stored in the molecules in food than there is in the reaction products after the food is metabolized. This energy difference sustains life. </a:t>
            </a:r>
          </a:p>
        </p:txBody>
      </p:sp>
      <p:sp>
        <p:nvSpPr>
          <p:cNvPr id="907" name="Shape 90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Energy for Life</a:t>
            </a: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2" name="Shape 912"/>
        <p:cNvGrpSpPr/>
        <p:nvPr/>
      </p:nvGrpSpPr>
      <p:grpSpPr>
        <a:xfrm>
          <a:off x="0" y="0"/>
          <a:ext cx="0" cy="0"/>
          <a:chOff x="0" y="0"/>
          <a:chExt cx="0" cy="0"/>
        </a:xfrm>
      </p:grpSpPr>
      <p:sp>
        <p:nvSpPr>
          <p:cNvPr id="913" name="Shape 913"/>
          <p:cNvSpPr txBox="1"/>
          <p:nvPr/>
        </p:nvSpPr>
        <p:spPr>
          <a:xfrm>
            <a:off x="227012" y="1196975"/>
            <a:ext cx="4421187" cy="4619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Every living cell in every organism is a machine. Like any machine, living cells need an energy supply.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metabolism, carbon combines with oxygen to form carbon dioxide.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During metabolism, the reaction rate is much slower than combustion and energy is released as it is needed by the body. </a:t>
            </a:r>
          </a:p>
        </p:txBody>
      </p:sp>
      <p:sp>
        <p:nvSpPr>
          <p:cNvPr id="914" name="Shape 91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Energy for Life</a:t>
            </a:r>
          </a:p>
        </p:txBody>
      </p:sp>
      <p:pic>
        <p:nvPicPr>
          <p:cNvPr id="915" name="Shape 915"/>
          <p:cNvPicPr preferRelativeResize="0"/>
          <p:nvPr/>
        </p:nvPicPr>
        <p:blipFill rotWithShape="1">
          <a:blip r:embed="rId3">
            <a:alphaModFix/>
          </a:blip>
          <a:srcRect b="0" l="0" r="0" t="0"/>
          <a:stretch/>
        </p:blipFill>
        <p:spPr>
          <a:xfrm>
            <a:off x="5486400" y="1323975"/>
            <a:ext cx="3051175" cy="4772025"/>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0" name="Shape 920"/>
        <p:cNvGrpSpPr/>
        <p:nvPr/>
      </p:nvGrpSpPr>
      <p:grpSpPr>
        <a:xfrm>
          <a:off x="0" y="0"/>
          <a:ext cx="0" cy="0"/>
          <a:chOff x="0" y="0"/>
          <a:chExt cx="0" cy="0"/>
        </a:xfrm>
      </p:grpSpPr>
      <p:sp>
        <p:nvSpPr>
          <p:cNvPr id="921" name="Shape 921"/>
          <p:cNvSpPr txBox="1"/>
          <p:nvPr/>
        </p:nvSpPr>
        <p:spPr>
          <a:xfrm>
            <a:off x="227012" y="1196975"/>
            <a:ext cx="86883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Only green plants and certain one-celled organisms can make carbon dioxide combine with water to produce hydrocarbon compounds such as sugar.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process—</a:t>
            </a:r>
            <a:r>
              <a:rPr b="0" i="1" lang="en-US" sz="2400" u="none">
                <a:solidFill>
                  <a:srgbClr val="000000"/>
                </a:solidFill>
                <a:latin typeface="Arial"/>
                <a:ea typeface="Arial"/>
                <a:cs typeface="Arial"/>
                <a:sym typeface="Arial"/>
              </a:rPr>
              <a:t>photosynthesis</a:t>
            </a:r>
            <a:r>
              <a:rPr b="0" i="0" lang="en-US" sz="2400" u="none">
                <a:solidFill>
                  <a:srgbClr val="000000"/>
                </a:solidFill>
                <a:latin typeface="Arial"/>
                <a:ea typeface="Arial"/>
                <a:cs typeface="Arial"/>
                <a:sym typeface="Arial"/>
              </a:rPr>
              <a:t>—requires an energy input, which normally comes from sunlight.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Green plants are able to use the energy of sunlight to make food that gives us and all other organisms energy.</a:t>
            </a:r>
          </a:p>
        </p:txBody>
      </p:sp>
      <p:sp>
        <p:nvSpPr>
          <p:cNvPr id="922" name="Shape 92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Energy for Life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4" name="Shape 104"/>
        <p:cNvGrpSpPr/>
        <p:nvPr/>
      </p:nvGrpSpPr>
      <p:grpSpPr>
        <a:xfrm>
          <a:off x="0" y="0"/>
          <a:ext cx="0" cy="0"/>
          <a:chOff x="0" y="0"/>
          <a:chExt cx="0" cy="0"/>
        </a:xfrm>
      </p:grpSpPr>
      <p:sp>
        <p:nvSpPr>
          <p:cNvPr id="105" name="Shape 105"/>
          <p:cNvSpPr txBox="1"/>
          <p:nvPr/>
        </p:nvSpPr>
        <p:spPr>
          <a:xfrm>
            <a:off x="227012" y="1196975"/>
            <a:ext cx="80787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Larger units are required to describe greater work.</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Kilojoules (kJ) are thousands of joules. The weight lifter does work on the order of kilojoules.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Megajoules (MJ) are millions of joules. To stop a loaded truck going at 100 km/h takes megajoules of work.</a:t>
            </a:r>
          </a:p>
        </p:txBody>
      </p:sp>
      <p:sp>
        <p:nvSpPr>
          <p:cNvPr id="106" name="Shape 106"/>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7" name="Shape 927"/>
        <p:cNvGrpSpPr/>
        <p:nvPr/>
      </p:nvGrpSpPr>
      <p:grpSpPr>
        <a:xfrm>
          <a:off x="0" y="0"/>
          <a:ext cx="0" cy="0"/>
          <a:chOff x="0" y="0"/>
          <a:chExt cx="0" cy="0"/>
        </a:xfrm>
      </p:grpSpPr>
      <p:pic>
        <p:nvPicPr>
          <p:cNvPr id="928" name="Shape 92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929" name="Shape 929"/>
          <p:cNvSpPr txBox="1"/>
          <p:nvPr/>
        </p:nvSpPr>
        <p:spPr>
          <a:xfrm>
            <a:off x="1676400" y="2981325"/>
            <a:ext cx="4876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role does energy play in sustaining life? </a:t>
            </a:r>
          </a:p>
        </p:txBody>
      </p:sp>
      <p:sp>
        <p:nvSpPr>
          <p:cNvPr id="930" name="Shape 93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9.10</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Energy for Life</a:t>
            </a: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35" name="Shape 935"/>
        <p:cNvGrpSpPr/>
        <p:nvPr/>
      </p:nvGrpSpPr>
      <p:grpSpPr>
        <a:xfrm>
          <a:off x="0" y="0"/>
          <a:ext cx="0" cy="0"/>
          <a:chOff x="0" y="0"/>
          <a:chExt cx="0" cy="0"/>
        </a:xfrm>
      </p:grpSpPr>
      <p:pic>
        <p:nvPicPr>
          <p:cNvPr id="936" name="Shape 936"/>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937" name="Shape 937"/>
          <p:cNvSpPr txBox="1"/>
          <p:nvPr>
            <p:ph idx="1" type="body"/>
          </p:nvPr>
        </p:nvSpPr>
        <p:spPr>
          <a:xfrm>
            <a:off x="990600" y="2809875"/>
            <a:ext cx="61722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The sun is the source of practically all our energy on Earth. </a:t>
            </a:r>
          </a:p>
        </p:txBody>
      </p:sp>
      <p:sp>
        <p:nvSpPr>
          <p:cNvPr id="938" name="Shape 93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Sources of Energy</a:t>
            </a: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43" name="Shape 943"/>
        <p:cNvGrpSpPr/>
        <p:nvPr/>
      </p:nvGrpSpPr>
      <p:grpSpPr>
        <a:xfrm>
          <a:off x="0" y="0"/>
          <a:ext cx="0" cy="0"/>
          <a:chOff x="0" y="0"/>
          <a:chExt cx="0" cy="0"/>
        </a:xfrm>
      </p:grpSpPr>
      <p:sp>
        <p:nvSpPr>
          <p:cNvPr id="944" name="Shape 944"/>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a:solidFill>
                  <a:schemeClr val="hlink"/>
                </a:solidFill>
                <a:latin typeface="Arial"/>
                <a:ea typeface="Arial"/>
                <a:cs typeface="Arial"/>
                <a:sym typeface="Arial"/>
              </a:rPr>
              <a:t>Solar Power</a:t>
            </a:r>
          </a:p>
        </p:txBody>
      </p:sp>
      <p:sp>
        <p:nvSpPr>
          <p:cNvPr id="945" name="Shape 945"/>
          <p:cNvSpPr txBox="1"/>
          <p:nvPr/>
        </p:nvSpPr>
        <p:spPr>
          <a:xfrm>
            <a:off x="227012" y="1766887"/>
            <a:ext cx="82311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Sunlight is directly transformed into electricity by photovoltaic cells.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use the energy in sunlight to generate electricity indirectly as well:  sunlight evaporates water, which later falls as rain; rainwater flows into rivers and into generator turbines as it returns to the sea.</a:t>
            </a:r>
          </a:p>
        </p:txBody>
      </p:sp>
      <p:sp>
        <p:nvSpPr>
          <p:cNvPr id="946" name="Shape 94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Sources of Energy</a:t>
            </a: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51" name="Shape 951"/>
        <p:cNvGrpSpPr/>
        <p:nvPr/>
      </p:nvGrpSpPr>
      <p:grpSpPr>
        <a:xfrm>
          <a:off x="0" y="0"/>
          <a:ext cx="0" cy="0"/>
          <a:chOff x="0" y="0"/>
          <a:chExt cx="0" cy="0"/>
        </a:xfrm>
      </p:grpSpPr>
      <p:sp>
        <p:nvSpPr>
          <p:cNvPr id="952" name="Shape 952"/>
          <p:cNvSpPr txBox="1"/>
          <p:nvPr/>
        </p:nvSpPr>
        <p:spPr>
          <a:xfrm>
            <a:off x="227012" y="1196975"/>
            <a:ext cx="8688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Solar shingles look like traditional asphalt shingles but they are hooked into a home’s electrical system.</a:t>
            </a:r>
          </a:p>
        </p:txBody>
      </p:sp>
      <p:sp>
        <p:nvSpPr>
          <p:cNvPr id="953" name="Shape 95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Sources of Energy</a:t>
            </a:r>
          </a:p>
        </p:txBody>
      </p:sp>
      <p:pic>
        <p:nvPicPr>
          <p:cNvPr id="954" name="Shape 954"/>
          <p:cNvPicPr preferRelativeResize="0"/>
          <p:nvPr/>
        </p:nvPicPr>
        <p:blipFill rotWithShape="1">
          <a:blip r:embed="rId3">
            <a:alphaModFix/>
          </a:blip>
          <a:srcRect b="0" l="0" r="0" t="0"/>
          <a:stretch/>
        </p:blipFill>
        <p:spPr>
          <a:xfrm>
            <a:off x="2032000" y="2178050"/>
            <a:ext cx="5081587" cy="391795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59" name="Shape 959"/>
        <p:cNvGrpSpPr/>
        <p:nvPr/>
      </p:nvGrpSpPr>
      <p:grpSpPr>
        <a:xfrm>
          <a:off x="0" y="0"/>
          <a:ext cx="0" cy="0"/>
          <a:chOff x="0" y="0"/>
          <a:chExt cx="0" cy="0"/>
        </a:xfrm>
      </p:grpSpPr>
      <p:sp>
        <p:nvSpPr>
          <p:cNvPr id="960" name="Shape 960"/>
          <p:cNvSpPr txBox="1"/>
          <p:nvPr/>
        </p:nvSpPr>
        <p:spPr>
          <a:xfrm>
            <a:off x="227012" y="1196975"/>
            <a:ext cx="86883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Wind, caused by unequal warming of Earth’s surface, is another form of solar power.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energy of wind can be used to turn generator turbines within specially equipped windmills.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Harnessing the wind is very practical when the energy it produces is stored for future use, such as in the form of hydrogen.</a:t>
            </a:r>
          </a:p>
        </p:txBody>
      </p:sp>
      <p:sp>
        <p:nvSpPr>
          <p:cNvPr id="961" name="Shape 96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Sources of Energy</a:t>
            </a: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66" name="Shape 966"/>
        <p:cNvGrpSpPr/>
        <p:nvPr/>
      </p:nvGrpSpPr>
      <p:grpSpPr>
        <a:xfrm>
          <a:off x="0" y="0"/>
          <a:ext cx="0" cy="0"/>
          <a:chOff x="0" y="0"/>
          <a:chExt cx="0" cy="0"/>
        </a:xfrm>
      </p:grpSpPr>
      <p:sp>
        <p:nvSpPr>
          <p:cNvPr id="967" name="Shape 967"/>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a:solidFill>
                  <a:schemeClr val="hlink"/>
                </a:solidFill>
                <a:latin typeface="Arial"/>
                <a:ea typeface="Arial"/>
                <a:cs typeface="Arial"/>
                <a:sym typeface="Arial"/>
              </a:rPr>
              <a:t>Fuel Cells</a:t>
            </a:r>
          </a:p>
        </p:txBody>
      </p:sp>
      <p:sp>
        <p:nvSpPr>
          <p:cNvPr id="968" name="Shape 968"/>
          <p:cNvSpPr txBox="1"/>
          <p:nvPr/>
        </p:nvSpPr>
        <p:spPr>
          <a:xfrm>
            <a:off x="227012" y="1766887"/>
            <a:ext cx="86883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Courier New"/>
              <a:buNone/>
            </a:pPr>
            <a:r>
              <a:rPr b="0" i="0" lang="en-US" sz="2400" u="none">
                <a:solidFill>
                  <a:srgbClr val="000000"/>
                </a:solidFill>
                <a:latin typeface="Courier New"/>
                <a:ea typeface="Courier New"/>
                <a:cs typeface="Courier New"/>
                <a:sym typeface="Courier New"/>
              </a:rPr>
              <a:t>Hydrogen is the least polluting of all fuels. </a:t>
            </a:r>
          </a:p>
          <a:p>
            <a:pPr indent="0" lvl="0" marL="0" marR="0" rtl="0" algn="l">
              <a:lnSpc>
                <a:spcPct val="100000"/>
              </a:lnSpc>
              <a:spcBef>
                <a:spcPts val="480"/>
              </a:spcBef>
              <a:spcAft>
                <a:spcPts val="0"/>
              </a:spcAft>
              <a:buClr>
                <a:srgbClr val="000000"/>
              </a:buClr>
              <a:buSzPct val="25000"/>
              <a:buFont typeface="Courier New"/>
              <a:buNone/>
            </a:pPr>
            <a:r>
              <a:rPr b="0" i="0" lang="en-US" sz="2400" u="none">
                <a:solidFill>
                  <a:srgbClr val="000000"/>
                </a:solidFill>
                <a:latin typeface="Courier New"/>
                <a:ea typeface="Courier New"/>
                <a:cs typeface="Courier New"/>
                <a:sym typeface="Courier New"/>
              </a:rPr>
              <a:t>Because it takes energy to make hydrogen</a:t>
            </a:r>
            <a:r>
              <a:rPr b="0" i="0" lang="en-US" sz="2400" u="none">
                <a:solidFill>
                  <a:srgbClr val="000000"/>
                </a:solidFill>
                <a:latin typeface="Arial"/>
                <a:ea typeface="Arial"/>
                <a:cs typeface="Arial"/>
                <a:sym typeface="Arial"/>
              </a:rPr>
              <a:t>—</a:t>
            </a:r>
            <a:r>
              <a:rPr b="0" i="0" lang="en-US" sz="2400" u="none">
                <a:solidFill>
                  <a:srgbClr val="000000"/>
                </a:solidFill>
                <a:latin typeface="Courier New"/>
                <a:ea typeface="Courier New"/>
                <a:cs typeface="Courier New"/>
                <a:sym typeface="Courier New"/>
              </a:rPr>
              <a:t>to extract it from water and carbon compounds</a:t>
            </a:r>
            <a:r>
              <a:rPr b="0" i="0" lang="en-US" sz="2400" u="none">
                <a:solidFill>
                  <a:srgbClr val="000000"/>
                </a:solidFill>
                <a:latin typeface="Arial"/>
                <a:ea typeface="Arial"/>
                <a:cs typeface="Arial"/>
                <a:sym typeface="Arial"/>
              </a:rPr>
              <a:t>—</a:t>
            </a:r>
            <a:r>
              <a:rPr b="0" i="0" lang="en-US" sz="2400" u="none">
                <a:solidFill>
                  <a:srgbClr val="000000"/>
                </a:solidFill>
                <a:latin typeface="Courier New"/>
                <a:ea typeface="Courier New"/>
                <a:cs typeface="Courier New"/>
                <a:sym typeface="Courier New"/>
              </a:rPr>
              <a:t>it is not a </a:t>
            </a:r>
            <a:r>
              <a:rPr b="0" i="1" lang="en-US" sz="2400" u="none">
                <a:solidFill>
                  <a:srgbClr val="000000"/>
                </a:solidFill>
                <a:latin typeface="Courier New"/>
                <a:ea typeface="Courier New"/>
                <a:cs typeface="Courier New"/>
                <a:sym typeface="Courier New"/>
              </a:rPr>
              <a:t>source </a:t>
            </a:r>
            <a:r>
              <a:rPr b="0" i="0" lang="en-US" sz="2400" u="none">
                <a:solidFill>
                  <a:srgbClr val="000000"/>
                </a:solidFill>
                <a:latin typeface="Courier New"/>
                <a:ea typeface="Courier New"/>
                <a:cs typeface="Courier New"/>
                <a:sym typeface="Courier New"/>
              </a:rPr>
              <a:t>of energy. </a:t>
            </a:r>
          </a:p>
        </p:txBody>
      </p:sp>
      <p:sp>
        <p:nvSpPr>
          <p:cNvPr id="969" name="Shape 96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Sources of Energy</a:t>
            </a: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4" name="Shape 974"/>
        <p:cNvGrpSpPr/>
        <p:nvPr/>
      </p:nvGrpSpPr>
      <p:grpSpPr>
        <a:xfrm>
          <a:off x="0" y="0"/>
          <a:ext cx="0" cy="0"/>
          <a:chOff x="0" y="0"/>
          <a:chExt cx="0" cy="0"/>
        </a:xfrm>
      </p:grpSpPr>
      <p:sp>
        <p:nvSpPr>
          <p:cNvPr id="975" name="Shape 975"/>
          <p:cNvSpPr txBox="1"/>
          <p:nvPr/>
        </p:nvSpPr>
        <p:spPr>
          <a:xfrm>
            <a:off x="227012" y="1196975"/>
            <a:ext cx="8688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electric current can break water down into hydrogen and oxygen, a process called electrolysis.</a:t>
            </a:r>
          </a:p>
        </p:txBody>
      </p:sp>
      <p:sp>
        <p:nvSpPr>
          <p:cNvPr id="976" name="Shape 97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Sources of Energy</a:t>
            </a:r>
          </a:p>
        </p:txBody>
      </p:sp>
      <p:pic>
        <p:nvPicPr>
          <p:cNvPr id="977" name="Shape 977"/>
          <p:cNvPicPr preferRelativeResize="0"/>
          <p:nvPr/>
        </p:nvPicPr>
        <p:blipFill rotWithShape="1">
          <a:blip r:embed="rId3">
            <a:alphaModFix/>
          </a:blip>
          <a:srcRect b="0" l="0" r="0" t="0"/>
          <a:stretch/>
        </p:blipFill>
        <p:spPr>
          <a:xfrm>
            <a:off x="2095500" y="2362200"/>
            <a:ext cx="4953000" cy="3648075"/>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82" name="Shape 982"/>
        <p:cNvGrpSpPr/>
        <p:nvPr/>
      </p:nvGrpSpPr>
      <p:grpSpPr>
        <a:xfrm>
          <a:off x="0" y="0"/>
          <a:ext cx="0" cy="0"/>
          <a:chOff x="0" y="0"/>
          <a:chExt cx="0" cy="0"/>
        </a:xfrm>
      </p:grpSpPr>
      <p:sp>
        <p:nvSpPr>
          <p:cNvPr id="983" name="Shape 983"/>
          <p:cNvSpPr txBox="1"/>
          <p:nvPr/>
        </p:nvSpPr>
        <p:spPr>
          <a:xfrm>
            <a:off x="227012" y="1196975"/>
            <a:ext cx="4344987" cy="27209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you make the electrolysis process run backward, you have a fuel cell.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 </a:t>
            </a:r>
            <a:r>
              <a:rPr b="1" i="0" lang="en-US" sz="2400" u="none">
                <a:solidFill>
                  <a:srgbClr val="000000"/>
                </a:solidFill>
                <a:latin typeface="Arial"/>
                <a:ea typeface="Arial"/>
                <a:cs typeface="Arial"/>
                <a:sym typeface="Arial"/>
              </a:rPr>
              <a:t>fuel cell, </a:t>
            </a:r>
            <a:r>
              <a:rPr b="0" i="0" lang="en-US" sz="2400" u="none">
                <a:solidFill>
                  <a:srgbClr val="000000"/>
                </a:solidFill>
                <a:latin typeface="Arial"/>
                <a:ea typeface="Arial"/>
                <a:cs typeface="Arial"/>
                <a:sym typeface="Arial"/>
              </a:rPr>
              <a:t>hydrogen and oxygen gas are compressed at electrodes to produce water and electric current. </a:t>
            </a:r>
          </a:p>
        </p:txBody>
      </p:sp>
      <p:sp>
        <p:nvSpPr>
          <p:cNvPr id="984" name="Shape 98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Sources of Energy</a:t>
            </a:r>
          </a:p>
        </p:txBody>
      </p:sp>
      <p:pic>
        <p:nvPicPr>
          <p:cNvPr id="985" name="Shape 985"/>
          <p:cNvPicPr preferRelativeResize="0"/>
          <p:nvPr/>
        </p:nvPicPr>
        <p:blipFill rotWithShape="1">
          <a:blip r:embed="rId3">
            <a:alphaModFix/>
          </a:blip>
          <a:srcRect b="0" l="0" r="0" t="0"/>
          <a:stretch/>
        </p:blipFill>
        <p:spPr>
          <a:xfrm>
            <a:off x="5257800" y="1152525"/>
            <a:ext cx="3395662" cy="5019675"/>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90" name="Shape 990"/>
        <p:cNvGrpSpPr/>
        <p:nvPr/>
      </p:nvGrpSpPr>
      <p:grpSpPr>
        <a:xfrm>
          <a:off x="0" y="0"/>
          <a:ext cx="0" cy="0"/>
          <a:chOff x="0" y="0"/>
          <a:chExt cx="0" cy="0"/>
        </a:xfrm>
      </p:grpSpPr>
      <p:sp>
        <p:nvSpPr>
          <p:cNvPr id="991" name="Shape 991"/>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a:solidFill>
                  <a:schemeClr val="hlink"/>
                </a:solidFill>
                <a:latin typeface="Arial"/>
                <a:ea typeface="Arial"/>
                <a:cs typeface="Arial"/>
                <a:sym typeface="Arial"/>
              </a:rPr>
              <a:t>Nuclear and Geothermal Energy</a:t>
            </a:r>
          </a:p>
        </p:txBody>
      </p:sp>
      <p:sp>
        <p:nvSpPr>
          <p:cNvPr id="992" name="Shape 992"/>
          <p:cNvSpPr txBox="1"/>
          <p:nvPr/>
        </p:nvSpPr>
        <p:spPr>
          <a:xfrm>
            <a:off x="227012" y="1766887"/>
            <a:ext cx="86883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Courier New"/>
              <a:buNone/>
            </a:pPr>
            <a:r>
              <a:rPr b="0" i="0" lang="en-US" sz="2400" u="none">
                <a:solidFill>
                  <a:srgbClr val="000000"/>
                </a:solidFill>
                <a:latin typeface="Courier New"/>
                <a:ea typeface="Courier New"/>
                <a:cs typeface="Courier New"/>
                <a:sym typeface="Courier New"/>
              </a:rPr>
              <a:t>The most concentrated form of usable energy is stored in uranium and plutonium, which are nuclear fuels. </a:t>
            </a:r>
          </a:p>
          <a:p>
            <a:pPr indent="0" lvl="0" marL="0" marR="0" rtl="0" algn="l">
              <a:lnSpc>
                <a:spcPct val="100000"/>
              </a:lnSpc>
              <a:spcBef>
                <a:spcPts val="480"/>
              </a:spcBef>
              <a:spcAft>
                <a:spcPts val="0"/>
              </a:spcAft>
              <a:buClr>
                <a:srgbClr val="000000"/>
              </a:buClr>
              <a:buSzPct val="25000"/>
              <a:buFont typeface="Courier New"/>
              <a:buNone/>
            </a:pPr>
            <a:r>
              <a:rPr b="0" i="0" lang="en-US" sz="2400" u="none">
                <a:solidFill>
                  <a:srgbClr val="000000"/>
                </a:solidFill>
                <a:latin typeface="Courier New"/>
                <a:ea typeface="Courier New"/>
                <a:cs typeface="Courier New"/>
                <a:sym typeface="Courier New"/>
              </a:rPr>
              <a:t>Earth’s interior is kept hot by producing a form of nuclear power, radioactivity, which has been with us since the Earth was formed.</a:t>
            </a:r>
          </a:p>
        </p:txBody>
      </p:sp>
      <p:sp>
        <p:nvSpPr>
          <p:cNvPr id="993" name="Shape 99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Sources of Energy</a:t>
            </a: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97" name="Shape 997"/>
        <p:cNvGrpSpPr/>
        <p:nvPr/>
      </p:nvGrpSpPr>
      <p:grpSpPr>
        <a:xfrm>
          <a:off x="0" y="0"/>
          <a:ext cx="0" cy="0"/>
          <a:chOff x="0" y="0"/>
          <a:chExt cx="0" cy="0"/>
        </a:xfrm>
      </p:grpSpPr>
      <p:sp>
        <p:nvSpPr>
          <p:cNvPr id="998" name="Shape 998"/>
          <p:cNvSpPr txBox="1"/>
          <p:nvPr/>
        </p:nvSpPr>
        <p:spPr>
          <a:xfrm>
            <a:off x="227012" y="1196975"/>
            <a:ext cx="80787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byproduct of radioactivity in Earth’s interior is geothermal energy.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Geothermal energy is held in underground reservoirs of hot water.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these places, heated water near Earth’s surface is tapped to provide steam for running turbogenerators.</a:t>
            </a:r>
          </a:p>
        </p:txBody>
      </p:sp>
      <p:sp>
        <p:nvSpPr>
          <p:cNvPr id="999" name="Shape 9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Sources of Energy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1" name="Shape 111"/>
        <p:cNvGrpSpPr/>
        <p:nvPr/>
      </p:nvGrpSpPr>
      <p:grpSpPr>
        <a:xfrm>
          <a:off x="0" y="0"/>
          <a:ext cx="0" cy="0"/>
          <a:chOff x="0" y="0"/>
          <a:chExt cx="0" cy="0"/>
        </a:xfrm>
      </p:grpSpPr>
      <p:sp>
        <p:nvSpPr>
          <p:cNvPr id="112" name="Shape 112"/>
          <p:cNvSpPr txBox="1"/>
          <p:nvPr>
            <p:ph idx="1" type="body"/>
          </p:nvPr>
        </p:nvSpPr>
        <p:spPr>
          <a:xfrm>
            <a:off x="228600" y="1196975"/>
            <a:ext cx="8534400" cy="20526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Suppose that you apply a 60-N horizontal force to a 32-kg package, which pushes it 4 meters across a mailroom floor. How much work do you do on the package?</a:t>
            </a:r>
            <a:br>
              <a:rPr b="0" i="0" lang="en-US" sz="2400" u="none" cap="none" strike="noStrike">
                <a:solidFill>
                  <a:srgbClr val="000000"/>
                </a:solidFill>
                <a:latin typeface="Arial"/>
                <a:ea typeface="Arial"/>
                <a:cs typeface="Arial"/>
                <a:sym typeface="Arial"/>
              </a:rPr>
            </a:br>
          </a:p>
        </p:txBody>
      </p:sp>
      <p:sp>
        <p:nvSpPr>
          <p:cNvPr id="113" name="Shape 113"/>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03" name="Shape 1003"/>
        <p:cNvGrpSpPr/>
        <p:nvPr/>
      </p:nvGrpSpPr>
      <p:grpSpPr>
        <a:xfrm>
          <a:off x="0" y="0"/>
          <a:ext cx="0" cy="0"/>
          <a:chOff x="0" y="0"/>
          <a:chExt cx="0" cy="0"/>
        </a:xfrm>
      </p:grpSpPr>
      <p:pic>
        <p:nvPicPr>
          <p:cNvPr id="1004" name="Shape 1004"/>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005" name="Shape 1005"/>
          <p:cNvSpPr txBox="1"/>
          <p:nvPr/>
        </p:nvSpPr>
        <p:spPr>
          <a:xfrm>
            <a:off x="1676400" y="2981325"/>
            <a:ext cx="5486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source of practically all of our energy on Earth? </a:t>
            </a:r>
          </a:p>
        </p:txBody>
      </p:sp>
      <p:sp>
        <p:nvSpPr>
          <p:cNvPr id="1006" name="Shape 100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Sources of Energy</a:t>
            </a: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11" name="Shape 1011"/>
        <p:cNvGrpSpPr/>
        <p:nvPr/>
      </p:nvGrpSpPr>
      <p:grpSpPr>
        <a:xfrm>
          <a:off x="0" y="0"/>
          <a:ext cx="0" cy="0"/>
          <a:chOff x="0" y="0"/>
          <a:chExt cx="0" cy="0"/>
        </a:xfrm>
      </p:grpSpPr>
      <p:sp>
        <p:nvSpPr>
          <p:cNvPr id="1012" name="Shape 1012"/>
          <p:cNvSpPr txBox="1"/>
          <p:nvPr/>
        </p:nvSpPr>
        <p:spPr>
          <a:xfrm>
            <a:off x="227012" y="1196975"/>
            <a:ext cx="83835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Raising an auto in a service station requires work. Raising it twice as high requires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 as much work.</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work.</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 the work.</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four times the work.</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013" name="Shape 101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18" name="Shape 1018"/>
        <p:cNvGrpSpPr/>
        <p:nvPr/>
      </p:nvGrpSpPr>
      <p:grpSpPr>
        <a:xfrm>
          <a:off x="0" y="0"/>
          <a:ext cx="0" cy="0"/>
          <a:chOff x="0" y="0"/>
          <a:chExt cx="0" cy="0"/>
        </a:xfrm>
      </p:grpSpPr>
      <p:sp>
        <p:nvSpPr>
          <p:cNvPr id="1019" name="Shape 1019"/>
          <p:cNvSpPr txBox="1"/>
          <p:nvPr/>
        </p:nvSpPr>
        <p:spPr>
          <a:xfrm>
            <a:off x="227012" y="1196975"/>
            <a:ext cx="8383587"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Raising an auto in a service station requires work. Raising it twice as high requires</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 as much work.</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work.</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 the work.</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four times the work.</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1020" name="Shape 102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25" name="Shape 1025"/>
        <p:cNvGrpSpPr/>
        <p:nvPr/>
      </p:nvGrpSpPr>
      <p:grpSpPr>
        <a:xfrm>
          <a:off x="0" y="0"/>
          <a:ext cx="0" cy="0"/>
          <a:chOff x="0" y="0"/>
          <a:chExt cx="0" cy="0"/>
        </a:xfrm>
      </p:grpSpPr>
      <p:sp>
        <p:nvSpPr>
          <p:cNvPr id="1026" name="Shape 1026"/>
          <p:cNvSpPr txBox="1"/>
          <p:nvPr/>
        </p:nvSpPr>
        <p:spPr>
          <a:xfrm>
            <a:off x="227012" y="1196975"/>
            <a:ext cx="86883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Raising an auto in a service station requires work. Raising it in half the time requires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 the power.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power.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 the power.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four times the power.</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027" name="Shape 102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32" name="Shape 1032"/>
        <p:cNvGrpSpPr/>
        <p:nvPr/>
      </p:nvGrpSpPr>
      <p:grpSpPr>
        <a:xfrm>
          <a:off x="0" y="0"/>
          <a:ext cx="0" cy="0"/>
          <a:chOff x="0" y="0"/>
          <a:chExt cx="0" cy="0"/>
        </a:xfrm>
      </p:grpSpPr>
      <p:sp>
        <p:nvSpPr>
          <p:cNvPr id="1033" name="Shape 1033"/>
          <p:cNvSpPr txBox="1"/>
          <p:nvPr/>
        </p:nvSpPr>
        <p:spPr>
          <a:xfrm>
            <a:off x="227012" y="1196975"/>
            <a:ext cx="8688387"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Raising an auto in a service station requires work. Raising it in half the time requires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half the power.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power.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 the power.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four times the power.</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1034" name="Shape 103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39" name="Shape 1039"/>
        <p:cNvGrpSpPr/>
        <p:nvPr/>
      </p:nvGrpSpPr>
      <p:grpSpPr>
        <a:xfrm>
          <a:off x="0" y="0"/>
          <a:ext cx="0" cy="0"/>
          <a:chOff x="0" y="0"/>
          <a:chExt cx="0" cy="0"/>
        </a:xfrm>
      </p:grpSpPr>
      <p:sp>
        <p:nvSpPr>
          <p:cNvPr id="1040" name="Shape 1040"/>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The energy due to the position of something or the energy due to motion is called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potential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kinetic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mechanical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conservation of energy.</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041" name="Shape 104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46" name="Shape 1046"/>
        <p:cNvGrpSpPr/>
        <p:nvPr/>
      </p:nvGrpSpPr>
      <p:grpSpPr>
        <a:xfrm>
          <a:off x="0" y="0"/>
          <a:ext cx="0" cy="0"/>
          <a:chOff x="0" y="0"/>
          <a:chExt cx="0" cy="0"/>
        </a:xfrm>
      </p:grpSpPr>
      <p:sp>
        <p:nvSpPr>
          <p:cNvPr id="1047" name="Shape 1047"/>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The energy due to the position of something or the energy due to motion is called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potential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kinetic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mechanical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conservation of energy.</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C</a:t>
            </a:r>
          </a:p>
        </p:txBody>
      </p:sp>
      <p:sp>
        <p:nvSpPr>
          <p:cNvPr id="1048" name="Shape 104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53" name="Shape 1053"/>
        <p:cNvGrpSpPr/>
        <p:nvPr/>
      </p:nvGrpSpPr>
      <p:grpSpPr>
        <a:xfrm>
          <a:off x="0" y="0"/>
          <a:ext cx="0" cy="0"/>
          <a:chOff x="0" y="0"/>
          <a:chExt cx="0" cy="0"/>
        </a:xfrm>
      </p:grpSpPr>
      <p:sp>
        <p:nvSpPr>
          <p:cNvPr id="1054" name="Shape 1054"/>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After you place a book on a high shelf, we say the book has increased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elastic potential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chemical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kinetic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gravitational potential energy.</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055" name="Shape 105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0" name="Shape 1060"/>
        <p:cNvGrpSpPr/>
        <p:nvPr/>
      </p:nvGrpSpPr>
      <p:grpSpPr>
        <a:xfrm>
          <a:off x="0" y="0"/>
          <a:ext cx="0" cy="0"/>
          <a:chOff x="0" y="0"/>
          <a:chExt cx="0" cy="0"/>
        </a:xfrm>
      </p:grpSpPr>
      <p:sp>
        <p:nvSpPr>
          <p:cNvPr id="1061" name="Shape 1061"/>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After you place a book on a high shelf, we say the book has increased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elastic potential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chemical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kinetic energy.</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gravitational potential energy.</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1062" name="Shape 106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6" name="Shape 1066"/>
        <p:cNvGrpSpPr/>
        <p:nvPr/>
      </p:nvGrpSpPr>
      <p:grpSpPr>
        <a:xfrm>
          <a:off x="0" y="0"/>
          <a:ext cx="0" cy="0"/>
          <a:chOff x="0" y="0"/>
          <a:chExt cx="0" cy="0"/>
        </a:xfrm>
      </p:grpSpPr>
      <p:sp>
        <p:nvSpPr>
          <p:cNvPr id="1067" name="Shape 1067"/>
          <p:cNvSpPr txBox="1"/>
          <p:nvPr/>
        </p:nvSpPr>
        <p:spPr>
          <a:xfrm>
            <a:off x="228600" y="1219200"/>
            <a:ext cx="8610600" cy="27717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An empty truck traveling at 10 km/h has kinetic energy. How much kinetic energy does it have when it is loaded so its mass is twice, and its speed is increased to twice?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KE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 the KE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four times the KE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more than four times the KE</a:t>
            </a:r>
            <a:br>
              <a:rPr b="0" i="0" lang="en-US" sz="2000" u="none" cap="none" strike="noStrike">
                <a:solidFill>
                  <a:schemeClr val="dk1"/>
                </a:solidFill>
                <a:latin typeface="Arial"/>
                <a:ea typeface="Arial"/>
                <a:cs typeface="Arial"/>
                <a:sym typeface="Arial"/>
              </a:rPr>
            </a:br>
          </a:p>
        </p:txBody>
      </p:sp>
      <p:sp>
        <p:nvSpPr>
          <p:cNvPr id="1068" name="Shape 106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8" name="Shape 118"/>
        <p:cNvGrpSpPr/>
        <p:nvPr/>
      </p:nvGrpSpPr>
      <p:grpSpPr>
        <a:xfrm>
          <a:off x="0" y="0"/>
          <a:ext cx="0" cy="0"/>
          <a:chOff x="0" y="0"/>
          <a:chExt cx="0" cy="0"/>
        </a:xfrm>
      </p:grpSpPr>
      <p:sp>
        <p:nvSpPr>
          <p:cNvPr id="119" name="Shape 119"/>
          <p:cNvSpPr txBox="1"/>
          <p:nvPr>
            <p:ph idx="1" type="body"/>
          </p:nvPr>
        </p:nvSpPr>
        <p:spPr>
          <a:xfrm>
            <a:off x="228600" y="1196975"/>
            <a:ext cx="8534400" cy="29289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Suppose that you apply a 60-N horizontal force to a 32-kg package, which pushes it 4 meters across a mailroom floor. How much work do you do on the package?</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p>
          <a:p>
            <a:pPr indent="-342900" lvl="0" marL="342900" marR="0" rtl="0" algn="l">
              <a:lnSpc>
                <a:spcPct val="100000"/>
              </a:lnSpc>
              <a:spcBef>
                <a:spcPts val="480"/>
              </a:spcBef>
              <a:spcAft>
                <a:spcPts val="0"/>
              </a:spcAft>
              <a:buClr>
                <a:srgbClr val="000000"/>
              </a:buClr>
              <a:buSzPct val="25000"/>
              <a:buFont typeface="Arial"/>
              <a:buNone/>
            </a:pPr>
            <a:r>
              <a:rPr b="0" i="1" lang="en-US" sz="2400" u="none" cap="none" strike="noStrike">
                <a:solidFill>
                  <a:srgbClr val="000000"/>
                </a:solidFill>
                <a:latin typeface="Arial"/>
                <a:ea typeface="Arial"/>
                <a:cs typeface="Arial"/>
                <a:sym typeface="Arial"/>
              </a:rPr>
              <a:t>W</a:t>
            </a:r>
            <a:r>
              <a:rPr b="0" i="0" lang="en-US" sz="2400" u="none" cap="none" strike="noStrike">
                <a:solidFill>
                  <a:srgbClr val="000000"/>
                </a:solidFill>
                <a:latin typeface="Arial"/>
                <a:ea typeface="Arial"/>
                <a:cs typeface="Arial"/>
                <a:sym typeface="Arial"/>
              </a:rPr>
              <a:t> = </a:t>
            </a:r>
            <a:r>
              <a:rPr b="0" i="1" lang="en-US" sz="2400" u="none" cap="none" strike="noStrike">
                <a:solidFill>
                  <a:srgbClr val="000000"/>
                </a:solidFill>
                <a:latin typeface="Arial"/>
                <a:ea typeface="Arial"/>
                <a:cs typeface="Arial"/>
                <a:sym typeface="Arial"/>
              </a:rPr>
              <a:t>Fd</a:t>
            </a:r>
            <a:r>
              <a:rPr b="0" i="0" lang="en-US" sz="2400" u="none" cap="none" strike="noStrike">
                <a:solidFill>
                  <a:srgbClr val="000000"/>
                </a:solidFill>
                <a:latin typeface="Arial"/>
                <a:ea typeface="Arial"/>
                <a:cs typeface="Arial"/>
                <a:sym typeface="Arial"/>
              </a:rPr>
              <a:t> = 60 N × 4 m = 240 J</a:t>
            </a:r>
          </a:p>
        </p:txBody>
      </p:sp>
      <p:sp>
        <p:nvSpPr>
          <p:cNvPr id="120" name="Shape 120"/>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73" name="Shape 1073"/>
        <p:cNvGrpSpPr/>
        <p:nvPr/>
      </p:nvGrpSpPr>
      <p:grpSpPr>
        <a:xfrm>
          <a:off x="0" y="0"/>
          <a:ext cx="0" cy="0"/>
          <a:chOff x="0" y="0"/>
          <a:chExt cx="0" cy="0"/>
        </a:xfrm>
      </p:grpSpPr>
      <p:sp>
        <p:nvSpPr>
          <p:cNvPr id="1074" name="Shape 1074"/>
          <p:cNvSpPr txBox="1"/>
          <p:nvPr/>
        </p:nvSpPr>
        <p:spPr>
          <a:xfrm>
            <a:off x="228600" y="1219200"/>
            <a:ext cx="8610600" cy="31369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An empty truck traveling at 10 km/h has kinetic energy. How much kinetic energy does it have when it is loaded so its mass is twice, and its speed is increased to twice?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KE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twice the KE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four times the KE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more than four times the KE</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1075" name="Shape 1075"/>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0" name="Shape 1080"/>
        <p:cNvGrpSpPr/>
        <p:nvPr/>
      </p:nvGrpSpPr>
      <p:grpSpPr>
        <a:xfrm>
          <a:off x="0" y="0"/>
          <a:ext cx="0" cy="0"/>
          <a:chOff x="0" y="0"/>
          <a:chExt cx="0" cy="0"/>
        </a:xfrm>
      </p:grpSpPr>
      <p:sp>
        <p:nvSpPr>
          <p:cNvPr id="1081" name="Shape 1081"/>
          <p:cNvSpPr txBox="1"/>
          <p:nvPr/>
        </p:nvSpPr>
        <p:spPr>
          <a:xfrm>
            <a:off x="228600" y="1219200"/>
            <a:ext cx="8610600" cy="297815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Which of the following equations is most useful for solving a problem that asks for the distance a fast-moving crate slides across a factory floor in coming to a stop?</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 </a:t>
            </a:r>
            <a:r>
              <a:rPr b="0" i="1" lang="en-US" sz="2000" u="none" cap="none" strike="noStrike">
                <a:solidFill>
                  <a:srgbClr val="000000"/>
                </a:solidFill>
                <a:latin typeface="Arial"/>
                <a:ea typeface="Arial"/>
                <a:cs typeface="Arial"/>
                <a:sym typeface="Arial"/>
              </a:rPr>
              <a:t>F = ma</a:t>
            </a:r>
          </a:p>
          <a:p>
            <a:pPr indent="-457200" lvl="1" marL="1143000" marR="0" rtl="0" algn="l">
              <a:lnSpc>
                <a:spcPct val="100000"/>
              </a:lnSpc>
              <a:spcBef>
                <a:spcPts val="480"/>
              </a:spcBef>
              <a:spcAft>
                <a:spcPts val="0"/>
              </a:spcAft>
              <a:buClr>
                <a:srgbClr val="000000"/>
              </a:buClr>
              <a:buSzPct val="120000"/>
              <a:buFont typeface="Arial"/>
              <a:buAutoNum type="alphaLcPeriod"/>
            </a:pPr>
            <a:r>
              <a:rPr b="0" i="0" lang="en-US" sz="2000" u="none" cap="none" strike="noStrike">
                <a:solidFill>
                  <a:srgbClr val="000000"/>
                </a:solidFill>
                <a:latin typeface="Arial"/>
                <a:ea typeface="Arial"/>
                <a:cs typeface="Arial"/>
                <a:sym typeface="Arial"/>
              </a:rPr>
              <a:t> </a:t>
            </a:r>
            <a:r>
              <a:rPr b="0" i="1" lang="en-US" sz="2000" u="none" cap="none" strike="noStrike">
                <a:solidFill>
                  <a:srgbClr val="000000"/>
                </a:solidFill>
                <a:latin typeface="Arial"/>
                <a:ea typeface="Arial"/>
                <a:cs typeface="Arial"/>
                <a:sym typeface="Arial"/>
              </a:rPr>
              <a:t>Ft</a:t>
            </a:r>
            <a:r>
              <a:rPr b="0" i="0" lang="en-US" sz="2000" u="none" cap="none" strike="noStrike">
                <a:solidFill>
                  <a:srgbClr val="000000"/>
                </a:solidFill>
                <a:latin typeface="Arial"/>
                <a:ea typeface="Arial"/>
                <a:cs typeface="Arial"/>
                <a:sym typeface="Arial"/>
              </a:rPr>
              <a:t> = </a:t>
            </a:r>
            <a:r>
              <a:rPr b="0" i="0" lang="en-US" sz="2400" u="none" cap="none" strike="noStrike">
                <a:solidFill>
                  <a:schemeClr val="dk1"/>
                </a:solidFill>
                <a:latin typeface="Arial"/>
                <a:ea typeface="Arial"/>
                <a:cs typeface="Arial"/>
                <a:sym typeface="Arial"/>
              </a:rPr>
              <a:t>∆</a:t>
            </a:r>
            <a:r>
              <a:rPr b="0" i="1" lang="en-US" sz="2000" u="none" cap="none" strike="noStrike">
                <a:solidFill>
                  <a:srgbClr val="000000"/>
                </a:solidFill>
                <a:latin typeface="Arial"/>
                <a:ea typeface="Arial"/>
                <a:cs typeface="Arial"/>
                <a:sym typeface="Arial"/>
              </a:rPr>
              <a:t>mv</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 KE = 1/2</a:t>
            </a:r>
            <a:r>
              <a:rPr b="0" i="1" lang="en-US" sz="2000" u="none" cap="none" strike="noStrike">
                <a:solidFill>
                  <a:srgbClr val="000000"/>
                </a:solidFill>
                <a:latin typeface="Arial"/>
                <a:ea typeface="Arial"/>
                <a:cs typeface="Arial"/>
                <a:sym typeface="Arial"/>
              </a:rPr>
              <a:t>mv</a:t>
            </a:r>
            <a:r>
              <a:rPr b="0" baseline="30000" i="0" lang="en-US" sz="2000" u="none" cap="none" strike="noStrike">
                <a:solidFill>
                  <a:srgbClr val="000000"/>
                </a:solidFill>
                <a:latin typeface="Arial"/>
                <a:ea typeface="Arial"/>
                <a:cs typeface="Arial"/>
                <a:sym typeface="Arial"/>
              </a:rPr>
              <a:t>2</a:t>
            </a:r>
          </a:p>
          <a:p>
            <a:pPr indent="-457200" lvl="1" marL="1143000" marR="0" rtl="0" algn="l">
              <a:lnSpc>
                <a:spcPct val="100000"/>
              </a:lnSpc>
              <a:spcBef>
                <a:spcPts val="480"/>
              </a:spcBef>
              <a:spcAft>
                <a:spcPts val="0"/>
              </a:spcAft>
              <a:buClr>
                <a:srgbClr val="000000"/>
              </a:buClr>
              <a:buSzPct val="120000"/>
              <a:buFont typeface="Arial"/>
              <a:buAutoNum type="alphaLcPeriod"/>
            </a:pPr>
            <a:r>
              <a:rPr b="0" i="0" lang="en-US" sz="2000" u="none" cap="none" strike="noStrike">
                <a:solidFill>
                  <a:srgbClr val="000000"/>
                </a:solidFill>
                <a:latin typeface="Arial"/>
                <a:ea typeface="Arial"/>
                <a:cs typeface="Arial"/>
                <a:sym typeface="Arial"/>
              </a:rPr>
              <a:t> </a:t>
            </a:r>
            <a:r>
              <a:rPr b="0" i="1" lang="en-US" sz="2000" u="none" cap="none" strike="noStrike">
                <a:solidFill>
                  <a:srgbClr val="000000"/>
                </a:solidFill>
                <a:latin typeface="Arial"/>
                <a:ea typeface="Arial"/>
                <a:cs typeface="Arial"/>
                <a:sym typeface="Arial"/>
              </a:rPr>
              <a:t>Fd</a:t>
            </a:r>
            <a:r>
              <a:rPr b="0" i="0" lang="en-US" sz="2000" u="none" cap="none" strike="noStrike">
                <a:solidFill>
                  <a:srgbClr val="000000"/>
                </a:solidFill>
                <a:latin typeface="Arial"/>
                <a:ea typeface="Arial"/>
                <a:cs typeface="Arial"/>
                <a:sym typeface="Arial"/>
              </a:rPr>
              <a:t> = </a:t>
            </a:r>
            <a:r>
              <a:rPr b="0" i="0" lang="en-US" sz="2400" u="none" cap="none" strike="noStrike">
                <a:solidFill>
                  <a:schemeClr val="dk1"/>
                </a:solidFill>
                <a:latin typeface="Arial"/>
                <a:ea typeface="Arial"/>
                <a:cs typeface="Arial"/>
                <a:sym typeface="Arial"/>
              </a:rPr>
              <a:t>∆</a:t>
            </a:r>
            <a:r>
              <a:rPr b="0" i="0" lang="en-US" sz="2000" u="none" cap="none" strike="noStrike">
                <a:solidFill>
                  <a:srgbClr val="000000"/>
                </a:solidFill>
                <a:latin typeface="Arial"/>
                <a:ea typeface="Arial"/>
                <a:cs typeface="Arial"/>
                <a:sym typeface="Arial"/>
              </a:rPr>
              <a:t>1/2</a:t>
            </a:r>
            <a:r>
              <a:rPr b="0" i="1" lang="en-US" sz="2000" u="none" cap="none" strike="noStrike">
                <a:solidFill>
                  <a:srgbClr val="000000"/>
                </a:solidFill>
                <a:latin typeface="Arial"/>
                <a:ea typeface="Arial"/>
                <a:cs typeface="Arial"/>
                <a:sym typeface="Arial"/>
              </a:rPr>
              <a:t>mv</a:t>
            </a:r>
            <a:r>
              <a:rPr b="0" baseline="30000" i="0" lang="en-US" sz="2000" u="none" cap="none" strike="noStrike">
                <a:solidFill>
                  <a:srgbClr val="000000"/>
                </a:solidFill>
                <a:latin typeface="Arial"/>
                <a:ea typeface="Arial"/>
                <a:cs typeface="Arial"/>
                <a:sym typeface="Arial"/>
              </a:rPr>
              <a:t>2</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082" name="Shape 108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7" name="Shape 1087"/>
        <p:cNvGrpSpPr/>
        <p:nvPr/>
      </p:nvGrpSpPr>
      <p:grpSpPr>
        <a:xfrm>
          <a:off x="0" y="0"/>
          <a:ext cx="0" cy="0"/>
          <a:chOff x="0" y="0"/>
          <a:chExt cx="0" cy="0"/>
        </a:xfrm>
      </p:grpSpPr>
      <p:sp>
        <p:nvSpPr>
          <p:cNvPr id="1088" name="Shape 1088"/>
          <p:cNvSpPr txBox="1"/>
          <p:nvPr/>
        </p:nvSpPr>
        <p:spPr>
          <a:xfrm>
            <a:off x="228600" y="1219200"/>
            <a:ext cx="8610600" cy="33432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Which of the following equations is most useful for solving a problem that asks for the distance a fast-moving crate slides across a factory floor in coming to a stop?</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 </a:t>
            </a:r>
            <a:r>
              <a:rPr b="0" i="1" lang="en-US" sz="2000" u="none" cap="none" strike="noStrike">
                <a:solidFill>
                  <a:srgbClr val="000000"/>
                </a:solidFill>
                <a:latin typeface="Arial"/>
                <a:ea typeface="Arial"/>
                <a:cs typeface="Arial"/>
                <a:sym typeface="Arial"/>
              </a:rPr>
              <a:t>F = ma</a:t>
            </a:r>
          </a:p>
          <a:p>
            <a:pPr indent="-457200" lvl="1" marL="1143000" marR="0" rtl="0" algn="l">
              <a:lnSpc>
                <a:spcPct val="100000"/>
              </a:lnSpc>
              <a:spcBef>
                <a:spcPts val="480"/>
              </a:spcBef>
              <a:spcAft>
                <a:spcPts val="0"/>
              </a:spcAft>
              <a:buClr>
                <a:srgbClr val="000000"/>
              </a:buClr>
              <a:buSzPct val="120000"/>
              <a:buFont typeface="Arial"/>
              <a:buAutoNum type="alphaLcPeriod"/>
            </a:pPr>
            <a:r>
              <a:rPr b="0" i="0" lang="en-US" sz="2000" u="none" cap="none" strike="noStrike">
                <a:solidFill>
                  <a:srgbClr val="000000"/>
                </a:solidFill>
                <a:latin typeface="Arial"/>
                <a:ea typeface="Arial"/>
                <a:cs typeface="Arial"/>
                <a:sym typeface="Arial"/>
              </a:rPr>
              <a:t> </a:t>
            </a:r>
            <a:r>
              <a:rPr b="0" i="1" lang="en-US" sz="2000" u="none" cap="none" strike="noStrike">
                <a:solidFill>
                  <a:srgbClr val="000000"/>
                </a:solidFill>
                <a:latin typeface="Arial"/>
                <a:ea typeface="Arial"/>
                <a:cs typeface="Arial"/>
                <a:sym typeface="Arial"/>
              </a:rPr>
              <a:t>Ft</a:t>
            </a:r>
            <a:r>
              <a:rPr b="0" i="0" lang="en-US" sz="2000" u="none" cap="none" strike="noStrike">
                <a:solidFill>
                  <a:srgbClr val="000000"/>
                </a:solidFill>
                <a:latin typeface="Arial"/>
                <a:ea typeface="Arial"/>
                <a:cs typeface="Arial"/>
                <a:sym typeface="Arial"/>
              </a:rPr>
              <a:t> = </a:t>
            </a:r>
            <a:r>
              <a:rPr b="0" i="0" lang="en-US" sz="2400" u="none" cap="none" strike="noStrike">
                <a:solidFill>
                  <a:schemeClr val="dk1"/>
                </a:solidFill>
                <a:latin typeface="Arial"/>
                <a:ea typeface="Arial"/>
                <a:cs typeface="Arial"/>
                <a:sym typeface="Arial"/>
              </a:rPr>
              <a:t>∆</a:t>
            </a:r>
            <a:r>
              <a:rPr b="0" i="1" lang="en-US" sz="2000" u="none" cap="none" strike="noStrike">
                <a:solidFill>
                  <a:srgbClr val="000000"/>
                </a:solidFill>
                <a:latin typeface="Arial"/>
                <a:ea typeface="Arial"/>
                <a:cs typeface="Arial"/>
                <a:sym typeface="Arial"/>
              </a:rPr>
              <a:t>mv</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 KE = 1/2</a:t>
            </a:r>
            <a:r>
              <a:rPr b="0" i="1" lang="en-US" sz="2000" u="none" cap="none" strike="noStrike">
                <a:solidFill>
                  <a:srgbClr val="000000"/>
                </a:solidFill>
                <a:latin typeface="Arial"/>
                <a:ea typeface="Arial"/>
                <a:cs typeface="Arial"/>
                <a:sym typeface="Arial"/>
              </a:rPr>
              <a:t>mv</a:t>
            </a:r>
            <a:r>
              <a:rPr b="0" baseline="30000" i="0" lang="en-US" sz="2000" u="none" cap="none" strike="noStrike">
                <a:solidFill>
                  <a:srgbClr val="000000"/>
                </a:solidFill>
                <a:latin typeface="Arial"/>
                <a:ea typeface="Arial"/>
                <a:cs typeface="Arial"/>
                <a:sym typeface="Arial"/>
              </a:rPr>
              <a:t>2</a:t>
            </a:r>
          </a:p>
          <a:p>
            <a:pPr indent="-457200" lvl="1" marL="1143000" marR="0" rtl="0" algn="l">
              <a:lnSpc>
                <a:spcPct val="100000"/>
              </a:lnSpc>
              <a:spcBef>
                <a:spcPts val="480"/>
              </a:spcBef>
              <a:spcAft>
                <a:spcPts val="0"/>
              </a:spcAft>
              <a:buClr>
                <a:srgbClr val="000000"/>
              </a:buClr>
              <a:buSzPct val="120000"/>
              <a:buFont typeface="Arial"/>
              <a:buAutoNum type="alphaLcPeriod"/>
            </a:pPr>
            <a:r>
              <a:rPr b="0" i="0" lang="en-US" sz="2000" u="none" cap="none" strike="noStrike">
                <a:solidFill>
                  <a:srgbClr val="000000"/>
                </a:solidFill>
                <a:latin typeface="Arial"/>
                <a:ea typeface="Arial"/>
                <a:cs typeface="Arial"/>
                <a:sym typeface="Arial"/>
              </a:rPr>
              <a:t> </a:t>
            </a:r>
            <a:r>
              <a:rPr b="0" i="1" lang="en-US" sz="2000" u="none" cap="none" strike="noStrike">
                <a:solidFill>
                  <a:srgbClr val="000000"/>
                </a:solidFill>
                <a:latin typeface="Arial"/>
                <a:ea typeface="Arial"/>
                <a:cs typeface="Arial"/>
                <a:sym typeface="Arial"/>
              </a:rPr>
              <a:t>Fd</a:t>
            </a:r>
            <a:r>
              <a:rPr b="0" i="0" lang="en-US" sz="2000" u="none" cap="none" strike="noStrike">
                <a:solidFill>
                  <a:srgbClr val="000000"/>
                </a:solidFill>
                <a:latin typeface="Arial"/>
                <a:ea typeface="Arial"/>
                <a:cs typeface="Arial"/>
                <a:sym typeface="Arial"/>
              </a:rPr>
              <a:t> = </a:t>
            </a:r>
            <a:r>
              <a:rPr b="0" i="0" lang="en-US" sz="2400" u="none" cap="none" strike="noStrike">
                <a:solidFill>
                  <a:schemeClr val="dk1"/>
                </a:solidFill>
                <a:latin typeface="Arial"/>
                <a:ea typeface="Arial"/>
                <a:cs typeface="Arial"/>
                <a:sym typeface="Arial"/>
              </a:rPr>
              <a:t>∆</a:t>
            </a:r>
            <a:r>
              <a:rPr b="0" i="0" lang="en-US" sz="2000" u="none" cap="none" strike="noStrike">
                <a:solidFill>
                  <a:srgbClr val="000000"/>
                </a:solidFill>
                <a:latin typeface="Arial"/>
                <a:ea typeface="Arial"/>
                <a:cs typeface="Arial"/>
                <a:sym typeface="Arial"/>
              </a:rPr>
              <a:t>1/2</a:t>
            </a:r>
            <a:r>
              <a:rPr b="0" i="1" lang="en-US" sz="2000" u="none" cap="none" strike="noStrike">
                <a:solidFill>
                  <a:srgbClr val="000000"/>
                </a:solidFill>
                <a:latin typeface="Arial"/>
                <a:ea typeface="Arial"/>
                <a:cs typeface="Arial"/>
                <a:sym typeface="Arial"/>
              </a:rPr>
              <a:t>mv</a:t>
            </a:r>
            <a:r>
              <a:rPr b="0" baseline="30000" i="0" lang="en-US" sz="2000" u="none" cap="none" strike="noStrike">
                <a:solidFill>
                  <a:srgbClr val="000000"/>
                </a:solidFill>
                <a:latin typeface="Arial"/>
                <a:ea typeface="Arial"/>
                <a:cs typeface="Arial"/>
                <a:sym typeface="Arial"/>
              </a:rPr>
              <a:t>2</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1089" name="Shape 1089"/>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94" name="Shape 1094"/>
        <p:cNvGrpSpPr/>
        <p:nvPr/>
      </p:nvGrpSpPr>
      <p:grpSpPr>
        <a:xfrm>
          <a:off x="0" y="0"/>
          <a:ext cx="0" cy="0"/>
          <a:chOff x="0" y="0"/>
          <a:chExt cx="0" cy="0"/>
        </a:xfrm>
      </p:grpSpPr>
      <p:sp>
        <p:nvSpPr>
          <p:cNvPr id="1095" name="Shape 1095"/>
          <p:cNvSpPr txBox="1"/>
          <p:nvPr/>
        </p:nvSpPr>
        <p:spPr>
          <a:xfrm>
            <a:off x="228600" y="1219200"/>
            <a:ext cx="7239000" cy="31369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A boulder at the top of a vertical cliff has a potential energy of 100 MJ relative to the ground below. It rolls off the cliff. When it is halfway to the ground its kinetic energy is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as its potential energy at that point.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negligible.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about 60 MJ.</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more than 60 MJ.</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096" name="Shape 109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1" name="Shape 1101"/>
        <p:cNvGrpSpPr/>
        <p:nvPr/>
      </p:nvGrpSpPr>
      <p:grpSpPr>
        <a:xfrm>
          <a:off x="0" y="0"/>
          <a:ext cx="0" cy="0"/>
          <a:chOff x="0" y="0"/>
          <a:chExt cx="0" cy="0"/>
        </a:xfrm>
      </p:grpSpPr>
      <p:sp>
        <p:nvSpPr>
          <p:cNvPr id="1102" name="Shape 1102"/>
          <p:cNvSpPr txBox="1"/>
          <p:nvPr/>
        </p:nvSpPr>
        <p:spPr>
          <a:xfrm>
            <a:off x="228600" y="1219200"/>
            <a:ext cx="7239000" cy="35020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A boulder at the top of a vertical cliff has a potential energy of 100 MJ relative to the ground below. It rolls off the cliff. When it is halfway to the ground its kinetic energy is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as its potential energy at that point.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negligible.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about 60 MJ.</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more than 60 MJ.</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1103" name="Shape 110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8" name="Shape 1108"/>
        <p:cNvGrpSpPr/>
        <p:nvPr/>
      </p:nvGrpSpPr>
      <p:grpSpPr>
        <a:xfrm>
          <a:off x="0" y="0"/>
          <a:ext cx="0" cy="0"/>
          <a:chOff x="0" y="0"/>
          <a:chExt cx="0" cy="0"/>
        </a:xfrm>
      </p:grpSpPr>
      <p:sp>
        <p:nvSpPr>
          <p:cNvPr id="1109" name="Shape 1109"/>
          <p:cNvSpPr txBox="1"/>
          <p:nvPr/>
        </p:nvSpPr>
        <p:spPr>
          <a:xfrm>
            <a:off x="228600" y="1219200"/>
            <a:ext cx="8610600" cy="24669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8"/>
            </a:pPr>
            <a:r>
              <a:rPr b="0" i="0" lang="en-US" sz="2000" u="none">
                <a:solidFill>
                  <a:srgbClr val="000000"/>
                </a:solidFill>
                <a:latin typeface="Arial"/>
                <a:ea typeface="Arial"/>
                <a:cs typeface="Arial"/>
                <a:sym typeface="Arial"/>
              </a:rPr>
              <a:t>In an ideal pulley system, a woman lifts a 100-N crate by pulling a rope downward with a force of 25 N. For every 1-meter length of rope she pulls downward, the crate rises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25 centimeters.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45 centimeters.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50 centimeters.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100 centimeters.</a:t>
            </a:r>
          </a:p>
        </p:txBody>
      </p:sp>
      <p:sp>
        <p:nvSpPr>
          <p:cNvPr id="1110" name="Shape 111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15" name="Shape 1115"/>
        <p:cNvGrpSpPr/>
        <p:nvPr/>
      </p:nvGrpSpPr>
      <p:grpSpPr>
        <a:xfrm>
          <a:off x="0" y="0"/>
          <a:ext cx="0" cy="0"/>
          <a:chOff x="0" y="0"/>
          <a:chExt cx="0" cy="0"/>
        </a:xfrm>
      </p:grpSpPr>
      <p:sp>
        <p:nvSpPr>
          <p:cNvPr id="1116" name="Shape 1116"/>
          <p:cNvSpPr txBox="1"/>
          <p:nvPr/>
        </p:nvSpPr>
        <p:spPr>
          <a:xfrm>
            <a:off x="228600" y="1219200"/>
            <a:ext cx="8610600" cy="31972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8"/>
            </a:pPr>
            <a:r>
              <a:rPr b="0" i="0" lang="en-US" sz="2000" u="none">
                <a:solidFill>
                  <a:srgbClr val="000000"/>
                </a:solidFill>
                <a:latin typeface="Arial"/>
                <a:ea typeface="Arial"/>
                <a:cs typeface="Arial"/>
                <a:sym typeface="Arial"/>
              </a:rPr>
              <a:t>In an ideal pulley system, a woman lifts a 100-N crate by pulling a rope downward with a force of 25 N. For every 1-meter length of rope she pulls downward, the crate rises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25 centimeters.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45 centimeters.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50 centimeters.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100 centimeters.</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1117" name="Shape 111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22" name="Shape 1122"/>
        <p:cNvGrpSpPr/>
        <p:nvPr/>
      </p:nvGrpSpPr>
      <p:grpSpPr>
        <a:xfrm>
          <a:off x="0" y="0"/>
          <a:ext cx="0" cy="0"/>
          <a:chOff x="0" y="0"/>
          <a:chExt cx="0" cy="0"/>
        </a:xfrm>
      </p:grpSpPr>
      <p:sp>
        <p:nvSpPr>
          <p:cNvPr id="1123" name="Shape 1123"/>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9"/>
            </a:pPr>
            <a:r>
              <a:rPr b="0" i="0" lang="en-US" sz="2000" u="none">
                <a:solidFill>
                  <a:srgbClr val="000000"/>
                </a:solidFill>
                <a:latin typeface="Arial"/>
                <a:ea typeface="Arial"/>
                <a:cs typeface="Arial"/>
                <a:sym typeface="Arial"/>
              </a:rPr>
              <a:t>When 100 J are put into a device that puts out 40 J, the efficiency of the device is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40%.</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50%.</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60%.</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140%.</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124" name="Shape 112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29" name="Shape 1129"/>
        <p:cNvGrpSpPr/>
        <p:nvPr/>
      </p:nvGrpSpPr>
      <p:grpSpPr>
        <a:xfrm>
          <a:off x="0" y="0"/>
          <a:ext cx="0" cy="0"/>
          <a:chOff x="0" y="0"/>
          <a:chExt cx="0" cy="0"/>
        </a:xfrm>
      </p:grpSpPr>
      <p:sp>
        <p:nvSpPr>
          <p:cNvPr id="1130" name="Shape 1130"/>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9"/>
            </a:pPr>
            <a:r>
              <a:rPr b="0" i="0" lang="en-US" sz="2000" u="none">
                <a:solidFill>
                  <a:srgbClr val="000000"/>
                </a:solidFill>
                <a:latin typeface="Arial"/>
                <a:ea typeface="Arial"/>
                <a:cs typeface="Arial"/>
                <a:sym typeface="Arial"/>
              </a:rPr>
              <a:t>When 100 J are put into a device that puts out 40 J, the efficiency of the device is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40%.</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50%.</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60%.</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140%.</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1131" name="Shape 113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36" name="Shape 1136"/>
        <p:cNvGrpSpPr/>
        <p:nvPr/>
      </p:nvGrpSpPr>
      <p:grpSpPr>
        <a:xfrm>
          <a:off x="0" y="0"/>
          <a:ext cx="0" cy="0"/>
          <a:chOff x="0" y="0"/>
          <a:chExt cx="0" cy="0"/>
        </a:xfrm>
      </p:grpSpPr>
      <p:sp>
        <p:nvSpPr>
          <p:cNvPr id="1137" name="Shape 1137"/>
          <p:cNvSpPr txBox="1"/>
          <p:nvPr/>
        </p:nvSpPr>
        <p:spPr>
          <a:xfrm>
            <a:off x="228600" y="1219200"/>
            <a:ext cx="8610600" cy="22225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0"/>
            </a:pPr>
            <a:r>
              <a:rPr b="0" i="0" lang="en-US" sz="2000" u="none">
                <a:solidFill>
                  <a:srgbClr val="000000"/>
                </a:solidFill>
                <a:latin typeface="Arial"/>
                <a:ea typeface="Arial"/>
                <a:cs typeface="Arial"/>
                <a:sym typeface="Arial"/>
              </a:rPr>
              <a:t>An energy supply is needed for the operation of 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automobile.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living cell.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machine.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all of these</a:t>
            </a: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138" name="Shape 113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27" name="Shape 127"/>
          <p:cNvSpPr txBox="1"/>
          <p:nvPr/>
        </p:nvSpPr>
        <p:spPr>
          <a:xfrm>
            <a:off x="1676400" y="3181350"/>
            <a:ext cx="5791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When is work done on an object?</a:t>
            </a:r>
          </a:p>
        </p:txBody>
      </p:sp>
      <p:sp>
        <p:nvSpPr>
          <p:cNvPr id="128" name="Shape 128"/>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42" name="Shape 1142"/>
        <p:cNvGrpSpPr/>
        <p:nvPr/>
      </p:nvGrpSpPr>
      <p:grpSpPr>
        <a:xfrm>
          <a:off x="0" y="0"/>
          <a:ext cx="0" cy="0"/>
          <a:chOff x="0" y="0"/>
          <a:chExt cx="0" cy="0"/>
        </a:xfrm>
      </p:grpSpPr>
      <p:sp>
        <p:nvSpPr>
          <p:cNvPr id="1143" name="Shape 1143"/>
          <p:cNvSpPr txBox="1"/>
          <p:nvPr/>
        </p:nvSpPr>
        <p:spPr>
          <a:xfrm>
            <a:off x="228600" y="1219200"/>
            <a:ext cx="8610600" cy="25876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0"/>
            </a:pPr>
            <a:r>
              <a:rPr b="0" i="0" lang="en-US" sz="2000" u="none">
                <a:solidFill>
                  <a:srgbClr val="000000"/>
                </a:solidFill>
                <a:latin typeface="Arial"/>
                <a:ea typeface="Arial"/>
                <a:cs typeface="Arial"/>
                <a:sym typeface="Arial"/>
              </a:rPr>
              <a:t>An energy supply is needed for the operation of a(n)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automobile.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living cell.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machine.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all of these</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1144" name="Shape 114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49" name="Shape 1149"/>
        <p:cNvGrpSpPr/>
        <p:nvPr/>
      </p:nvGrpSpPr>
      <p:grpSpPr>
        <a:xfrm>
          <a:off x="0" y="0"/>
          <a:ext cx="0" cy="0"/>
          <a:chOff x="0" y="0"/>
          <a:chExt cx="0" cy="0"/>
        </a:xfrm>
      </p:grpSpPr>
      <p:sp>
        <p:nvSpPr>
          <p:cNvPr id="1150" name="Shape 1150"/>
          <p:cNvSpPr txBox="1"/>
          <p:nvPr/>
        </p:nvSpPr>
        <p:spPr>
          <a:xfrm>
            <a:off x="228600" y="1219200"/>
            <a:ext cx="8610600" cy="22225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1"/>
            </a:pPr>
            <a:r>
              <a:rPr b="0" i="0" lang="en-US" sz="2000" u="none">
                <a:solidFill>
                  <a:srgbClr val="000000"/>
                </a:solidFill>
                <a:latin typeface="Arial"/>
                <a:ea typeface="Arial"/>
                <a:cs typeface="Arial"/>
                <a:sym typeface="Arial"/>
              </a:rPr>
              <a:t>The main sources of energy on Earth are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solar and nuclear.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gasoline and fuel cells.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wind and tidal.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potential energy and kinetic energy.</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151" name="Shape 115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55" name="Shape 1155"/>
        <p:cNvGrpSpPr/>
        <p:nvPr/>
      </p:nvGrpSpPr>
      <p:grpSpPr>
        <a:xfrm>
          <a:off x="0" y="0"/>
          <a:ext cx="0" cy="0"/>
          <a:chOff x="0" y="0"/>
          <a:chExt cx="0" cy="0"/>
        </a:xfrm>
      </p:grpSpPr>
      <p:sp>
        <p:nvSpPr>
          <p:cNvPr id="1156" name="Shape 1156"/>
          <p:cNvSpPr txBox="1"/>
          <p:nvPr/>
        </p:nvSpPr>
        <p:spPr>
          <a:xfrm>
            <a:off x="228600" y="1219200"/>
            <a:ext cx="8610600" cy="25876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11"/>
            </a:pPr>
            <a:r>
              <a:rPr b="0" i="0" lang="en-US" sz="2000" u="none">
                <a:solidFill>
                  <a:srgbClr val="000000"/>
                </a:solidFill>
                <a:latin typeface="Arial"/>
                <a:ea typeface="Arial"/>
                <a:cs typeface="Arial"/>
                <a:sym typeface="Arial"/>
              </a:rPr>
              <a:t>The main sources of energy on Earth are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solar and nuclear.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gasoline and fuel cells.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wind and tidal.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potential energy and kinetic energy.</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1157" name="Shape 115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3"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35" name="Shape 135"/>
          <p:cNvSpPr txBox="1"/>
          <p:nvPr>
            <p:ph idx="1" type="body"/>
          </p:nvPr>
        </p:nvSpPr>
        <p:spPr>
          <a:xfrm>
            <a:off x="990600" y="2759075"/>
            <a:ext cx="76962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Power equals the amount of work done divided by the time interval during which the work is done. </a:t>
            </a:r>
          </a:p>
        </p:txBody>
      </p:sp>
      <p:sp>
        <p:nvSpPr>
          <p:cNvPr id="136" name="Shape 136"/>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Power</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1" name="Shape 141"/>
        <p:cNvGrpSpPr/>
        <p:nvPr/>
      </p:nvGrpSpPr>
      <p:grpSpPr>
        <a:xfrm>
          <a:off x="0" y="0"/>
          <a:ext cx="0" cy="0"/>
          <a:chOff x="0" y="0"/>
          <a:chExt cx="0" cy="0"/>
        </a:xfrm>
      </p:grpSpPr>
      <p:sp>
        <p:nvSpPr>
          <p:cNvPr id="142" name="Shape 142"/>
          <p:cNvSpPr txBox="1"/>
          <p:nvPr/>
        </p:nvSpPr>
        <p:spPr>
          <a:xfrm>
            <a:off x="227012" y="1196975"/>
            <a:ext cx="82311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carrying a load up some stairs, you do the same amount of work whether you walk or run up the stairs. </a:t>
            </a:r>
          </a:p>
          <a:p>
            <a:pPr indent="0" lvl="0" marL="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Power </a:t>
            </a:r>
            <a:r>
              <a:rPr b="0" i="0" lang="en-US" sz="2400" u="none">
                <a:solidFill>
                  <a:srgbClr val="000000"/>
                </a:solidFill>
                <a:latin typeface="Arial"/>
                <a:ea typeface="Arial"/>
                <a:cs typeface="Arial"/>
                <a:sym typeface="Arial"/>
              </a:rPr>
              <a:t>is the rate at which work is done.</a:t>
            </a:r>
          </a:p>
        </p:txBody>
      </p:sp>
      <p:sp>
        <p:nvSpPr>
          <p:cNvPr id="143" name="Shape 143"/>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Power</a:t>
            </a:r>
          </a:p>
        </p:txBody>
      </p:sp>
      <p:pic>
        <p:nvPicPr>
          <p:cNvPr id="144" name="Shape 144"/>
          <p:cNvPicPr preferRelativeResize="0"/>
          <p:nvPr/>
        </p:nvPicPr>
        <p:blipFill rotWithShape="1">
          <a:blip r:embed="rId3">
            <a:alphaModFix/>
          </a:blip>
          <a:srcRect b="0" l="0" r="0" t="0"/>
          <a:stretch/>
        </p:blipFill>
        <p:spPr>
          <a:xfrm>
            <a:off x="1068387" y="3205162"/>
            <a:ext cx="7007225" cy="1784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9" name="Shape 149"/>
        <p:cNvGrpSpPr/>
        <p:nvPr/>
      </p:nvGrpSpPr>
      <p:grpSpPr>
        <a:xfrm>
          <a:off x="0" y="0"/>
          <a:ext cx="0" cy="0"/>
          <a:chOff x="0" y="0"/>
          <a:chExt cx="0" cy="0"/>
        </a:xfrm>
      </p:grpSpPr>
      <p:sp>
        <p:nvSpPr>
          <p:cNvPr id="150" name="Shape 150"/>
          <p:cNvSpPr txBox="1"/>
          <p:nvPr/>
        </p:nvSpPr>
        <p:spPr>
          <a:xfrm>
            <a:off x="227012" y="1196975"/>
            <a:ext cx="80787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high-power engine does work rapidly.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An engine that delivers twice the power of another engine does not necessarily produce twice as much work or go twice as fast.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Twice the power means the engine can do twice the work in the same amount of time or the same amount of work in half the time.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powerful engine can get an automobile up to a given speed in less time than a less powerful engine can.</a:t>
            </a:r>
          </a:p>
        </p:txBody>
      </p:sp>
      <p:sp>
        <p:nvSpPr>
          <p:cNvPr id="151" name="Shape 151"/>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Power</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6" name="Shape 156"/>
        <p:cNvGrpSpPr/>
        <p:nvPr/>
      </p:nvGrpSpPr>
      <p:grpSpPr>
        <a:xfrm>
          <a:off x="0" y="0"/>
          <a:ext cx="0" cy="0"/>
          <a:chOff x="0" y="0"/>
          <a:chExt cx="0" cy="0"/>
        </a:xfrm>
      </p:grpSpPr>
      <p:sp>
        <p:nvSpPr>
          <p:cNvPr id="157" name="Shape 157"/>
          <p:cNvSpPr txBox="1"/>
          <p:nvPr/>
        </p:nvSpPr>
        <p:spPr>
          <a:xfrm>
            <a:off x="227012" y="1196975"/>
            <a:ext cx="80787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unit of power is the joule per second, also known as the </a:t>
            </a:r>
            <a:r>
              <a:rPr b="1" i="0" lang="en-US" sz="2400" u="none">
                <a:solidFill>
                  <a:srgbClr val="000000"/>
                </a:solidFill>
                <a:latin typeface="Arial"/>
                <a:ea typeface="Arial"/>
                <a:cs typeface="Arial"/>
                <a:sym typeface="Arial"/>
              </a:rPr>
              <a:t>watt.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One watt (W) of power is expended when one joule of work is done in one second.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One kilowatt (kW) equals 1000 watts.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One megawatt (MW) equals one million watts. </a:t>
            </a:r>
          </a:p>
        </p:txBody>
      </p:sp>
      <p:sp>
        <p:nvSpPr>
          <p:cNvPr id="158" name="Shape 158"/>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Power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 name="Shape 31"/>
        <p:cNvGrpSpPr/>
        <p:nvPr/>
      </p:nvGrpSpPr>
      <p:grpSpPr>
        <a:xfrm>
          <a:off x="0" y="0"/>
          <a:ext cx="0" cy="0"/>
          <a:chOff x="0" y="0"/>
          <a:chExt cx="0" cy="0"/>
        </a:xfrm>
      </p:grpSpPr>
      <p:sp>
        <p:nvSpPr>
          <p:cNvPr id="32" name="Shape 32"/>
          <p:cNvSpPr txBox="1"/>
          <p:nvPr>
            <p:ph idx="1" type="body"/>
          </p:nvPr>
        </p:nvSpPr>
        <p:spPr>
          <a:xfrm>
            <a:off x="227012" y="609600"/>
            <a:ext cx="3506787" cy="48387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Energy may be the most familiar concept in science, yet it is one of the most difficult to define. We observe the effects of energy when something is happening—only when energy is being transferred from one place to another or transformed from one form to another. </a:t>
            </a:r>
          </a:p>
        </p:txBody>
      </p:sp>
      <p:pic>
        <p:nvPicPr>
          <p:cNvPr id="33" name="Shape 33"/>
          <p:cNvPicPr preferRelativeResize="0"/>
          <p:nvPr/>
        </p:nvPicPr>
        <p:blipFill rotWithShape="1">
          <a:blip r:embed="rId3">
            <a:alphaModFix/>
          </a:blip>
          <a:srcRect b="0" l="0" r="0" t="0"/>
          <a:stretch/>
        </p:blipFill>
        <p:spPr>
          <a:xfrm>
            <a:off x="5029200" y="685800"/>
            <a:ext cx="3119437" cy="5419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3" name="Shape 163"/>
        <p:cNvGrpSpPr/>
        <p:nvPr/>
      </p:nvGrpSpPr>
      <p:grpSpPr>
        <a:xfrm>
          <a:off x="0" y="0"/>
          <a:ext cx="0" cy="0"/>
          <a:chOff x="0" y="0"/>
          <a:chExt cx="0" cy="0"/>
        </a:xfrm>
      </p:grpSpPr>
      <p:sp>
        <p:nvSpPr>
          <p:cNvPr id="164" name="Shape 164"/>
          <p:cNvSpPr txBox="1"/>
          <p:nvPr/>
        </p:nvSpPr>
        <p:spPr>
          <a:xfrm>
            <a:off x="227012" y="1196975"/>
            <a:ext cx="4268787" cy="1917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three main engines of the space shuttle can develop 33,000 MW of power when fuel is burned at the enormous rate of 3400 kg/s. </a:t>
            </a:r>
          </a:p>
        </p:txBody>
      </p:sp>
      <p:sp>
        <p:nvSpPr>
          <p:cNvPr id="165" name="Shape 165"/>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Power</a:t>
            </a:r>
          </a:p>
        </p:txBody>
      </p:sp>
      <p:pic>
        <p:nvPicPr>
          <p:cNvPr id="166" name="Shape 166"/>
          <p:cNvPicPr preferRelativeResize="0"/>
          <p:nvPr/>
        </p:nvPicPr>
        <p:blipFill rotWithShape="1">
          <a:blip r:embed="rId3">
            <a:alphaModFix/>
          </a:blip>
          <a:srcRect b="0" l="0" r="0" t="0"/>
          <a:stretch/>
        </p:blipFill>
        <p:spPr>
          <a:xfrm>
            <a:off x="5181600" y="762000"/>
            <a:ext cx="3736975"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1" name="Shape 171"/>
        <p:cNvGrpSpPr/>
        <p:nvPr/>
      </p:nvGrpSpPr>
      <p:grpSpPr>
        <a:xfrm>
          <a:off x="0" y="0"/>
          <a:ext cx="0" cy="0"/>
          <a:chOff x="0" y="0"/>
          <a:chExt cx="0" cy="0"/>
        </a:xfrm>
      </p:grpSpPr>
      <p:sp>
        <p:nvSpPr>
          <p:cNvPr id="172" name="Shape 172"/>
          <p:cNvSpPr txBox="1"/>
          <p:nvPr/>
        </p:nvSpPr>
        <p:spPr>
          <a:xfrm>
            <a:off x="227012" y="1196975"/>
            <a:ext cx="80787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the United States, we customarily rate engines in units of horsepower and electricity in kilowatts, but either may be used.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the metric system of units, automobiles are rated in kilowatts. One horsepower (hp) is the same as 0.75 kW, so an engine rated at 134 hp is a 100-kW engine.</a:t>
            </a:r>
          </a:p>
        </p:txBody>
      </p:sp>
      <p:sp>
        <p:nvSpPr>
          <p:cNvPr id="173" name="Shape 173"/>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Power</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8" name="Shape 178"/>
        <p:cNvGrpSpPr/>
        <p:nvPr/>
      </p:nvGrpSpPr>
      <p:grpSpPr>
        <a:xfrm>
          <a:off x="0" y="0"/>
          <a:ext cx="0" cy="0"/>
          <a:chOff x="0" y="0"/>
          <a:chExt cx="0" cy="0"/>
        </a:xfrm>
      </p:grpSpPr>
      <p:sp>
        <p:nvSpPr>
          <p:cNvPr id="179" name="Shape 179"/>
          <p:cNvSpPr txBox="1"/>
          <p:nvPr>
            <p:ph idx="1" type="body"/>
          </p:nvPr>
        </p:nvSpPr>
        <p:spPr>
          <a:xfrm>
            <a:off x="228600" y="1196975"/>
            <a:ext cx="8534400" cy="24907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If a forklift is replaced with a new forklift that has twice the power, how much greater a load can it lift in the same amount of time? If it lifts the same load, how much faster can it operate? </a:t>
            </a:r>
          </a:p>
          <a:p>
            <a:pPr indent="-342900" lvl="0" marL="34290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p:txBody>
      </p:sp>
      <p:sp>
        <p:nvSpPr>
          <p:cNvPr id="180" name="Shape 180"/>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Power</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5" name="Shape 185"/>
        <p:cNvGrpSpPr/>
        <p:nvPr/>
      </p:nvGrpSpPr>
      <p:grpSpPr>
        <a:xfrm>
          <a:off x="0" y="0"/>
          <a:ext cx="0" cy="0"/>
          <a:chOff x="0" y="0"/>
          <a:chExt cx="0" cy="0"/>
        </a:xfrm>
      </p:grpSpPr>
      <p:sp>
        <p:nvSpPr>
          <p:cNvPr id="186" name="Shape 186"/>
          <p:cNvSpPr txBox="1"/>
          <p:nvPr>
            <p:ph idx="1" type="body"/>
          </p:nvPr>
        </p:nvSpPr>
        <p:spPr>
          <a:xfrm>
            <a:off x="228600" y="1196975"/>
            <a:ext cx="8534400" cy="37322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 forklift is replaced with a new forklift that has twice the power, how much greater a load can it lift in the same amount of time? If it lifts the same load, how much faster can it operate? </a:t>
            </a:r>
          </a:p>
          <a:p>
            <a:pPr indent="-342900" lvl="0" marL="342900" marR="0" rtl="0" algn="l">
              <a:lnSpc>
                <a:spcPct val="100000"/>
              </a:lnSpc>
              <a:spcBef>
                <a:spcPts val="480"/>
              </a:spcBef>
              <a:spcAft>
                <a:spcPts val="0"/>
              </a:spcAft>
              <a:buClr>
                <a:schemeClr val="dk1"/>
              </a:buClr>
              <a:buFont typeface="Arial"/>
              <a:buNone/>
            </a:pPr>
            <a:r>
              <a:t/>
            </a:r>
            <a:endParaRPr b="0" i="0" sz="2400" u="none">
              <a:solidFill>
                <a:srgbClr val="00DA9A"/>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0" lang="en-US" sz="2400" u="none">
                <a:solidFill>
                  <a:srgbClr val="00DA9A"/>
                </a:solidFill>
                <a:latin typeface="Arial"/>
                <a:ea typeface="Arial"/>
                <a:cs typeface="Arial"/>
                <a:sym typeface="Arial"/>
              </a:rPr>
              <a:t>Answer:</a:t>
            </a:r>
            <a:r>
              <a:rPr b="1" i="0" lang="en-US" sz="2400" u="none">
                <a:solidFill>
                  <a:srgbClr val="00DA9A"/>
                </a:solidFill>
                <a:latin typeface="Arial"/>
                <a:ea typeface="Arial"/>
                <a:cs typeface="Arial"/>
                <a:sym typeface="Arial"/>
              </a:rPr>
              <a:t> </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forklift that delivers twice the power will lift twice the load in the same time, or the same load in half the time.</a:t>
            </a:r>
          </a:p>
        </p:txBody>
      </p:sp>
      <p:sp>
        <p:nvSpPr>
          <p:cNvPr id="187" name="Shape 187"/>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Power</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2" name="Shape 192"/>
        <p:cNvGrpSpPr/>
        <p:nvPr/>
      </p:nvGrpSpPr>
      <p:grpSpPr>
        <a:xfrm>
          <a:off x="0" y="0"/>
          <a:ext cx="0" cy="0"/>
          <a:chOff x="0" y="0"/>
          <a:chExt cx="0" cy="0"/>
        </a:xfrm>
      </p:grpSpPr>
      <p:pic>
        <p:nvPicPr>
          <p:cNvPr id="193" name="Shape 19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94" name="Shape 194"/>
          <p:cNvSpPr txBox="1"/>
          <p:nvPr/>
        </p:nvSpPr>
        <p:spPr>
          <a:xfrm>
            <a:off x="1676400" y="3181350"/>
            <a:ext cx="5791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can you calculate power?</a:t>
            </a:r>
          </a:p>
        </p:txBody>
      </p:sp>
      <p:sp>
        <p:nvSpPr>
          <p:cNvPr id="195" name="Shape 195"/>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Power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0"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02" name="Shape 202"/>
          <p:cNvSpPr txBox="1"/>
          <p:nvPr>
            <p:ph idx="1" type="body"/>
          </p:nvPr>
        </p:nvSpPr>
        <p:spPr>
          <a:xfrm>
            <a:off x="990600" y="2759075"/>
            <a:ext cx="76962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The two forms of mechanical energy are kinetic energy and potential energy. </a:t>
            </a:r>
          </a:p>
        </p:txBody>
      </p:sp>
      <p:sp>
        <p:nvSpPr>
          <p:cNvPr id="203" name="Shape 203"/>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Mechanical Energy</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8" name="Shape 208"/>
        <p:cNvGrpSpPr/>
        <p:nvPr/>
      </p:nvGrpSpPr>
      <p:grpSpPr>
        <a:xfrm>
          <a:off x="0" y="0"/>
          <a:ext cx="0" cy="0"/>
          <a:chOff x="0" y="0"/>
          <a:chExt cx="0" cy="0"/>
        </a:xfrm>
      </p:grpSpPr>
      <p:sp>
        <p:nvSpPr>
          <p:cNvPr id="209" name="Shape 209"/>
          <p:cNvSpPr txBox="1"/>
          <p:nvPr/>
        </p:nvSpPr>
        <p:spPr>
          <a:xfrm>
            <a:off x="227012" y="1196975"/>
            <a:ext cx="8078787" cy="35242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work is done by an archer in drawing back a bowstring, the bent bow acquires the ability to do work on the arrow.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work is done to raise the heavy ram of a pile driver, the ram acquires the ability to do work on the object it hits when it falls.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work is done to wind a spring mechanism, the spring acquires the ability to do work on various gears to run a clock, ring a bell, or sound an alarm.</a:t>
            </a:r>
          </a:p>
        </p:txBody>
      </p:sp>
      <p:sp>
        <p:nvSpPr>
          <p:cNvPr id="210" name="Shape 210"/>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Mechanical Energy</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5" name="Shape 215"/>
        <p:cNvGrpSpPr/>
        <p:nvPr/>
      </p:nvGrpSpPr>
      <p:grpSpPr>
        <a:xfrm>
          <a:off x="0" y="0"/>
          <a:ext cx="0" cy="0"/>
          <a:chOff x="0" y="0"/>
          <a:chExt cx="0" cy="0"/>
        </a:xfrm>
      </p:grpSpPr>
      <p:sp>
        <p:nvSpPr>
          <p:cNvPr id="216" name="Shape 216"/>
          <p:cNvSpPr txBox="1"/>
          <p:nvPr/>
        </p:nvSpPr>
        <p:spPr>
          <a:xfrm>
            <a:off x="227012" y="1196975"/>
            <a:ext cx="80787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Something has been acquired that enables the object to do work.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may be in the form of a compression of atoms in the material of an object; a physical separation of attracting bodies; or a rearrangement of electric charges in the molecules of a substance. </a:t>
            </a:r>
          </a:p>
        </p:txBody>
      </p:sp>
      <p:sp>
        <p:nvSpPr>
          <p:cNvPr id="217" name="Shape 217"/>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Mechanical Energy</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2" name="Shape 222"/>
        <p:cNvGrpSpPr/>
        <p:nvPr/>
      </p:nvGrpSpPr>
      <p:grpSpPr>
        <a:xfrm>
          <a:off x="0" y="0"/>
          <a:ext cx="0" cy="0"/>
          <a:chOff x="0" y="0"/>
          <a:chExt cx="0" cy="0"/>
        </a:xfrm>
      </p:grpSpPr>
      <p:sp>
        <p:nvSpPr>
          <p:cNvPr id="223" name="Shape 223"/>
          <p:cNvSpPr txBox="1"/>
          <p:nvPr/>
        </p:nvSpPr>
        <p:spPr>
          <a:xfrm>
            <a:off x="227012" y="1196975"/>
            <a:ext cx="80787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property of an object or system that enables it to do work is </a:t>
            </a:r>
            <a:r>
              <a:rPr b="1" i="0" lang="en-US" sz="2400" u="none">
                <a:solidFill>
                  <a:srgbClr val="000000"/>
                </a:solidFill>
                <a:latin typeface="Arial"/>
                <a:ea typeface="Arial"/>
                <a:cs typeface="Arial"/>
                <a:sym typeface="Arial"/>
              </a:rPr>
              <a:t>energy. </a:t>
            </a:r>
            <a:r>
              <a:rPr b="0" i="0" lang="en-US" sz="2400" u="none">
                <a:solidFill>
                  <a:srgbClr val="000000"/>
                </a:solidFill>
                <a:latin typeface="Arial"/>
                <a:ea typeface="Arial"/>
                <a:cs typeface="Arial"/>
                <a:sym typeface="Arial"/>
              </a:rPr>
              <a:t> Like work, energy is measured in joules. </a:t>
            </a:r>
          </a:p>
          <a:p>
            <a:pPr indent="0" lvl="0" marL="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Mechanical energy </a:t>
            </a:r>
            <a:r>
              <a:rPr b="0" i="0" lang="en-US" sz="2400" u="none">
                <a:solidFill>
                  <a:srgbClr val="000000"/>
                </a:solidFill>
                <a:latin typeface="Arial"/>
                <a:ea typeface="Arial"/>
                <a:cs typeface="Arial"/>
                <a:sym typeface="Arial"/>
              </a:rPr>
              <a:t>is the energy due to the position of something or the movement of something. </a:t>
            </a:r>
          </a:p>
        </p:txBody>
      </p:sp>
      <p:sp>
        <p:nvSpPr>
          <p:cNvPr id="224" name="Shape 224"/>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Mechanical Energy</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9"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31" name="Shape 231"/>
          <p:cNvSpPr txBox="1"/>
          <p:nvPr/>
        </p:nvSpPr>
        <p:spPr>
          <a:xfrm>
            <a:off x="1676400" y="3181350"/>
            <a:ext cx="7315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are the two forms of mechanical energy?</a:t>
            </a:r>
          </a:p>
        </p:txBody>
      </p:sp>
      <p:sp>
        <p:nvSpPr>
          <p:cNvPr id="232" name="Shape 232"/>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Mechanical Energy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 name="Shape 37"/>
        <p:cNvGrpSpPr/>
        <p:nvPr/>
      </p:nvGrpSpPr>
      <p:grpSpPr>
        <a:xfrm>
          <a:off x="0" y="0"/>
          <a:ext cx="0" cy="0"/>
          <a:chOff x="0" y="0"/>
          <a:chExt cx="0" cy="0"/>
        </a:xfrm>
      </p:grpSpPr>
      <p:pic>
        <p:nvPicPr>
          <p:cNvPr id="38" name="Shape 38"/>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9" name="Shape 39"/>
          <p:cNvSpPr txBox="1"/>
          <p:nvPr>
            <p:ph idx="1" type="body"/>
          </p:nvPr>
        </p:nvSpPr>
        <p:spPr>
          <a:xfrm>
            <a:off x="990600" y="2638425"/>
            <a:ext cx="66294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Work is done when a net force acts on an object and the object moves in the direction of the net force. </a:t>
            </a:r>
          </a:p>
        </p:txBody>
      </p:sp>
      <p:sp>
        <p:nvSpPr>
          <p:cNvPr id="40" name="Shape 40"/>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7" name="Shape 237"/>
        <p:cNvGrpSpPr/>
        <p:nvPr/>
      </p:nvGrpSpPr>
      <p:grpSpPr>
        <a:xfrm>
          <a:off x="0" y="0"/>
          <a:ext cx="0" cy="0"/>
          <a:chOff x="0" y="0"/>
          <a:chExt cx="0" cy="0"/>
        </a:xfrm>
      </p:grpSpPr>
      <p:pic>
        <p:nvPicPr>
          <p:cNvPr id="238" name="Shape 238"/>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39" name="Shape 239"/>
          <p:cNvSpPr txBox="1"/>
          <p:nvPr>
            <p:ph idx="1" type="body"/>
          </p:nvPr>
        </p:nvSpPr>
        <p:spPr>
          <a:xfrm>
            <a:off x="990600" y="2622550"/>
            <a:ext cx="76962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Three examples of potential energy are elastic potential energy, chemical energy, and gravitational potential energy. </a:t>
            </a:r>
          </a:p>
        </p:txBody>
      </p:sp>
      <p:sp>
        <p:nvSpPr>
          <p:cNvPr id="240" name="Shape 240"/>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5" name="Shape 245"/>
        <p:cNvGrpSpPr/>
        <p:nvPr/>
      </p:nvGrpSpPr>
      <p:grpSpPr>
        <a:xfrm>
          <a:off x="0" y="0"/>
          <a:ext cx="0" cy="0"/>
          <a:chOff x="0" y="0"/>
          <a:chExt cx="0" cy="0"/>
        </a:xfrm>
      </p:grpSpPr>
      <p:sp>
        <p:nvSpPr>
          <p:cNvPr id="246" name="Shape 246"/>
          <p:cNvSpPr txBox="1"/>
          <p:nvPr/>
        </p:nvSpPr>
        <p:spPr>
          <a:xfrm>
            <a:off x="227012" y="1196975"/>
            <a:ext cx="82311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object may store energy by virtue of its position.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Energy that is stored and held in readiness is called </a:t>
            </a:r>
            <a:r>
              <a:rPr b="1" i="0" lang="en-US" sz="2400" u="none">
                <a:solidFill>
                  <a:srgbClr val="000000"/>
                </a:solidFill>
                <a:latin typeface="Arial"/>
                <a:ea typeface="Arial"/>
                <a:cs typeface="Arial"/>
                <a:sym typeface="Arial"/>
              </a:rPr>
              <a:t>potential energy </a:t>
            </a:r>
            <a:r>
              <a:rPr b="0" i="0" lang="en-US" sz="2400" u="none">
                <a:solidFill>
                  <a:srgbClr val="000000"/>
                </a:solidFill>
                <a:latin typeface="Arial"/>
                <a:ea typeface="Arial"/>
                <a:cs typeface="Arial"/>
                <a:sym typeface="Arial"/>
              </a:rPr>
              <a:t>(PE) because in the stored state it has the potential for doing work.</a:t>
            </a:r>
          </a:p>
        </p:txBody>
      </p:sp>
      <p:sp>
        <p:nvSpPr>
          <p:cNvPr id="247" name="Shape 247"/>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2" name="Shape 252"/>
        <p:cNvGrpSpPr/>
        <p:nvPr/>
      </p:nvGrpSpPr>
      <p:grpSpPr>
        <a:xfrm>
          <a:off x="0" y="0"/>
          <a:ext cx="0" cy="0"/>
          <a:chOff x="0" y="0"/>
          <a:chExt cx="0" cy="0"/>
        </a:xfrm>
      </p:grpSpPr>
      <p:sp>
        <p:nvSpPr>
          <p:cNvPr id="253" name="Shape 253"/>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a:solidFill>
                  <a:schemeClr val="hlink"/>
                </a:solidFill>
                <a:latin typeface="Arial"/>
                <a:ea typeface="Arial"/>
                <a:cs typeface="Arial"/>
                <a:sym typeface="Arial"/>
              </a:rPr>
              <a:t>Elastic Potential Energy</a:t>
            </a:r>
          </a:p>
        </p:txBody>
      </p:sp>
      <p:sp>
        <p:nvSpPr>
          <p:cNvPr id="254" name="Shape 254"/>
          <p:cNvSpPr txBox="1"/>
          <p:nvPr/>
        </p:nvSpPr>
        <p:spPr>
          <a:xfrm>
            <a:off x="227012" y="1766887"/>
            <a:ext cx="86121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stretched or compressed spring has a potential for doing work.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 bow is drawn back, energy is stored in the bow. The bow can do work on the arrow.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stretched rubber band has potential energy because of its position.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These types of potential energy are </a:t>
            </a:r>
            <a:r>
              <a:rPr b="0" i="1" lang="en-US" sz="2400" u="none">
                <a:solidFill>
                  <a:srgbClr val="000000"/>
                </a:solidFill>
                <a:latin typeface="Arial"/>
                <a:ea typeface="Arial"/>
                <a:cs typeface="Arial"/>
                <a:sym typeface="Arial"/>
              </a:rPr>
              <a:t>elastic potential energy.</a:t>
            </a:r>
            <a:r>
              <a:rPr b="0" i="0" lang="en-US" sz="2400" u="none">
                <a:solidFill>
                  <a:srgbClr val="000000"/>
                </a:solidFill>
                <a:latin typeface="Arial"/>
                <a:ea typeface="Arial"/>
                <a:cs typeface="Arial"/>
                <a:sym typeface="Arial"/>
              </a:rPr>
              <a:t> </a:t>
            </a:r>
          </a:p>
        </p:txBody>
      </p:sp>
      <p:sp>
        <p:nvSpPr>
          <p:cNvPr id="255" name="Shape 255"/>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0" name="Shape 260"/>
        <p:cNvGrpSpPr/>
        <p:nvPr/>
      </p:nvGrpSpPr>
      <p:grpSpPr>
        <a:xfrm>
          <a:off x="0" y="0"/>
          <a:ext cx="0" cy="0"/>
          <a:chOff x="0" y="0"/>
          <a:chExt cx="0" cy="0"/>
        </a:xfrm>
      </p:grpSpPr>
      <p:sp>
        <p:nvSpPr>
          <p:cNvPr id="261" name="Shape 261"/>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a:solidFill>
                  <a:schemeClr val="hlink"/>
                </a:solidFill>
                <a:latin typeface="Arial"/>
                <a:ea typeface="Arial"/>
                <a:cs typeface="Arial"/>
                <a:sym typeface="Arial"/>
              </a:rPr>
              <a:t>Chemical Energy</a:t>
            </a:r>
          </a:p>
        </p:txBody>
      </p:sp>
      <p:sp>
        <p:nvSpPr>
          <p:cNvPr id="262" name="Shape 262"/>
          <p:cNvSpPr txBox="1"/>
          <p:nvPr/>
        </p:nvSpPr>
        <p:spPr>
          <a:xfrm>
            <a:off x="227012" y="1766887"/>
            <a:ext cx="86121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chemical energy in fuels is also potential energy.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is energy of position at the submicroscopic level. This energy is available when the positions of electric charges within and between molecules are altered and a chemical change takes place. </a:t>
            </a:r>
          </a:p>
        </p:txBody>
      </p:sp>
      <p:sp>
        <p:nvSpPr>
          <p:cNvPr id="263" name="Shape 263"/>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8" name="Shape 268"/>
        <p:cNvGrpSpPr/>
        <p:nvPr/>
      </p:nvGrpSpPr>
      <p:grpSpPr>
        <a:xfrm>
          <a:off x="0" y="0"/>
          <a:ext cx="0" cy="0"/>
          <a:chOff x="0" y="0"/>
          <a:chExt cx="0" cy="0"/>
        </a:xfrm>
      </p:grpSpPr>
      <p:sp>
        <p:nvSpPr>
          <p:cNvPr id="269" name="Shape 269"/>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a:solidFill>
                  <a:schemeClr val="hlink"/>
                </a:solidFill>
                <a:latin typeface="Arial"/>
                <a:ea typeface="Arial"/>
                <a:cs typeface="Arial"/>
                <a:sym typeface="Arial"/>
              </a:rPr>
              <a:t>Gravitational Potential Energy</a:t>
            </a:r>
          </a:p>
        </p:txBody>
      </p:sp>
      <p:sp>
        <p:nvSpPr>
          <p:cNvPr id="270" name="Shape 270"/>
          <p:cNvSpPr txBox="1"/>
          <p:nvPr/>
        </p:nvSpPr>
        <p:spPr>
          <a:xfrm>
            <a:off x="227012" y="1766887"/>
            <a:ext cx="86121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Work is required to elevate objects against Earth’s gravity.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potential energy due to elevated positions is </a:t>
            </a:r>
            <a:r>
              <a:rPr b="0" i="1" lang="en-US" sz="2400" u="none">
                <a:solidFill>
                  <a:srgbClr val="000000"/>
                </a:solidFill>
                <a:latin typeface="Arial"/>
                <a:ea typeface="Arial"/>
                <a:cs typeface="Arial"/>
                <a:sym typeface="Arial"/>
              </a:rPr>
              <a:t>gravitational potential energy.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Water in an elevated reservoir and the raised ram of a pile driver have gravitational potential energy.</a:t>
            </a:r>
          </a:p>
        </p:txBody>
      </p:sp>
      <p:sp>
        <p:nvSpPr>
          <p:cNvPr id="271" name="Shape 271"/>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6" name="Shape 276"/>
        <p:cNvGrpSpPr/>
        <p:nvPr/>
      </p:nvGrpSpPr>
      <p:grpSpPr>
        <a:xfrm>
          <a:off x="0" y="0"/>
          <a:ext cx="0" cy="0"/>
          <a:chOff x="0" y="0"/>
          <a:chExt cx="0" cy="0"/>
        </a:xfrm>
      </p:grpSpPr>
      <p:sp>
        <p:nvSpPr>
          <p:cNvPr id="277" name="Shape 277"/>
          <p:cNvSpPr txBox="1"/>
          <p:nvPr/>
        </p:nvSpPr>
        <p:spPr>
          <a:xfrm>
            <a:off x="227012" y="1196975"/>
            <a:ext cx="82311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amount of gravitational potential energy possessed by an elevated object is equal to the work done against gravity to lift it.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upward force required while moving at constant velocity is equal to the weight, </a:t>
            </a:r>
            <a:r>
              <a:rPr b="0" i="1" lang="en-US" sz="2400" u="none">
                <a:solidFill>
                  <a:srgbClr val="000000"/>
                </a:solidFill>
                <a:latin typeface="Arial"/>
                <a:ea typeface="Arial"/>
                <a:cs typeface="Arial"/>
                <a:sym typeface="Arial"/>
              </a:rPr>
              <a:t>mg</a:t>
            </a:r>
            <a:r>
              <a:rPr b="0" i="0" lang="en-US" sz="2400" u="none">
                <a:solidFill>
                  <a:srgbClr val="000000"/>
                </a:solidFill>
                <a:latin typeface="Arial"/>
                <a:ea typeface="Arial"/>
                <a:cs typeface="Arial"/>
                <a:sym typeface="Arial"/>
              </a:rPr>
              <a:t>, of the object, so the work done in lifting it through a height </a:t>
            </a:r>
            <a:r>
              <a:rPr b="0" i="1" lang="en-US" sz="2400" u="none">
                <a:solidFill>
                  <a:srgbClr val="000000"/>
                </a:solidFill>
                <a:latin typeface="Arial"/>
                <a:ea typeface="Arial"/>
                <a:cs typeface="Arial"/>
                <a:sym typeface="Arial"/>
              </a:rPr>
              <a:t>h </a:t>
            </a:r>
            <a:r>
              <a:rPr b="0" i="0" lang="en-US" sz="2400" u="none">
                <a:solidFill>
                  <a:srgbClr val="000000"/>
                </a:solidFill>
                <a:latin typeface="Arial"/>
                <a:ea typeface="Arial"/>
                <a:cs typeface="Arial"/>
                <a:sym typeface="Arial"/>
              </a:rPr>
              <a:t>is the product </a:t>
            </a:r>
            <a:r>
              <a:rPr b="0" i="1" lang="en-US" sz="2400" u="none">
                <a:solidFill>
                  <a:srgbClr val="000000"/>
                </a:solidFill>
                <a:latin typeface="Arial"/>
                <a:ea typeface="Arial"/>
                <a:cs typeface="Arial"/>
                <a:sym typeface="Arial"/>
              </a:rPr>
              <a:t>mgh</a:t>
            </a:r>
            <a:r>
              <a:rPr b="0" i="0" lang="en-US" sz="2400" u="none">
                <a:solidFill>
                  <a:srgbClr val="000000"/>
                </a:solidFill>
                <a:latin typeface="Arial"/>
                <a:ea typeface="Arial"/>
                <a:cs typeface="Arial"/>
                <a:sym typeface="Arial"/>
              </a:rPr>
              <a: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gravitational potential energy = weight × height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PE = </a:t>
            </a:r>
            <a:r>
              <a:rPr b="0" i="1" lang="en-US" sz="2400" u="none">
                <a:solidFill>
                  <a:srgbClr val="000000"/>
                </a:solidFill>
                <a:latin typeface="Arial"/>
                <a:ea typeface="Arial"/>
                <a:cs typeface="Arial"/>
                <a:sym typeface="Arial"/>
              </a:rPr>
              <a:t>mgh</a:t>
            </a:r>
          </a:p>
        </p:txBody>
      </p:sp>
      <p:sp>
        <p:nvSpPr>
          <p:cNvPr id="278" name="Shape 278"/>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3" name="Shape 283"/>
        <p:cNvGrpSpPr/>
        <p:nvPr/>
      </p:nvGrpSpPr>
      <p:grpSpPr>
        <a:xfrm>
          <a:off x="0" y="0"/>
          <a:ext cx="0" cy="0"/>
          <a:chOff x="0" y="0"/>
          <a:chExt cx="0" cy="0"/>
        </a:xfrm>
      </p:grpSpPr>
      <p:sp>
        <p:nvSpPr>
          <p:cNvPr id="284" name="Shape 284"/>
          <p:cNvSpPr txBox="1"/>
          <p:nvPr/>
        </p:nvSpPr>
        <p:spPr>
          <a:xfrm>
            <a:off x="227012" y="1196975"/>
            <a:ext cx="82311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Note that the height is the distance above some chosen reference level, such as the ground or the floor of a building.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gravitational potential energy, </a:t>
            </a:r>
            <a:r>
              <a:rPr b="0" i="1" lang="en-US" sz="2400" u="none">
                <a:solidFill>
                  <a:srgbClr val="000000"/>
                </a:solidFill>
                <a:latin typeface="Arial"/>
                <a:ea typeface="Arial"/>
                <a:cs typeface="Arial"/>
                <a:sym typeface="Arial"/>
              </a:rPr>
              <a:t>mgh</a:t>
            </a:r>
            <a:r>
              <a:rPr b="0" i="0" lang="en-US" sz="2400" u="none">
                <a:solidFill>
                  <a:srgbClr val="000000"/>
                </a:solidFill>
                <a:latin typeface="Arial"/>
                <a:ea typeface="Arial"/>
                <a:cs typeface="Arial"/>
                <a:sym typeface="Arial"/>
              </a:rPr>
              <a:t>, is relative to that level and depends only on </a:t>
            </a:r>
            <a:r>
              <a:rPr b="0" i="1" lang="en-US" sz="2400" u="none">
                <a:solidFill>
                  <a:srgbClr val="000000"/>
                </a:solidFill>
                <a:latin typeface="Arial"/>
                <a:ea typeface="Arial"/>
                <a:cs typeface="Arial"/>
                <a:sym typeface="Arial"/>
              </a:rPr>
              <a:t>mg </a:t>
            </a:r>
            <a:r>
              <a:rPr b="0" i="0" lang="en-US" sz="2400" u="none">
                <a:solidFill>
                  <a:srgbClr val="000000"/>
                </a:solidFill>
                <a:latin typeface="Arial"/>
                <a:ea typeface="Arial"/>
                <a:cs typeface="Arial"/>
                <a:sym typeface="Arial"/>
              </a:rPr>
              <a:t>and </a:t>
            </a:r>
            <a:r>
              <a:rPr b="0" i="1" lang="en-US" sz="2400" u="none">
                <a:solidFill>
                  <a:srgbClr val="000000"/>
                </a:solidFill>
                <a:latin typeface="Arial"/>
                <a:ea typeface="Arial"/>
                <a:cs typeface="Arial"/>
                <a:sym typeface="Arial"/>
              </a:rPr>
              <a:t>h</a:t>
            </a:r>
            <a:r>
              <a:rPr b="0" i="0" lang="en-US" sz="2400" u="none">
                <a:solidFill>
                  <a:srgbClr val="000000"/>
                </a:solidFill>
                <a:latin typeface="Arial"/>
                <a:ea typeface="Arial"/>
                <a:cs typeface="Arial"/>
                <a:sym typeface="Arial"/>
              </a:rPr>
              <a:t>.</a:t>
            </a:r>
          </a:p>
        </p:txBody>
      </p:sp>
      <p:sp>
        <p:nvSpPr>
          <p:cNvPr id="285" name="Shape 285"/>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0" name="Shape 290"/>
        <p:cNvGrpSpPr/>
        <p:nvPr/>
      </p:nvGrpSpPr>
      <p:grpSpPr>
        <a:xfrm>
          <a:off x="0" y="0"/>
          <a:ext cx="0" cy="0"/>
          <a:chOff x="0" y="0"/>
          <a:chExt cx="0" cy="0"/>
        </a:xfrm>
      </p:grpSpPr>
      <p:pic>
        <p:nvPicPr>
          <p:cNvPr id="291" name="Shape 291"/>
          <p:cNvPicPr preferRelativeResize="0"/>
          <p:nvPr/>
        </p:nvPicPr>
        <p:blipFill rotWithShape="1">
          <a:blip r:embed="rId3">
            <a:alphaModFix/>
          </a:blip>
          <a:srcRect b="0" l="0" r="0" t="0"/>
          <a:stretch/>
        </p:blipFill>
        <p:spPr>
          <a:xfrm>
            <a:off x="455612" y="3198812"/>
            <a:ext cx="8226425" cy="3062287"/>
          </a:xfrm>
          <a:prstGeom prst="rect">
            <a:avLst/>
          </a:prstGeom>
          <a:noFill/>
          <a:ln>
            <a:noFill/>
          </a:ln>
        </p:spPr>
      </p:pic>
      <p:sp>
        <p:nvSpPr>
          <p:cNvPr id="292" name="Shape 292"/>
          <p:cNvSpPr txBox="1"/>
          <p:nvPr/>
        </p:nvSpPr>
        <p:spPr>
          <a:xfrm>
            <a:off x="227012" y="1196975"/>
            <a:ext cx="8764587" cy="10668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potential energy of the 100-N boulder with respect to the ground below is 200 J in each case. </a:t>
            </a:r>
          </a:p>
          <a:p>
            <a:pPr indent="-457200" lvl="1" marL="10287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boulder is</a:t>
            </a:r>
            <a:r>
              <a:rPr b="1" i="0" lang="en-US" sz="2000" u="none" cap="none" strike="noStrike">
                <a:solidFill>
                  <a:srgbClr val="000000"/>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lifted with 100 N of force.</a:t>
            </a:r>
          </a:p>
        </p:txBody>
      </p:sp>
      <p:sp>
        <p:nvSpPr>
          <p:cNvPr id="293" name="Shape 293"/>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8" name="Shape 298"/>
        <p:cNvGrpSpPr/>
        <p:nvPr/>
      </p:nvGrpSpPr>
      <p:grpSpPr>
        <a:xfrm>
          <a:off x="0" y="0"/>
          <a:ext cx="0" cy="0"/>
          <a:chOff x="0" y="0"/>
          <a:chExt cx="0" cy="0"/>
        </a:xfrm>
      </p:grpSpPr>
      <p:pic>
        <p:nvPicPr>
          <p:cNvPr id="299" name="Shape 299"/>
          <p:cNvPicPr preferRelativeResize="0"/>
          <p:nvPr/>
        </p:nvPicPr>
        <p:blipFill rotWithShape="1">
          <a:blip r:embed="rId3">
            <a:alphaModFix/>
          </a:blip>
          <a:srcRect b="0" l="0" r="0" t="0"/>
          <a:stretch/>
        </p:blipFill>
        <p:spPr>
          <a:xfrm>
            <a:off x="455612" y="3198812"/>
            <a:ext cx="8226425" cy="3062287"/>
          </a:xfrm>
          <a:prstGeom prst="rect">
            <a:avLst/>
          </a:prstGeom>
          <a:noFill/>
          <a:ln>
            <a:noFill/>
          </a:ln>
        </p:spPr>
      </p:pic>
      <p:sp>
        <p:nvSpPr>
          <p:cNvPr id="300" name="Shape 300"/>
          <p:cNvSpPr txBox="1"/>
          <p:nvPr/>
        </p:nvSpPr>
        <p:spPr>
          <a:xfrm>
            <a:off x="227012" y="1196975"/>
            <a:ext cx="8764587" cy="14319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potential energy of the 100-N boulder with respect to the ground below is 200 J in each case. </a:t>
            </a:r>
          </a:p>
          <a:p>
            <a:pPr indent="-457200" lvl="1" marL="10287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boulder is</a:t>
            </a:r>
            <a:r>
              <a:rPr b="1" i="0" lang="en-US" sz="2000" u="none" cap="none" strike="noStrike">
                <a:solidFill>
                  <a:srgbClr val="000000"/>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lifted with 100 N of force.</a:t>
            </a:r>
          </a:p>
          <a:p>
            <a:pPr indent="-457200" lvl="1" marL="10287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boulder is</a:t>
            </a:r>
            <a:r>
              <a:rPr b="1" i="0" lang="en-US" sz="2000" u="none" cap="none" strike="noStrike">
                <a:solidFill>
                  <a:srgbClr val="000000"/>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pushed up the 4-m incline with 50 N of force.</a:t>
            </a:r>
          </a:p>
        </p:txBody>
      </p:sp>
      <p:sp>
        <p:nvSpPr>
          <p:cNvPr id="301" name="Shape 301"/>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6" name="Shape 306"/>
        <p:cNvGrpSpPr/>
        <p:nvPr/>
      </p:nvGrpSpPr>
      <p:grpSpPr>
        <a:xfrm>
          <a:off x="0" y="0"/>
          <a:ext cx="0" cy="0"/>
          <a:chOff x="0" y="0"/>
          <a:chExt cx="0" cy="0"/>
        </a:xfrm>
      </p:grpSpPr>
      <p:sp>
        <p:nvSpPr>
          <p:cNvPr id="307" name="Shape 307"/>
          <p:cNvSpPr txBox="1"/>
          <p:nvPr/>
        </p:nvSpPr>
        <p:spPr>
          <a:xfrm>
            <a:off x="227012" y="1196975"/>
            <a:ext cx="8764587" cy="17970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potential energy of the 100-N boulder with respect to the ground below is 200 J in each case. </a:t>
            </a:r>
          </a:p>
          <a:p>
            <a:pPr indent="-457200" lvl="1" marL="10287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boulder is</a:t>
            </a:r>
            <a:r>
              <a:rPr b="1" i="0" lang="en-US" sz="2000" u="none" cap="none" strike="noStrike">
                <a:solidFill>
                  <a:srgbClr val="000000"/>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lifted with 100 N of force.</a:t>
            </a:r>
          </a:p>
          <a:p>
            <a:pPr indent="-457200" lvl="1" marL="10287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boulder is</a:t>
            </a:r>
            <a:r>
              <a:rPr b="1" i="0" lang="en-US" sz="2000" u="none" cap="none" strike="noStrike">
                <a:solidFill>
                  <a:srgbClr val="000000"/>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pushed up the 4-m incline with 50 N of force.</a:t>
            </a:r>
          </a:p>
          <a:p>
            <a:pPr indent="-457200" lvl="1" marL="10287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boulder is</a:t>
            </a:r>
            <a:r>
              <a:rPr b="1" i="0" lang="en-US" sz="2000" u="none" cap="none" strike="noStrike">
                <a:solidFill>
                  <a:srgbClr val="000000"/>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lifted with 100 N of force up each 0.5-m stair. </a:t>
            </a:r>
          </a:p>
        </p:txBody>
      </p:sp>
      <p:sp>
        <p:nvSpPr>
          <p:cNvPr id="308" name="Shape 308"/>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pic>
        <p:nvPicPr>
          <p:cNvPr id="309" name="Shape 309"/>
          <p:cNvPicPr preferRelativeResize="0"/>
          <p:nvPr/>
        </p:nvPicPr>
        <p:blipFill rotWithShape="1">
          <a:blip r:embed="rId3">
            <a:alphaModFix/>
          </a:blip>
          <a:srcRect b="0" l="0" r="0" t="0"/>
          <a:stretch/>
        </p:blipFill>
        <p:spPr>
          <a:xfrm>
            <a:off x="458787" y="3200400"/>
            <a:ext cx="8226425" cy="30622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 name="Shape 45"/>
        <p:cNvGrpSpPr/>
        <p:nvPr/>
      </p:nvGrpSpPr>
      <p:grpSpPr>
        <a:xfrm>
          <a:off x="0" y="0"/>
          <a:ext cx="0" cy="0"/>
          <a:chOff x="0" y="0"/>
          <a:chExt cx="0" cy="0"/>
        </a:xfrm>
      </p:grpSpPr>
      <p:sp>
        <p:nvSpPr>
          <p:cNvPr id="46" name="Shape 46"/>
          <p:cNvSpPr txBox="1"/>
          <p:nvPr/>
        </p:nvSpPr>
        <p:spPr>
          <a:xfrm>
            <a:off x="227012" y="1196975"/>
            <a:ext cx="80787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Work </a:t>
            </a:r>
            <a:r>
              <a:rPr b="0" i="0" lang="en-US" sz="2400" u="none">
                <a:solidFill>
                  <a:srgbClr val="000000"/>
                </a:solidFill>
                <a:latin typeface="Arial"/>
                <a:ea typeface="Arial"/>
                <a:cs typeface="Arial"/>
                <a:sym typeface="Arial"/>
              </a:rPr>
              <a:t>is the product of the force on an object and the distance through which the object is moved:  the quantity </a:t>
            </a:r>
            <a:r>
              <a:rPr b="0" i="1" lang="en-US" sz="2400" u="none">
                <a:solidFill>
                  <a:srgbClr val="000000"/>
                </a:solidFill>
                <a:latin typeface="Arial"/>
                <a:ea typeface="Arial"/>
                <a:cs typeface="Arial"/>
                <a:sym typeface="Arial"/>
              </a:rPr>
              <a:t>force </a:t>
            </a:r>
            <a:r>
              <a:rPr b="0" i="0" lang="en-US" sz="2400" u="none">
                <a:solidFill>
                  <a:srgbClr val="000000"/>
                </a:solidFill>
                <a:latin typeface="Arial"/>
                <a:ea typeface="Arial"/>
                <a:cs typeface="Arial"/>
                <a:sym typeface="Arial"/>
              </a:rPr>
              <a:t>×</a:t>
            </a:r>
            <a:r>
              <a:rPr b="0" i="1" lang="en-US" sz="2400" u="none">
                <a:solidFill>
                  <a:srgbClr val="000000"/>
                </a:solidFill>
                <a:latin typeface="Arial"/>
                <a:ea typeface="Arial"/>
                <a:cs typeface="Arial"/>
                <a:sym typeface="Arial"/>
              </a:rPr>
              <a:t> distance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do work when we lift a load against Earth’s gravity. The heavier the load or the higher we lift it, the more work we do.</a:t>
            </a:r>
          </a:p>
        </p:txBody>
      </p:sp>
      <p:sp>
        <p:nvSpPr>
          <p:cNvPr id="47" name="Shape 47"/>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4" name="Shape 314"/>
        <p:cNvGrpSpPr/>
        <p:nvPr/>
      </p:nvGrpSpPr>
      <p:grpSpPr>
        <a:xfrm>
          <a:off x="0" y="0"/>
          <a:ext cx="0" cy="0"/>
          <a:chOff x="0" y="0"/>
          <a:chExt cx="0" cy="0"/>
        </a:xfrm>
      </p:grpSpPr>
      <p:sp>
        <p:nvSpPr>
          <p:cNvPr id="315" name="Shape 315"/>
          <p:cNvSpPr txBox="1"/>
          <p:nvPr/>
        </p:nvSpPr>
        <p:spPr>
          <a:xfrm>
            <a:off x="227012" y="1196975"/>
            <a:ext cx="8612187" cy="47656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Hydroelectric power stations use gravitational potential energy.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Water from an upper reservoir flows through a long tunnel to an electric generator.</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Gravitational potential energy of the water is converted to electrical energy.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Power stations </a:t>
            </a:r>
            <a:r>
              <a:rPr b="0" i="1" lang="en-US" sz="2400" u="none" cap="none" strike="noStrike">
                <a:solidFill>
                  <a:srgbClr val="000000"/>
                </a:solidFill>
                <a:latin typeface="Arial"/>
                <a:ea typeface="Arial"/>
                <a:cs typeface="Arial"/>
                <a:sym typeface="Arial"/>
              </a:rPr>
              <a:t>buy </a:t>
            </a:r>
            <a:r>
              <a:rPr b="0" i="0" lang="en-US" sz="2400" u="none" cap="none" strike="noStrike">
                <a:solidFill>
                  <a:srgbClr val="000000"/>
                </a:solidFill>
                <a:latin typeface="Arial"/>
                <a:ea typeface="Arial"/>
                <a:cs typeface="Arial"/>
                <a:sym typeface="Arial"/>
              </a:rPr>
              <a:t>electricity at night, when there is much less demand, and pump water from a lower reservoir back up to the upper reservoir. This process is called </a:t>
            </a:r>
            <a:r>
              <a:rPr b="0" i="1" lang="en-US" sz="2400" u="none" cap="none" strike="noStrike">
                <a:solidFill>
                  <a:srgbClr val="000000"/>
                </a:solidFill>
                <a:latin typeface="Arial"/>
                <a:ea typeface="Arial"/>
                <a:cs typeface="Arial"/>
                <a:sym typeface="Arial"/>
              </a:rPr>
              <a:t>pumped storage.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pumped storage system helps to smooth out differences between energy demand and supply.</a:t>
            </a:r>
          </a:p>
        </p:txBody>
      </p:sp>
      <p:sp>
        <p:nvSpPr>
          <p:cNvPr id="316" name="Shape 316"/>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1" name="Shape 321"/>
        <p:cNvGrpSpPr/>
        <p:nvPr/>
      </p:nvGrpSpPr>
      <p:grpSpPr>
        <a:xfrm>
          <a:off x="0" y="0"/>
          <a:ext cx="0" cy="0"/>
          <a:chOff x="0" y="0"/>
          <a:chExt cx="0" cy="0"/>
        </a:xfrm>
      </p:grpSpPr>
      <p:sp>
        <p:nvSpPr>
          <p:cNvPr id="322" name="Shape 322"/>
          <p:cNvSpPr txBox="1"/>
          <p:nvPr>
            <p:ph idx="1" type="body"/>
          </p:nvPr>
        </p:nvSpPr>
        <p:spPr>
          <a:xfrm>
            <a:off x="228600" y="1196975"/>
            <a:ext cx="8534400" cy="22844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You lift a 100-N boulder 1 m.</a:t>
            </a:r>
          </a:p>
          <a:p>
            <a:pPr indent="-342900" lvl="0" marL="342900" marR="0" rtl="0" algn="l">
              <a:lnSpc>
                <a:spcPct val="100000"/>
              </a:lnSpc>
              <a:spcBef>
                <a:spcPts val="40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a. </a:t>
            </a:r>
            <a:r>
              <a:rPr b="0" i="0" lang="en-US" sz="2000" u="none">
                <a:solidFill>
                  <a:srgbClr val="000000"/>
                </a:solidFill>
                <a:latin typeface="Arial"/>
                <a:ea typeface="Arial"/>
                <a:cs typeface="Arial"/>
                <a:sym typeface="Arial"/>
              </a:rPr>
              <a:t>How much work is done on the boulder?</a:t>
            </a:r>
          </a:p>
          <a:p>
            <a:pPr indent="-342900" lvl="0" marL="342900" marR="0" rtl="0" algn="l">
              <a:lnSpc>
                <a:spcPct val="100000"/>
              </a:lnSpc>
              <a:spcBef>
                <a:spcPts val="40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b. </a:t>
            </a:r>
            <a:r>
              <a:rPr b="0" i="0" lang="en-US" sz="2000" u="none">
                <a:solidFill>
                  <a:srgbClr val="000000"/>
                </a:solidFill>
                <a:latin typeface="Arial"/>
                <a:ea typeface="Arial"/>
                <a:cs typeface="Arial"/>
                <a:sym typeface="Arial"/>
              </a:rPr>
              <a:t>What power is expended if you lift the boulder in a time of 2 s?</a:t>
            </a:r>
          </a:p>
          <a:p>
            <a:pPr indent="-342900" lvl="0" marL="342900" marR="0" rtl="0" algn="l">
              <a:lnSpc>
                <a:spcPct val="100000"/>
              </a:lnSpc>
              <a:spcBef>
                <a:spcPts val="40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c. </a:t>
            </a:r>
            <a:r>
              <a:rPr b="0" i="0" lang="en-US" sz="2000" u="none">
                <a:solidFill>
                  <a:srgbClr val="000000"/>
                </a:solidFill>
                <a:latin typeface="Arial"/>
                <a:ea typeface="Arial"/>
                <a:cs typeface="Arial"/>
                <a:sym typeface="Arial"/>
              </a:rPr>
              <a:t>What is the gravitational potential energy of the boulder in the lifted position? </a:t>
            </a:r>
          </a:p>
        </p:txBody>
      </p:sp>
      <p:sp>
        <p:nvSpPr>
          <p:cNvPr id="323" name="Shape 323"/>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8" name="Shape 328"/>
        <p:cNvGrpSpPr/>
        <p:nvPr/>
      </p:nvGrpSpPr>
      <p:grpSpPr>
        <a:xfrm>
          <a:off x="0" y="0"/>
          <a:ext cx="0" cy="0"/>
          <a:chOff x="0" y="0"/>
          <a:chExt cx="0" cy="0"/>
        </a:xfrm>
      </p:grpSpPr>
      <p:sp>
        <p:nvSpPr>
          <p:cNvPr id="329" name="Shape 329"/>
          <p:cNvSpPr txBox="1"/>
          <p:nvPr>
            <p:ph idx="1" type="body"/>
          </p:nvPr>
        </p:nvSpPr>
        <p:spPr>
          <a:xfrm>
            <a:off x="228600" y="1196975"/>
            <a:ext cx="8534400" cy="41227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You lift a 100-N boulder 1 m.</a:t>
            </a:r>
          </a:p>
          <a:p>
            <a:pPr indent="-342900" lvl="0" marL="342900" marR="0" rtl="0" algn="l">
              <a:lnSpc>
                <a:spcPct val="100000"/>
              </a:lnSpc>
              <a:spcBef>
                <a:spcPts val="40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a. </a:t>
            </a:r>
            <a:r>
              <a:rPr b="0" i="0" lang="en-US" sz="2000" u="none">
                <a:solidFill>
                  <a:srgbClr val="000000"/>
                </a:solidFill>
                <a:latin typeface="Arial"/>
                <a:ea typeface="Arial"/>
                <a:cs typeface="Arial"/>
                <a:sym typeface="Arial"/>
              </a:rPr>
              <a:t>How much work is done on the boulder?</a:t>
            </a:r>
          </a:p>
          <a:p>
            <a:pPr indent="-342900" lvl="0" marL="342900" marR="0" rtl="0" algn="l">
              <a:lnSpc>
                <a:spcPct val="100000"/>
              </a:lnSpc>
              <a:spcBef>
                <a:spcPts val="40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b. </a:t>
            </a:r>
            <a:r>
              <a:rPr b="0" i="0" lang="en-US" sz="2000" u="none">
                <a:solidFill>
                  <a:srgbClr val="000000"/>
                </a:solidFill>
                <a:latin typeface="Arial"/>
                <a:ea typeface="Arial"/>
                <a:cs typeface="Arial"/>
                <a:sym typeface="Arial"/>
              </a:rPr>
              <a:t>What power is expended if you lift the boulder in a time of 2 s?</a:t>
            </a:r>
          </a:p>
          <a:p>
            <a:pPr indent="-342900" lvl="0" marL="342900" marR="0" rtl="0" algn="l">
              <a:lnSpc>
                <a:spcPct val="100000"/>
              </a:lnSpc>
              <a:spcBef>
                <a:spcPts val="40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c. </a:t>
            </a:r>
            <a:r>
              <a:rPr b="0" i="0" lang="en-US" sz="2000" u="none">
                <a:solidFill>
                  <a:srgbClr val="000000"/>
                </a:solidFill>
                <a:latin typeface="Arial"/>
                <a:ea typeface="Arial"/>
                <a:cs typeface="Arial"/>
                <a:sym typeface="Arial"/>
              </a:rPr>
              <a:t>What is the gravitational potential energy of the boulder in the lifted position? </a:t>
            </a:r>
          </a:p>
          <a:p>
            <a:pPr indent="-342900" lvl="0" marL="342900" marR="0" rtl="0" algn="l">
              <a:lnSpc>
                <a:spcPct val="100000"/>
              </a:lnSpc>
              <a:spcBef>
                <a:spcPts val="480"/>
              </a:spcBef>
              <a:spcAft>
                <a:spcPts val="0"/>
              </a:spcAft>
              <a:buClr>
                <a:srgbClr val="00DA9A"/>
              </a:buClr>
              <a:buSzPct val="25000"/>
              <a:buFont typeface="Arial"/>
              <a:buNone/>
            </a:pPr>
            <a:r>
              <a:rPr b="0" i="1" lang="en-US" sz="2400" u="none">
                <a:solidFill>
                  <a:srgbClr val="00DA9A"/>
                </a:solidFill>
                <a:latin typeface="Arial"/>
                <a:ea typeface="Arial"/>
                <a:cs typeface="Arial"/>
                <a:sym typeface="Arial"/>
              </a:rPr>
              <a:t>Answer:</a:t>
            </a:r>
            <a:r>
              <a:rPr b="1" i="1" lang="en-US" sz="2400" u="none">
                <a:solidFill>
                  <a:srgbClr val="00DA9A"/>
                </a:solidFill>
                <a:latin typeface="Arial"/>
                <a:ea typeface="Arial"/>
                <a:cs typeface="Arial"/>
                <a:sym typeface="Arial"/>
              </a:rPr>
              <a:t> </a:t>
            </a:r>
          </a:p>
          <a:p>
            <a:pPr indent="-342900" lvl="0" marL="342900" marR="0" rtl="0" algn="l">
              <a:lnSpc>
                <a:spcPct val="100000"/>
              </a:lnSpc>
              <a:spcBef>
                <a:spcPts val="40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a. </a:t>
            </a:r>
            <a:r>
              <a:rPr b="0" i="1" lang="en-US" sz="2000" u="none">
                <a:solidFill>
                  <a:srgbClr val="000000"/>
                </a:solidFill>
                <a:latin typeface="Arial"/>
                <a:ea typeface="Arial"/>
                <a:cs typeface="Arial"/>
                <a:sym typeface="Arial"/>
              </a:rPr>
              <a:t>W</a:t>
            </a:r>
            <a:r>
              <a:rPr b="0" i="0" lang="en-US" sz="2000" u="none">
                <a:solidFill>
                  <a:srgbClr val="000000"/>
                </a:solidFill>
                <a:latin typeface="Arial"/>
                <a:ea typeface="Arial"/>
                <a:cs typeface="Arial"/>
                <a:sym typeface="Arial"/>
              </a:rPr>
              <a:t> = </a:t>
            </a:r>
            <a:r>
              <a:rPr b="0" i="1" lang="en-US" sz="2000" u="none">
                <a:solidFill>
                  <a:srgbClr val="000000"/>
                </a:solidFill>
                <a:latin typeface="Arial"/>
                <a:ea typeface="Arial"/>
                <a:cs typeface="Arial"/>
                <a:sym typeface="Arial"/>
              </a:rPr>
              <a:t>Fd</a:t>
            </a:r>
            <a:r>
              <a:rPr b="0" i="0" lang="en-US" sz="2000" u="none">
                <a:solidFill>
                  <a:srgbClr val="000000"/>
                </a:solidFill>
                <a:latin typeface="Arial"/>
                <a:ea typeface="Arial"/>
                <a:cs typeface="Arial"/>
                <a:sym typeface="Arial"/>
              </a:rPr>
              <a:t> = 100 N·m = 100 J</a:t>
            </a:r>
          </a:p>
          <a:p>
            <a:pPr indent="-342900" lvl="0" marL="342900" marR="0" rtl="0" algn="l">
              <a:lnSpc>
                <a:spcPct val="100000"/>
              </a:lnSpc>
              <a:spcBef>
                <a:spcPts val="40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b. </a:t>
            </a:r>
            <a:r>
              <a:rPr b="0" i="0" lang="en-US" sz="2000" u="none">
                <a:solidFill>
                  <a:srgbClr val="000000"/>
                </a:solidFill>
                <a:latin typeface="Arial"/>
                <a:ea typeface="Arial"/>
                <a:cs typeface="Arial"/>
                <a:sym typeface="Arial"/>
              </a:rPr>
              <a:t>Power = 100 J / 2 s = 50 W</a:t>
            </a:r>
          </a:p>
          <a:p>
            <a:pPr indent="-342900" lvl="0" marL="342900" marR="0" rtl="0" algn="l">
              <a:lnSpc>
                <a:spcPct val="100000"/>
              </a:lnSpc>
              <a:spcBef>
                <a:spcPts val="400"/>
              </a:spcBef>
              <a:spcAft>
                <a:spcPts val="0"/>
              </a:spcAft>
              <a:buClr>
                <a:srgbClr val="000000"/>
              </a:buClr>
              <a:buSzPct val="25000"/>
              <a:buFont typeface="Arial"/>
              <a:buNone/>
            </a:pPr>
            <a:r>
              <a:rPr b="1" i="0" lang="en-US" sz="2000" u="none">
                <a:solidFill>
                  <a:srgbClr val="000000"/>
                </a:solidFill>
                <a:latin typeface="Arial"/>
                <a:ea typeface="Arial"/>
                <a:cs typeface="Arial"/>
                <a:sym typeface="Arial"/>
              </a:rPr>
              <a:t>c. </a:t>
            </a:r>
            <a:r>
              <a:rPr b="0" i="0" lang="en-US" sz="2000" u="none">
                <a:solidFill>
                  <a:srgbClr val="000000"/>
                </a:solidFill>
                <a:latin typeface="Arial"/>
                <a:ea typeface="Arial"/>
                <a:cs typeface="Arial"/>
                <a:sym typeface="Arial"/>
              </a:rPr>
              <a:t>Relative to its starting position, the boulder’s PE is 100 J. Relative to some other reference level, its PE would be some other value.</a:t>
            </a:r>
          </a:p>
        </p:txBody>
      </p:sp>
      <p:sp>
        <p:nvSpPr>
          <p:cNvPr id="330" name="Shape 330"/>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5" name="Shape 335"/>
        <p:cNvGrpSpPr/>
        <p:nvPr/>
      </p:nvGrpSpPr>
      <p:grpSpPr>
        <a:xfrm>
          <a:off x="0" y="0"/>
          <a:ext cx="0" cy="0"/>
          <a:chOff x="0" y="0"/>
          <a:chExt cx="0" cy="0"/>
        </a:xfrm>
      </p:grpSpPr>
      <p:pic>
        <p:nvPicPr>
          <p:cNvPr id="336" name="Shape 336"/>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37" name="Shape 337"/>
          <p:cNvSpPr txBox="1"/>
          <p:nvPr/>
        </p:nvSpPr>
        <p:spPr>
          <a:xfrm>
            <a:off x="1676400" y="2981325"/>
            <a:ext cx="48006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Name three examples of potential energy. </a:t>
            </a:r>
          </a:p>
        </p:txBody>
      </p:sp>
      <p:sp>
        <p:nvSpPr>
          <p:cNvPr id="338" name="Shape 338"/>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Potential Energy</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2" name="Shape 342"/>
        <p:cNvGrpSpPr/>
        <p:nvPr/>
      </p:nvGrpSpPr>
      <p:grpSpPr>
        <a:xfrm>
          <a:off x="0" y="0"/>
          <a:ext cx="0" cy="0"/>
          <a:chOff x="0" y="0"/>
          <a:chExt cx="0" cy="0"/>
        </a:xfrm>
      </p:grpSpPr>
      <p:pic>
        <p:nvPicPr>
          <p:cNvPr id="343" name="Shape 343"/>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44" name="Shape 344"/>
          <p:cNvSpPr txBox="1"/>
          <p:nvPr>
            <p:ph idx="1" type="body"/>
          </p:nvPr>
        </p:nvSpPr>
        <p:spPr>
          <a:xfrm>
            <a:off x="990600" y="2438400"/>
            <a:ext cx="74676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The kinetic energy of a moving object is equal to the work required to bring it to its speed from rest, or the work the object can do while being brought to rest. </a:t>
            </a:r>
          </a:p>
        </p:txBody>
      </p:sp>
      <p:sp>
        <p:nvSpPr>
          <p:cNvPr id="345" name="Shape 34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Kinetic Energy</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0" name="Shape 350"/>
        <p:cNvGrpSpPr/>
        <p:nvPr/>
      </p:nvGrpSpPr>
      <p:grpSpPr>
        <a:xfrm>
          <a:off x="0" y="0"/>
          <a:ext cx="0" cy="0"/>
          <a:chOff x="0" y="0"/>
          <a:chExt cx="0" cy="0"/>
        </a:xfrm>
      </p:grpSpPr>
      <p:sp>
        <p:nvSpPr>
          <p:cNvPr id="351" name="Shape 351"/>
          <p:cNvSpPr txBox="1"/>
          <p:nvPr/>
        </p:nvSpPr>
        <p:spPr>
          <a:xfrm>
            <a:off x="227012" y="1196975"/>
            <a:ext cx="82311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an object is moving, then it is capable of doing work. It has energy of motion, or </a:t>
            </a:r>
            <a:r>
              <a:rPr b="1" i="0" lang="en-US" sz="2400" u="none">
                <a:solidFill>
                  <a:srgbClr val="000000"/>
                </a:solidFill>
                <a:latin typeface="Arial"/>
                <a:ea typeface="Arial"/>
                <a:cs typeface="Arial"/>
                <a:sym typeface="Arial"/>
              </a:rPr>
              <a:t>kinetic energy </a:t>
            </a:r>
            <a:r>
              <a:rPr b="0" i="0" lang="en-US" sz="2400" u="none">
                <a:solidFill>
                  <a:srgbClr val="000000"/>
                </a:solidFill>
                <a:latin typeface="Arial"/>
                <a:ea typeface="Arial"/>
                <a:cs typeface="Arial"/>
                <a:sym typeface="Arial"/>
              </a:rPr>
              <a:t>(KE).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kinetic energy of an object depends on the mass of the object as well as its speed.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It is equal to half the mass multiplied by the square of the speed.</a:t>
            </a:r>
          </a:p>
        </p:txBody>
      </p:sp>
      <p:sp>
        <p:nvSpPr>
          <p:cNvPr id="352" name="Shape 35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Kinetic Energy</a:t>
            </a:r>
          </a:p>
        </p:txBody>
      </p:sp>
      <p:pic>
        <p:nvPicPr>
          <p:cNvPr id="353" name="Shape 353"/>
          <p:cNvPicPr preferRelativeResize="0"/>
          <p:nvPr/>
        </p:nvPicPr>
        <p:blipFill rotWithShape="1">
          <a:blip r:embed="rId3">
            <a:alphaModFix/>
          </a:blip>
          <a:srcRect b="0" l="0" r="0" t="0"/>
          <a:stretch/>
        </p:blipFill>
        <p:spPr>
          <a:xfrm>
            <a:off x="1847850" y="4114800"/>
            <a:ext cx="4933950" cy="13398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8" name="Shape 358"/>
        <p:cNvGrpSpPr/>
        <p:nvPr/>
      </p:nvGrpSpPr>
      <p:grpSpPr>
        <a:xfrm>
          <a:off x="0" y="0"/>
          <a:ext cx="0" cy="0"/>
          <a:chOff x="0" y="0"/>
          <a:chExt cx="0" cy="0"/>
        </a:xfrm>
      </p:grpSpPr>
      <p:sp>
        <p:nvSpPr>
          <p:cNvPr id="359" name="Shape 359"/>
          <p:cNvSpPr txBox="1"/>
          <p:nvPr/>
        </p:nvSpPr>
        <p:spPr>
          <a:xfrm>
            <a:off x="227012" y="1196975"/>
            <a:ext cx="82311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you throw a ball, you do work on it to give it speed as it leaves your hand. The moving ball can then hit something and push it, doing work on what it hits.</a:t>
            </a:r>
          </a:p>
        </p:txBody>
      </p:sp>
      <p:sp>
        <p:nvSpPr>
          <p:cNvPr id="360" name="Shape 36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Kinetic Energy</a:t>
            </a:r>
          </a:p>
        </p:txBody>
      </p:sp>
      <p:pic>
        <p:nvPicPr>
          <p:cNvPr id="361" name="Shape 361"/>
          <p:cNvPicPr preferRelativeResize="0"/>
          <p:nvPr/>
        </p:nvPicPr>
        <p:blipFill rotWithShape="1">
          <a:blip r:embed="rId3">
            <a:alphaModFix/>
          </a:blip>
          <a:srcRect b="0" l="0" r="0" t="0"/>
          <a:stretch/>
        </p:blipFill>
        <p:spPr>
          <a:xfrm>
            <a:off x="361950" y="2743200"/>
            <a:ext cx="5200650" cy="1133475"/>
          </a:xfrm>
          <a:prstGeom prst="rect">
            <a:avLst/>
          </a:prstGeom>
          <a:noFill/>
          <a:ln>
            <a:noFill/>
          </a:ln>
        </p:spPr>
      </p:pic>
      <p:pic>
        <p:nvPicPr>
          <p:cNvPr id="362" name="Shape 362"/>
          <p:cNvPicPr preferRelativeResize="0"/>
          <p:nvPr/>
        </p:nvPicPr>
        <p:blipFill rotWithShape="1">
          <a:blip r:embed="rId4">
            <a:alphaModFix/>
          </a:blip>
          <a:srcRect b="0" l="0" r="0" t="0"/>
          <a:stretch/>
        </p:blipFill>
        <p:spPr>
          <a:xfrm>
            <a:off x="5756275" y="2743200"/>
            <a:ext cx="3133725" cy="3429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7" name="Shape 367"/>
        <p:cNvGrpSpPr/>
        <p:nvPr/>
      </p:nvGrpSpPr>
      <p:grpSpPr>
        <a:xfrm>
          <a:off x="0" y="0"/>
          <a:ext cx="0" cy="0"/>
          <a:chOff x="0" y="0"/>
          <a:chExt cx="0" cy="0"/>
        </a:xfrm>
      </p:grpSpPr>
      <p:sp>
        <p:nvSpPr>
          <p:cNvPr id="368" name="Shape 368"/>
          <p:cNvSpPr txBox="1"/>
          <p:nvPr/>
        </p:nvSpPr>
        <p:spPr>
          <a:xfrm>
            <a:off x="227012" y="1196975"/>
            <a:ext cx="86121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Note that the speed is squared, so if the speed of an object is doubled, its kinetic energy is quadrupled (2</a:t>
            </a:r>
            <a:r>
              <a:rPr b="0" baseline="30000" i="0" lang="en-US" sz="2400" u="none">
                <a:solidFill>
                  <a:srgbClr val="000000"/>
                </a:solidFill>
                <a:latin typeface="Arial"/>
                <a:ea typeface="Arial"/>
                <a:cs typeface="Arial"/>
                <a:sym typeface="Arial"/>
              </a:rPr>
              <a:t>2</a:t>
            </a:r>
            <a:r>
              <a:rPr b="0" i="0" lang="en-US" sz="2400" u="none">
                <a:solidFill>
                  <a:srgbClr val="000000"/>
                </a:solidFill>
                <a:latin typeface="Arial"/>
                <a:ea typeface="Arial"/>
                <a:cs typeface="Arial"/>
                <a:sym typeface="Arial"/>
              </a:rPr>
              <a:t> = 4).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It takes four times the work to double the speed.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An object moving twice as fast takes four times as much work to stop. </a:t>
            </a:r>
          </a:p>
        </p:txBody>
      </p:sp>
      <p:sp>
        <p:nvSpPr>
          <p:cNvPr id="369" name="Shape 36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Kinetic Energy</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4" name="Shape 374"/>
        <p:cNvGrpSpPr/>
        <p:nvPr/>
      </p:nvGrpSpPr>
      <p:grpSpPr>
        <a:xfrm>
          <a:off x="0" y="0"/>
          <a:ext cx="0" cy="0"/>
          <a:chOff x="0" y="0"/>
          <a:chExt cx="0" cy="0"/>
        </a:xfrm>
      </p:grpSpPr>
      <p:pic>
        <p:nvPicPr>
          <p:cNvPr id="375" name="Shape 37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76" name="Shape 376"/>
          <p:cNvSpPr txBox="1"/>
          <p:nvPr/>
        </p:nvSpPr>
        <p:spPr>
          <a:xfrm>
            <a:off x="1676400" y="2981325"/>
            <a:ext cx="5791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are work and the kinetic energy of a moving object related? </a:t>
            </a:r>
          </a:p>
        </p:txBody>
      </p:sp>
      <p:sp>
        <p:nvSpPr>
          <p:cNvPr id="377" name="Shape 37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Kinetic Energy</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2" name="Shape 382"/>
        <p:cNvGrpSpPr/>
        <p:nvPr/>
      </p:nvGrpSpPr>
      <p:grpSpPr>
        <a:xfrm>
          <a:off x="0" y="0"/>
          <a:ext cx="0" cy="0"/>
          <a:chOff x="0" y="0"/>
          <a:chExt cx="0" cy="0"/>
        </a:xfrm>
      </p:grpSpPr>
      <p:pic>
        <p:nvPicPr>
          <p:cNvPr id="383" name="Shape 383"/>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84" name="Shape 384"/>
          <p:cNvSpPr txBox="1"/>
          <p:nvPr>
            <p:ph idx="1" type="body"/>
          </p:nvPr>
        </p:nvSpPr>
        <p:spPr>
          <a:xfrm>
            <a:off x="990600" y="2759075"/>
            <a:ext cx="74676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The work-energy theorem states that whenever work is done, energy changes. </a:t>
            </a:r>
          </a:p>
        </p:txBody>
      </p:sp>
      <p:sp>
        <p:nvSpPr>
          <p:cNvPr id="385" name="Shape 38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 name="Shape 52"/>
        <p:cNvGrpSpPr/>
        <p:nvPr/>
      </p:nvGrpSpPr>
      <p:grpSpPr>
        <a:xfrm>
          <a:off x="0" y="0"/>
          <a:ext cx="0" cy="0"/>
          <a:chOff x="0" y="0"/>
          <a:chExt cx="0" cy="0"/>
        </a:xfrm>
      </p:grpSpPr>
      <p:sp>
        <p:nvSpPr>
          <p:cNvPr id="53" name="Shape 53"/>
          <p:cNvSpPr txBox="1"/>
          <p:nvPr/>
        </p:nvSpPr>
        <p:spPr>
          <a:xfrm>
            <a:off x="227012" y="1196975"/>
            <a:ext cx="80787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force is constant and the motion takes place in a straight line in the direction of the force, the work done on an object by a net force is the product of the force and the distance through which the object is moved.</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work = net force × distance</a:t>
            </a: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W </a:t>
            </a:r>
            <a:r>
              <a:rPr b="0" i="0" lang="en-US" sz="2400" u="none">
                <a:solidFill>
                  <a:srgbClr val="000000"/>
                </a:solidFill>
                <a:latin typeface="Arial"/>
                <a:ea typeface="Arial"/>
                <a:cs typeface="Arial"/>
                <a:sym typeface="Arial"/>
              </a:rPr>
              <a:t>=</a:t>
            </a:r>
            <a:r>
              <a:rPr b="0" i="1" lang="en-US" sz="2400" u="none">
                <a:solidFill>
                  <a:srgbClr val="000000"/>
                </a:solidFill>
                <a:latin typeface="Arial"/>
                <a:ea typeface="Arial"/>
                <a:cs typeface="Arial"/>
                <a:sym typeface="Arial"/>
              </a:rPr>
              <a:t> Fd</a:t>
            </a:r>
          </a:p>
        </p:txBody>
      </p:sp>
      <p:sp>
        <p:nvSpPr>
          <p:cNvPr id="54" name="Shape 54"/>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0" name="Shape 390"/>
        <p:cNvGrpSpPr/>
        <p:nvPr/>
      </p:nvGrpSpPr>
      <p:grpSpPr>
        <a:xfrm>
          <a:off x="0" y="0"/>
          <a:ext cx="0" cy="0"/>
          <a:chOff x="0" y="0"/>
          <a:chExt cx="0" cy="0"/>
        </a:xfrm>
      </p:grpSpPr>
      <p:sp>
        <p:nvSpPr>
          <p:cNvPr id="391" name="Shape 391"/>
          <p:cNvSpPr txBox="1"/>
          <p:nvPr/>
        </p:nvSpPr>
        <p:spPr>
          <a:xfrm>
            <a:off x="227012" y="1196975"/>
            <a:ext cx="86121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To increase the kinetic energy of an object, work must be done on the object.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an object is moving, work is required to bring it to rest.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change in kinetic energy is equal to the net work done.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t>
            </a:r>
            <a:r>
              <a:rPr b="1" i="0" lang="en-US" sz="2400" u="none">
                <a:solidFill>
                  <a:srgbClr val="000000"/>
                </a:solidFill>
                <a:latin typeface="Arial"/>
                <a:ea typeface="Arial"/>
                <a:cs typeface="Arial"/>
                <a:sym typeface="Arial"/>
              </a:rPr>
              <a:t>work-energy theorem </a:t>
            </a:r>
            <a:r>
              <a:rPr b="0" i="0" lang="en-US" sz="2400" u="none">
                <a:solidFill>
                  <a:srgbClr val="000000"/>
                </a:solidFill>
                <a:latin typeface="Arial"/>
                <a:ea typeface="Arial"/>
                <a:cs typeface="Arial"/>
                <a:sym typeface="Arial"/>
              </a:rPr>
              <a:t>describes the relationship between work and energy.</a:t>
            </a:r>
          </a:p>
        </p:txBody>
      </p:sp>
      <p:sp>
        <p:nvSpPr>
          <p:cNvPr id="392" name="Shape 39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7" name="Shape 397"/>
        <p:cNvGrpSpPr/>
        <p:nvPr/>
      </p:nvGrpSpPr>
      <p:grpSpPr>
        <a:xfrm>
          <a:off x="0" y="0"/>
          <a:ext cx="0" cy="0"/>
          <a:chOff x="0" y="0"/>
          <a:chExt cx="0" cy="0"/>
        </a:xfrm>
      </p:grpSpPr>
      <p:sp>
        <p:nvSpPr>
          <p:cNvPr id="398" name="Shape 398"/>
          <p:cNvSpPr txBox="1"/>
          <p:nvPr/>
        </p:nvSpPr>
        <p:spPr>
          <a:xfrm>
            <a:off x="227012" y="1196975"/>
            <a:ext cx="8612187" cy="21367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abbreviate “change in” with the delta symbol,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Work = ∆KE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Work equals the change in kinetic energy.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work in this equation is the </a:t>
            </a:r>
            <a:r>
              <a:rPr b="0" i="1" lang="en-US" sz="2400" u="none">
                <a:solidFill>
                  <a:srgbClr val="000000"/>
                </a:solidFill>
                <a:latin typeface="Arial"/>
                <a:ea typeface="Arial"/>
                <a:cs typeface="Arial"/>
                <a:sym typeface="Arial"/>
              </a:rPr>
              <a:t>net </a:t>
            </a:r>
            <a:r>
              <a:rPr b="0" i="0" lang="en-US" sz="2400" u="none">
                <a:solidFill>
                  <a:srgbClr val="000000"/>
                </a:solidFill>
                <a:latin typeface="Arial"/>
                <a:ea typeface="Arial"/>
                <a:cs typeface="Arial"/>
                <a:sym typeface="Arial"/>
              </a:rPr>
              <a:t>work—that is, the work based on the net force.</a:t>
            </a:r>
          </a:p>
        </p:txBody>
      </p:sp>
      <p:sp>
        <p:nvSpPr>
          <p:cNvPr id="399" name="Shape 3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4" name="Shape 404"/>
        <p:cNvGrpSpPr/>
        <p:nvPr/>
      </p:nvGrpSpPr>
      <p:grpSpPr>
        <a:xfrm>
          <a:off x="0" y="0"/>
          <a:ext cx="0" cy="0"/>
          <a:chOff x="0" y="0"/>
          <a:chExt cx="0" cy="0"/>
        </a:xfrm>
      </p:grpSpPr>
      <p:sp>
        <p:nvSpPr>
          <p:cNvPr id="405" name="Shape 405"/>
          <p:cNvSpPr txBox="1"/>
          <p:nvPr/>
        </p:nvSpPr>
        <p:spPr>
          <a:xfrm>
            <a:off x="227012" y="1196975"/>
            <a:ext cx="86121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there is no change in an object’s kinetic energy, then no net work was done on it.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Push against a box on a floor.</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it doesn’t slide, then you are not doing work on the box.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On a very slippery floor, if there is no friction at all, the work of your push times the distance of your push appears as kinetic energy of the box. </a:t>
            </a:r>
          </a:p>
        </p:txBody>
      </p:sp>
      <p:sp>
        <p:nvSpPr>
          <p:cNvPr id="406" name="Shape 40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1" name="Shape 411"/>
        <p:cNvGrpSpPr/>
        <p:nvPr/>
      </p:nvGrpSpPr>
      <p:grpSpPr>
        <a:xfrm>
          <a:off x="0" y="0"/>
          <a:ext cx="0" cy="0"/>
          <a:chOff x="0" y="0"/>
          <a:chExt cx="0" cy="0"/>
        </a:xfrm>
      </p:grpSpPr>
      <p:sp>
        <p:nvSpPr>
          <p:cNvPr id="412" name="Shape 412"/>
          <p:cNvSpPr txBox="1"/>
          <p:nvPr/>
        </p:nvSpPr>
        <p:spPr>
          <a:xfrm>
            <a:off x="227012" y="1196975"/>
            <a:ext cx="8612187" cy="2720975"/>
          </a:xfrm>
          <a:prstGeom prst="rect">
            <a:avLst/>
          </a:prstGeom>
          <a:noFill/>
          <a:ln>
            <a:noFill/>
          </a:ln>
        </p:spPr>
        <p:txBody>
          <a:bodyPr anchorCtr="0" anchor="t" bIns="45700" lIns="91425" rIns="91425" wrap="square" tIns="45700">
            <a:noAutofit/>
          </a:bodyPr>
          <a:lstStyle/>
          <a:p>
            <a:pPr indent="-457200" lvl="0" marL="457200" marR="0" rtl="0" algn="l">
              <a:lnSpc>
                <a:spcPct val="100000"/>
              </a:lnSpc>
              <a:spcBef>
                <a:spcPts val="0"/>
              </a:spcBef>
              <a:spcAft>
                <a:spcPts val="0"/>
              </a:spcAft>
              <a:buClr>
                <a:srgbClr val="000000"/>
              </a:buClr>
              <a:buSzPct val="100000"/>
              <a:buFont typeface="Arial"/>
              <a:buChar char="•"/>
            </a:pPr>
            <a:r>
              <a:rPr b="0" i="0" lang="en-US" sz="2400" u="none">
                <a:solidFill>
                  <a:srgbClr val="000000"/>
                </a:solidFill>
                <a:latin typeface="Arial"/>
                <a:ea typeface="Arial"/>
                <a:cs typeface="Arial"/>
                <a:sym typeface="Arial"/>
              </a:rPr>
              <a:t>If there is some friction, it is the </a:t>
            </a:r>
            <a:r>
              <a:rPr b="0" i="1" lang="en-US" sz="2400" u="none">
                <a:solidFill>
                  <a:srgbClr val="000000"/>
                </a:solidFill>
                <a:latin typeface="Arial"/>
                <a:ea typeface="Arial"/>
                <a:cs typeface="Arial"/>
                <a:sym typeface="Arial"/>
              </a:rPr>
              <a:t>net </a:t>
            </a:r>
            <a:r>
              <a:rPr b="0" i="0" lang="en-US" sz="2400" u="none">
                <a:solidFill>
                  <a:srgbClr val="000000"/>
                </a:solidFill>
                <a:latin typeface="Arial"/>
                <a:ea typeface="Arial"/>
                <a:cs typeface="Arial"/>
                <a:sym typeface="Arial"/>
              </a:rPr>
              <a:t>force of your push minus the frictional force that is multiplied by distance to give the gain in kinetic energy. </a:t>
            </a:r>
          </a:p>
          <a:p>
            <a:pPr indent="-457200" lvl="0" marL="457200" marR="0" rtl="0" algn="l">
              <a:lnSpc>
                <a:spcPct val="100000"/>
              </a:lnSpc>
              <a:spcBef>
                <a:spcPts val="480"/>
              </a:spcBef>
              <a:spcAft>
                <a:spcPts val="0"/>
              </a:spcAft>
              <a:buClr>
                <a:srgbClr val="000000"/>
              </a:buClr>
              <a:buSzPct val="100000"/>
              <a:buFont typeface="Arial"/>
              <a:buChar char="•"/>
            </a:pPr>
            <a:r>
              <a:rPr b="0" i="0" lang="en-US" sz="2400" u="none">
                <a:solidFill>
                  <a:srgbClr val="000000"/>
                </a:solidFill>
                <a:latin typeface="Arial"/>
                <a:ea typeface="Arial"/>
                <a:cs typeface="Arial"/>
                <a:sym typeface="Arial"/>
              </a:rPr>
              <a:t>If the box moves at a constant speed, you are pushing just hard enough to overcome friction. The net force and net work are zero, and, according to the work-energy theorem, ∆KE = 0. The kinetic energy doesn’t change.</a:t>
            </a:r>
          </a:p>
        </p:txBody>
      </p:sp>
      <p:sp>
        <p:nvSpPr>
          <p:cNvPr id="413" name="Shape 41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8" name="Shape 418"/>
        <p:cNvGrpSpPr/>
        <p:nvPr/>
      </p:nvGrpSpPr>
      <p:grpSpPr>
        <a:xfrm>
          <a:off x="0" y="0"/>
          <a:ext cx="0" cy="0"/>
          <a:chOff x="0" y="0"/>
          <a:chExt cx="0" cy="0"/>
        </a:xfrm>
      </p:grpSpPr>
      <p:sp>
        <p:nvSpPr>
          <p:cNvPr id="419" name="Shape 419"/>
          <p:cNvSpPr txBox="1"/>
          <p:nvPr/>
        </p:nvSpPr>
        <p:spPr>
          <a:xfrm>
            <a:off x="227012" y="1196975"/>
            <a:ext cx="86121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work-energy theorem applies to decreasing speed as well.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more kinetic energy something has, the more work is required to stop it.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Twice as much kinetic energy means twice as much work. </a:t>
            </a:r>
          </a:p>
        </p:txBody>
      </p:sp>
      <p:sp>
        <p:nvSpPr>
          <p:cNvPr id="420" name="Shape 42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5" name="Shape 425"/>
        <p:cNvGrpSpPr/>
        <p:nvPr/>
      </p:nvGrpSpPr>
      <p:grpSpPr>
        <a:xfrm>
          <a:off x="0" y="0"/>
          <a:ext cx="0" cy="0"/>
          <a:chOff x="0" y="0"/>
          <a:chExt cx="0" cy="0"/>
        </a:xfrm>
      </p:grpSpPr>
      <p:sp>
        <p:nvSpPr>
          <p:cNvPr id="426" name="Shape 426"/>
          <p:cNvSpPr txBox="1"/>
          <p:nvPr/>
        </p:nvSpPr>
        <p:spPr>
          <a:xfrm>
            <a:off x="227012" y="1196975"/>
            <a:ext cx="8612187" cy="16256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Due to friction, energy is transferred both into the floor and into the tire when the bicycle skids to a stop.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An infrared camera reveals the heated tire track on the floor. </a:t>
            </a:r>
          </a:p>
        </p:txBody>
      </p:sp>
      <p:sp>
        <p:nvSpPr>
          <p:cNvPr id="427" name="Shape 42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pic>
        <p:nvPicPr>
          <p:cNvPr id="428" name="Shape 428"/>
          <p:cNvPicPr preferRelativeResize="0"/>
          <p:nvPr/>
        </p:nvPicPr>
        <p:blipFill rotWithShape="1">
          <a:blip r:embed="rId3">
            <a:alphaModFix/>
          </a:blip>
          <a:srcRect b="0" l="0" r="0" t="0"/>
          <a:stretch/>
        </p:blipFill>
        <p:spPr>
          <a:xfrm>
            <a:off x="1219200" y="3429000"/>
            <a:ext cx="2646362" cy="274161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3" name="Shape 433"/>
        <p:cNvGrpSpPr/>
        <p:nvPr/>
      </p:nvGrpSpPr>
      <p:grpSpPr>
        <a:xfrm>
          <a:off x="0" y="0"/>
          <a:ext cx="0" cy="0"/>
          <a:chOff x="0" y="0"/>
          <a:chExt cx="0" cy="0"/>
        </a:xfrm>
      </p:grpSpPr>
      <p:sp>
        <p:nvSpPr>
          <p:cNvPr id="434" name="Shape 434"/>
          <p:cNvSpPr txBox="1"/>
          <p:nvPr/>
        </p:nvSpPr>
        <p:spPr>
          <a:xfrm>
            <a:off x="227012" y="1196975"/>
            <a:ext cx="8612187" cy="20637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Due to friction, energy is transferred both into the floor and into the tire when the bicycle skids to a stop.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An infrared camera reveals the heated tire track on the floor.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The warmth of the tire is also revealed.</a:t>
            </a:r>
          </a:p>
        </p:txBody>
      </p:sp>
      <p:sp>
        <p:nvSpPr>
          <p:cNvPr id="435" name="Shape 43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pic>
        <p:nvPicPr>
          <p:cNvPr id="436" name="Shape 436"/>
          <p:cNvPicPr preferRelativeResize="0"/>
          <p:nvPr/>
        </p:nvPicPr>
        <p:blipFill rotWithShape="1">
          <a:blip r:embed="rId3">
            <a:alphaModFix/>
          </a:blip>
          <a:srcRect b="0" l="0" r="0" t="0"/>
          <a:stretch/>
        </p:blipFill>
        <p:spPr>
          <a:xfrm>
            <a:off x="1219200" y="3429000"/>
            <a:ext cx="2646362" cy="2741612"/>
          </a:xfrm>
          <a:prstGeom prst="rect">
            <a:avLst/>
          </a:prstGeom>
          <a:noFill/>
          <a:ln>
            <a:noFill/>
          </a:ln>
        </p:spPr>
      </p:pic>
      <p:pic>
        <p:nvPicPr>
          <p:cNvPr id="437" name="Shape 437"/>
          <p:cNvPicPr preferRelativeResize="0"/>
          <p:nvPr/>
        </p:nvPicPr>
        <p:blipFill rotWithShape="1">
          <a:blip r:embed="rId4">
            <a:alphaModFix/>
          </a:blip>
          <a:srcRect b="0" l="0" r="0" t="0"/>
          <a:stretch/>
        </p:blipFill>
        <p:spPr>
          <a:xfrm>
            <a:off x="5029200" y="3429000"/>
            <a:ext cx="2587625" cy="2743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2" name="Shape 442"/>
        <p:cNvGrpSpPr/>
        <p:nvPr/>
      </p:nvGrpSpPr>
      <p:grpSpPr>
        <a:xfrm>
          <a:off x="0" y="0"/>
          <a:ext cx="0" cy="0"/>
          <a:chOff x="0" y="0"/>
          <a:chExt cx="0" cy="0"/>
        </a:xfrm>
      </p:grpSpPr>
      <p:sp>
        <p:nvSpPr>
          <p:cNvPr id="443" name="Shape 443"/>
          <p:cNvSpPr txBox="1"/>
          <p:nvPr/>
        </p:nvSpPr>
        <p:spPr>
          <a:xfrm>
            <a:off x="227012" y="1196975"/>
            <a:ext cx="86121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 car brakes, the work is the friction force supplied by the brakes multiplied by the distance over which the friction force acts.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car moving at twice the speed of another has four times as much kinetic energy, and will require four times as much work to stop.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frictional force is nearly the same for both cars, so the faster one takes four times as much distance to stop.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Kinetic energy depends on speed </a:t>
            </a:r>
            <a:r>
              <a:rPr b="0" i="1" lang="en-US" sz="2400" u="none">
                <a:solidFill>
                  <a:srgbClr val="000000"/>
                </a:solidFill>
                <a:latin typeface="Arial"/>
                <a:ea typeface="Arial"/>
                <a:cs typeface="Arial"/>
                <a:sym typeface="Arial"/>
              </a:rPr>
              <a:t>squared</a:t>
            </a:r>
            <a:r>
              <a:rPr b="0" i="0" lang="en-US" sz="2400" u="none">
                <a:solidFill>
                  <a:srgbClr val="000000"/>
                </a:solidFill>
                <a:latin typeface="Arial"/>
                <a:ea typeface="Arial"/>
                <a:cs typeface="Arial"/>
                <a:sym typeface="Arial"/>
              </a:rPr>
              <a:t>.</a:t>
            </a:r>
          </a:p>
        </p:txBody>
      </p:sp>
      <p:sp>
        <p:nvSpPr>
          <p:cNvPr id="444" name="Shape 44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9" name="Shape 449"/>
        <p:cNvGrpSpPr/>
        <p:nvPr/>
      </p:nvGrpSpPr>
      <p:grpSpPr>
        <a:xfrm>
          <a:off x="0" y="0"/>
          <a:ext cx="0" cy="0"/>
          <a:chOff x="0" y="0"/>
          <a:chExt cx="0" cy="0"/>
        </a:xfrm>
      </p:grpSpPr>
      <p:sp>
        <p:nvSpPr>
          <p:cNvPr id="450" name="Shape 450"/>
          <p:cNvSpPr txBox="1"/>
          <p:nvPr/>
        </p:nvSpPr>
        <p:spPr>
          <a:xfrm>
            <a:off x="227012" y="1196975"/>
            <a:ext cx="8612187" cy="1800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a:solidFill>
                  <a:schemeClr val="dk1"/>
                </a:solidFill>
                <a:latin typeface="Arial"/>
                <a:ea typeface="Arial"/>
                <a:cs typeface="Arial"/>
                <a:sym typeface="Arial"/>
              </a:rPr>
              <a:t>Typical stopping distances for cars equipped with antilock brakes traveling at various speeds. The work done to stop the car is friction force </a:t>
            </a:r>
            <a:r>
              <a:rPr b="0" i="0" lang="en-US" sz="2800" u="none">
                <a:solidFill>
                  <a:srgbClr val="000000"/>
                </a:solidFill>
                <a:latin typeface="Arial"/>
                <a:ea typeface="Arial"/>
                <a:cs typeface="Arial"/>
                <a:sym typeface="Arial"/>
              </a:rPr>
              <a:t>×</a:t>
            </a:r>
            <a:r>
              <a:rPr b="0" i="0" lang="en-US" sz="2800" u="none">
                <a:solidFill>
                  <a:schemeClr val="dk1"/>
                </a:solidFill>
                <a:latin typeface="Arial"/>
                <a:ea typeface="Arial"/>
                <a:cs typeface="Arial"/>
                <a:sym typeface="Arial"/>
              </a:rPr>
              <a:t> distance of slide.</a:t>
            </a:r>
          </a:p>
        </p:txBody>
      </p:sp>
      <p:sp>
        <p:nvSpPr>
          <p:cNvPr id="451" name="Shape 45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pic>
        <p:nvPicPr>
          <p:cNvPr id="452" name="Shape 452"/>
          <p:cNvPicPr preferRelativeResize="0"/>
          <p:nvPr/>
        </p:nvPicPr>
        <p:blipFill rotWithShape="1">
          <a:blip r:embed="rId3">
            <a:alphaModFix/>
          </a:blip>
          <a:srcRect b="0" l="0" r="0" t="0"/>
          <a:stretch/>
        </p:blipFill>
        <p:spPr>
          <a:xfrm>
            <a:off x="457200" y="3886200"/>
            <a:ext cx="6399212" cy="1250950"/>
          </a:xfrm>
          <a:prstGeom prst="rect">
            <a:avLst/>
          </a:prstGeom>
          <a:noFill/>
          <a:ln>
            <a:noFill/>
          </a:ln>
        </p:spPr>
      </p:pic>
      <p:pic>
        <p:nvPicPr>
          <p:cNvPr id="453" name="Shape 453"/>
          <p:cNvPicPr preferRelativeResize="0"/>
          <p:nvPr/>
        </p:nvPicPr>
        <p:blipFill rotWithShape="1">
          <a:blip r:embed="rId4">
            <a:alphaModFix/>
          </a:blip>
          <a:srcRect b="0" l="0" r="0" t="0"/>
          <a:stretch/>
        </p:blipFill>
        <p:spPr>
          <a:xfrm>
            <a:off x="7162800" y="3429000"/>
            <a:ext cx="1792287" cy="274161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8" name="Shape 458"/>
        <p:cNvGrpSpPr/>
        <p:nvPr/>
      </p:nvGrpSpPr>
      <p:grpSpPr>
        <a:xfrm>
          <a:off x="0" y="0"/>
          <a:ext cx="0" cy="0"/>
          <a:chOff x="0" y="0"/>
          <a:chExt cx="0" cy="0"/>
        </a:xfrm>
      </p:grpSpPr>
      <p:pic>
        <p:nvPicPr>
          <p:cNvPr id="459" name="Shape 459"/>
          <p:cNvPicPr preferRelativeResize="0"/>
          <p:nvPr/>
        </p:nvPicPr>
        <p:blipFill rotWithShape="1">
          <a:blip r:embed="rId3">
            <a:alphaModFix/>
          </a:blip>
          <a:srcRect b="0" l="0" r="0" t="0"/>
          <a:stretch/>
        </p:blipFill>
        <p:spPr>
          <a:xfrm>
            <a:off x="457200" y="3886200"/>
            <a:ext cx="6399212" cy="1250950"/>
          </a:xfrm>
          <a:prstGeom prst="rect">
            <a:avLst/>
          </a:prstGeom>
          <a:noFill/>
          <a:ln>
            <a:noFill/>
          </a:ln>
        </p:spPr>
      </p:pic>
      <p:sp>
        <p:nvSpPr>
          <p:cNvPr id="460" name="Shape 460"/>
          <p:cNvSpPr txBox="1"/>
          <p:nvPr/>
        </p:nvSpPr>
        <p:spPr>
          <a:xfrm>
            <a:off x="227012" y="1196975"/>
            <a:ext cx="8612187" cy="1800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a:solidFill>
                  <a:schemeClr val="dk1"/>
                </a:solidFill>
                <a:latin typeface="Arial"/>
                <a:ea typeface="Arial"/>
                <a:cs typeface="Arial"/>
                <a:sym typeface="Arial"/>
              </a:rPr>
              <a:t>Typical stopping distances for cars equipped with antilock brakes traveling at various speeds. The work done to stop the car is friction force </a:t>
            </a:r>
            <a:r>
              <a:rPr b="0" i="0" lang="en-US" sz="2800" u="none">
                <a:solidFill>
                  <a:srgbClr val="000000"/>
                </a:solidFill>
                <a:latin typeface="Arial"/>
                <a:ea typeface="Arial"/>
                <a:cs typeface="Arial"/>
                <a:sym typeface="Arial"/>
              </a:rPr>
              <a:t>×</a:t>
            </a:r>
            <a:r>
              <a:rPr b="0" i="0" lang="en-US" sz="2800" u="none">
                <a:solidFill>
                  <a:schemeClr val="dk1"/>
                </a:solidFill>
                <a:latin typeface="Arial"/>
                <a:ea typeface="Arial"/>
                <a:cs typeface="Arial"/>
                <a:sym typeface="Arial"/>
              </a:rPr>
              <a:t> distance of slide.</a:t>
            </a:r>
          </a:p>
        </p:txBody>
      </p:sp>
      <p:sp>
        <p:nvSpPr>
          <p:cNvPr id="461" name="Shape 46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pic>
        <p:nvPicPr>
          <p:cNvPr id="462" name="Shape 462"/>
          <p:cNvPicPr preferRelativeResize="0"/>
          <p:nvPr/>
        </p:nvPicPr>
        <p:blipFill rotWithShape="1">
          <a:blip r:embed="rId4">
            <a:alphaModFix/>
          </a:blip>
          <a:srcRect b="0" l="0" r="0" t="0"/>
          <a:stretch/>
        </p:blipFill>
        <p:spPr>
          <a:xfrm>
            <a:off x="7162800" y="3429000"/>
            <a:ext cx="1792287" cy="27416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 name="Shape 59"/>
        <p:cNvGrpSpPr/>
        <p:nvPr/>
      </p:nvGrpSpPr>
      <p:grpSpPr>
        <a:xfrm>
          <a:off x="0" y="0"/>
          <a:ext cx="0" cy="0"/>
          <a:chOff x="0" y="0"/>
          <a:chExt cx="0" cy="0"/>
        </a:xfrm>
      </p:grpSpPr>
      <p:sp>
        <p:nvSpPr>
          <p:cNvPr id="60" name="Shape 60"/>
          <p:cNvSpPr txBox="1"/>
          <p:nvPr/>
        </p:nvSpPr>
        <p:spPr>
          <a:xfrm>
            <a:off x="227012" y="1196975"/>
            <a:ext cx="80787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we lift two loads, we do twice as much work as lifting one load the same distance, because the </a:t>
            </a:r>
            <a:r>
              <a:rPr b="0" i="1" lang="en-US" sz="2400" u="none">
                <a:solidFill>
                  <a:srgbClr val="000000"/>
                </a:solidFill>
                <a:latin typeface="Arial"/>
                <a:ea typeface="Arial"/>
                <a:cs typeface="Arial"/>
                <a:sym typeface="Arial"/>
              </a:rPr>
              <a:t>force </a:t>
            </a:r>
            <a:r>
              <a:rPr b="0" i="0" lang="en-US" sz="2400" u="none">
                <a:solidFill>
                  <a:srgbClr val="000000"/>
                </a:solidFill>
                <a:latin typeface="Arial"/>
                <a:ea typeface="Arial"/>
                <a:cs typeface="Arial"/>
                <a:sym typeface="Arial"/>
              </a:rPr>
              <a:t>needed is twice as great.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we lift one load twice as far, we do twice as much work because the </a:t>
            </a:r>
            <a:r>
              <a:rPr b="0" i="1" lang="en-US" sz="2400" u="none">
                <a:solidFill>
                  <a:srgbClr val="000000"/>
                </a:solidFill>
                <a:latin typeface="Arial"/>
                <a:ea typeface="Arial"/>
                <a:cs typeface="Arial"/>
                <a:sym typeface="Arial"/>
              </a:rPr>
              <a:t>distance </a:t>
            </a:r>
            <a:r>
              <a:rPr b="0" i="0" lang="en-US" sz="2400" u="none">
                <a:solidFill>
                  <a:srgbClr val="000000"/>
                </a:solidFill>
                <a:latin typeface="Arial"/>
                <a:ea typeface="Arial"/>
                <a:cs typeface="Arial"/>
                <a:sym typeface="Arial"/>
              </a:rPr>
              <a:t>is twice as great.</a:t>
            </a:r>
          </a:p>
        </p:txBody>
      </p:sp>
      <p:sp>
        <p:nvSpPr>
          <p:cNvPr id="61" name="Shape 61"/>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7" name="Shape 467"/>
        <p:cNvGrpSpPr/>
        <p:nvPr/>
      </p:nvGrpSpPr>
      <p:grpSpPr>
        <a:xfrm>
          <a:off x="0" y="0"/>
          <a:ext cx="0" cy="0"/>
          <a:chOff x="0" y="0"/>
          <a:chExt cx="0" cy="0"/>
        </a:xfrm>
      </p:grpSpPr>
      <p:pic>
        <p:nvPicPr>
          <p:cNvPr id="468" name="Shape 468"/>
          <p:cNvPicPr preferRelativeResize="0"/>
          <p:nvPr/>
        </p:nvPicPr>
        <p:blipFill rotWithShape="1">
          <a:blip r:embed="rId3">
            <a:alphaModFix/>
          </a:blip>
          <a:srcRect b="0" l="0" r="0" t="0"/>
          <a:stretch/>
        </p:blipFill>
        <p:spPr>
          <a:xfrm>
            <a:off x="457200" y="3886200"/>
            <a:ext cx="6399212" cy="1252537"/>
          </a:xfrm>
          <a:prstGeom prst="rect">
            <a:avLst/>
          </a:prstGeom>
          <a:noFill/>
          <a:ln>
            <a:noFill/>
          </a:ln>
        </p:spPr>
      </p:pic>
      <p:sp>
        <p:nvSpPr>
          <p:cNvPr id="469" name="Shape 469"/>
          <p:cNvSpPr txBox="1"/>
          <p:nvPr/>
        </p:nvSpPr>
        <p:spPr>
          <a:xfrm>
            <a:off x="227012" y="1196975"/>
            <a:ext cx="8612187" cy="1800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a:solidFill>
                  <a:schemeClr val="dk1"/>
                </a:solidFill>
                <a:latin typeface="Arial"/>
                <a:ea typeface="Arial"/>
                <a:cs typeface="Arial"/>
                <a:sym typeface="Arial"/>
              </a:rPr>
              <a:t>Typical stopping distances for cars equipped with antilock brakes traveling at various speeds. The work done to stop the car is friction force </a:t>
            </a:r>
            <a:r>
              <a:rPr b="0" i="0" lang="en-US" sz="2800" u="none">
                <a:solidFill>
                  <a:srgbClr val="000000"/>
                </a:solidFill>
                <a:latin typeface="Arial"/>
                <a:ea typeface="Arial"/>
                <a:cs typeface="Arial"/>
                <a:sym typeface="Arial"/>
              </a:rPr>
              <a:t>×</a:t>
            </a:r>
            <a:r>
              <a:rPr b="0" i="0" lang="en-US" sz="2800" u="none">
                <a:solidFill>
                  <a:schemeClr val="dk1"/>
                </a:solidFill>
                <a:latin typeface="Arial"/>
                <a:ea typeface="Arial"/>
                <a:cs typeface="Arial"/>
                <a:sym typeface="Arial"/>
              </a:rPr>
              <a:t> distance of slide.</a:t>
            </a:r>
          </a:p>
        </p:txBody>
      </p:sp>
      <p:sp>
        <p:nvSpPr>
          <p:cNvPr id="470" name="Shape 47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pic>
        <p:nvPicPr>
          <p:cNvPr id="471" name="Shape 471"/>
          <p:cNvPicPr preferRelativeResize="0"/>
          <p:nvPr/>
        </p:nvPicPr>
        <p:blipFill rotWithShape="1">
          <a:blip r:embed="rId4">
            <a:alphaModFix/>
          </a:blip>
          <a:srcRect b="0" l="0" r="0" t="0"/>
          <a:stretch/>
        </p:blipFill>
        <p:spPr>
          <a:xfrm>
            <a:off x="7162800" y="3429000"/>
            <a:ext cx="1792287" cy="274161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6" name="Shape 476"/>
        <p:cNvGrpSpPr/>
        <p:nvPr/>
      </p:nvGrpSpPr>
      <p:grpSpPr>
        <a:xfrm>
          <a:off x="0" y="0"/>
          <a:ext cx="0" cy="0"/>
          <a:chOff x="0" y="0"/>
          <a:chExt cx="0" cy="0"/>
        </a:xfrm>
      </p:grpSpPr>
      <p:sp>
        <p:nvSpPr>
          <p:cNvPr id="477" name="Shape 477"/>
          <p:cNvSpPr txBox="1"/>
          <p:nvPr/>
        </p:nvSpPr>
        <p:spPr>
          <a:xfrm>
            <a:off x="227012" y="1196975"/>
            <a:ext cx="8612187" cy="33051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Kinetic energy often appears hidden in different forms of energy, such as heat, sound, light, and electricity.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Random molecular motion is sensed as heat.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Sound consists of molecules vibrating in rhythmic patterns.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Light energy originates in the motion of electrons within atoms.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in motion make electric currents. </a:t>
            </a:r>
          </a:p>
        </p:txBody>
      </p:sp>
      <p:sp>
        <p:nvSpPr>
          <p:cNvPr id="478" name="Shape 47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3" name="Shape 483"/>
        <p:cNvGrpSpPr/>
        <p:nvPr/>
      </p:nvGrpSpPr>
      <p:grpSpPr>
        <a:xfrm>
          <a:off x="0" y="0"/>
          <a:ext cx="0" cy="0"/>
          <a:chOff x="0" y="0"/>
          <a:chExt cx="0" cy="0"/>
        </a:xfrm>
      </p:grpSpPr>
      <p:sp>
        <p:nvSpPr>
          <p:cNvPr id="484" name="Shape 484"/>
          <p:cNvSpPr txBox="1"/>
          <p:nvPr>
            <p:ph idx="1" type="body"/>
          </p:nvPr>
        </p:nvSpPr>
        <p:spPr>
          <a:xfrm>
            <a:off x="228600" y="1196975"/>
            <a:ext cx="8534400" cy="24907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friend says that if you do 100 J of work on a moving cart, the cart will gain 100 J of KE. Another friend says this depends on whether or not there is friction. What is your opinion of these statements? </a:t>
            </a:r>
          </a:p>
          <a:p>
            <a:pPr indent="-342900" lvl="0" marL="34290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p:txBody>
      </p:sp>
      <p:sp>
        <p:nvSpPr>
          <p:cNvPr id="485" name="Shape 48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0" name="Shape 490"/>
        <p:cNvGrpSpPr/>
        <p:nvPr/>
      </p:nvGrpSpPr>
      <p:grpSpPr>
        <a:xfrm>
          <a:off x="0" y="0"/>
          <a:ext cx="0" cy="0"/>
          <a:chOff x="0" y="0"/>
          <a:chExt cx="0" cy="0"/>
        </a:xfrm>
      </p:grpSpPr>
      <p:sp>
        <p:nvSpPr>
          <p:cNvPr id="491" name="Shape 491"/>
          <p:cNvSpPr txBox="1"/>
          <p:nvPr>
            <p:ph idx="1" type="body"/>
          </p:nvPr>
        </p:nvSpPr>
        <p:spPr>
          <a:xfrm>
            <a:off x="228600" y="1196975"/>
            <a:ext cx="8534400" cy="40973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friend says that if you do 100 J of work on a moving cart, the cart will gain 100 J of KE. Another friend says this depends on whether or not there is friction. What is your opinion of these statements? </a:t>
            </a:r>
          </a:p>
          <a:p>
            <a:pPr indent="-342900" lvl="0" marL="342900" marR="0" rtl="0" algn="l">
              <a:lnSpc>
                <a:spcPct val="100000"/>
              </a:lnSpc>
              <a:spcBef>
                <a:spcPts val="480"/>
              </a:spcBef>
              <a:spcAft>
                <a:spcPts val="0"/>
              </a:spcAft>
              <a:buClr>
                <a:schemeClr val="dk1"/>
              </a:buClr>
              <a:buFont typeface="Arial"/>
              <a:buNone/>
            </a:pPr>
            <a:r>
              <a:t/>
            </a:r>
            <a:endParaRPr b="0" i="1" sz="2400" u="none">
              <a:solidFill>
                <a:srgbClr val="00DA9A"/>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a:solidFill>
                  <a:srgbClr val="00DA9A"/>
                </a:solidFill>
                <a:latin typeface="Arial"/>
                <a:ea typeface="Arial"/>
                <a:cs typeface="Arial"/>
                <a:sym typeface="Arial"/>
              </a:rPr>
              <a:t>Answer: </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Careful. Although you do 100 J of work on the cart, this may not mean the cart gains 100 J of KE. How much KE the cart gains depends on the net work done on it.</a:t>
            </a:r>
          </a:p>
        </p:txBody>
      </p:sp>
      <p:sp>
        <p:nvSpPr>
          <p:cNvPr id="492" name="Shape 49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7" name="Shape 497"/>
        <p:cNvGrpSpPr/>
        <p:nvPr/>
      </p:nvGrpSpPr>
      <p:grpSpPr>
        <a:xfrm>
          <a:off x="0" y="0"/>
          <a:ext cx="0" cy="0"/>
          <a:chOff x="0" y="0"/>
          <a:chExt cx="0" cy="0"/>
        </a:xfrm>
      </p:grpSpPr>
      <p:sp>
        <p:nvSpPr>
          <p:cNvPr id="498" name="Shape 498"/>
          <p:cNvSpPr txBox="1"/>
          <p:nvPr>
            <p:ph idx="1" type="body"/>
          </p:nvPr>
        </p:nvSpPr>
        <p:spPr>
          <a:xfrm>
            <a:off x="228600" y="1196975"/>
            <a:ext cx="85344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brakes of a car are locked, the car skids to a stop. How much farther will the car skid if it’s moving 3 times as fast?</a:t>
            </a:r>
          </a:p>
        </p:txBody>
      </p:sp>
      <p:sp>
        <p:nvSpPr>
          <p:cNvPr id="499" name="Shape 49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4" name="Shape 504"/>
        <p:cNvGrpSpPr/>
        <p:nvPr/>
      </p:nvGrpSpPr>
      <p:grpSpPr>
        <a:xfrm>
          <a:off x="0" y="0"/>
          <a:ext cx="0" cy="0"/>
          <a:chOff x="0" y="0"/>
          <a:chExt cx="0" cy="0"/>
        </a:xfrm>
      </p:grpSpPr>
      <p:sp>
        <p:nvSpPr>
          <p:cNvPr id="505" name="Shape 505"/>
          <p:cNvSpPr txBox="1"/>
          <p:nvPr>
            <p:ph idx="1" type="body"/>
          </p:nvPr>
        </p:nvSpPr>
        <p:spPr>
          <a:xfrm>
            <a:off x="228600" y="1196975"/>
            <a:ext cx="8534400" cy="33670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brakes of a car are locked, the car skids to a stop. How much farther will the car skid if it’s moving 3 times as fast?</a:t>
            </a:r>
          </a:p>
          <a:p>
            <a:pPr indent="-342900" lvl="0" marL="342900" marR="0" rtl="0" algn="l">
              <a:lnSpc>
                <a:spcPct val="100000"/>
              </a:lnSpc>
              <a:spcBef>
                <a:spcPts val="480"/>
              </a:spcBef>
              <a:spcAft>
                <a:spcPts val="0"/>
              </a:spcAft>
              <a:buClr>
                <a:schemeClr val="dk1"/>
              </a:buClr>
              <a:buFont typeface="Arial"/>
              <a:buNone/>
            </a:pPr>
            <a:r>
              <a:t/>
            </a:r>
            <a:endParaRPr b="0" i="1" sz="2400" u="none">
              <a:solidFill>
                <a:srgbClr val="00DA9A"/>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a:solidFill>
                  <a:srgbClr val="00DA9A"/>
                </a:solidFill>
                <a:latin typeface="Arial"/>
                <a:ea typeface="Arial"/>
                <a:cs typeface="Arial"/>
                <a:sym typeface="Arial"/>
              </a:rPr>
              <a:t>Answer:</a:t>
            </a:r>
            <a:r>
              <a:rPr b="1" i="1" lang="en-US" sz="2400" u="none">
                <a:solidFill>
                  <a:srgbClr val="00DA9A"/>
                </a:solidFill>
                <a:latin typeface="Arial"/>
                <a:ea typeface="Arial"/>
                <a:cs typeface="Arial"/>
                <a:sym typeface="Arial"/>
              </a:rPr>
              <a:t> </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Nine times farther. The car has nine times as much kinetic energy when it travels three times as fast:</a:t>
            </a:r>
          </a:p>
        </p:txBody>
      </p:sp>
      <p:sp>
        <p:nvSpPr>
          <p:cNvPr id="506" name="Shape 50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pic>
        <p:nvPicPr>
          <p:cNvPr id="507" name="Shape 507"/>
          <p:cNvPicPr preferRelativeResize="0"/>
          <p:nvPr/>
        </p:nvPicPr>
        <p:blipFill rotWithShape="1">
          <a:blip r:embed="rId3">
            <a:alphaModFix/>
          </a:blip>
          <a:srcRect b="0" l="0" r="0" t="0"/>
          <a:stretch/>
        </p:blipFill>
        <p:spPr>
          <a:xfrm>
            <a:off x="1828800" y="4773612"/>
            <a:ext cx="5484812" cy="101758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2" name="Shape 512"/>
        <p:cNvGrpSpPr/>
        <p:nvPr/>
      </p:nvGrpSpPr>
      <p:grpSpPr>
        <a:xfrm>
          <a:off x="0" y="0"/>
          <a:ext cx="0" cy="0"/>
          <a:chOff x="0" y="0"/>
          <a:chExt cx="0" cy="0"/>
        </a:xfrm>
      </p:grpSpPr>
      <p:pic>
        <p:nvPicPr>
          <p:cNvPr id="513" name="Shape 51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514" name="Shape 514"/>
          <p:cNvSpPr txBox="1"/>
          <p:nvPr/>
        </p:nvSpPr>
        <p:spPr>
          <a:xfrm>
            <a:off x="1676400" y="3187700"/>
            <a:ext cx="69342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work-energy theorem? </a:t>
            </a:r>
          </a:p>
        </p:txBody>
      </p:sp>
      <p:sp>
        <p:nvSpPr>
          <p:cNvPr id="515" name="Shape 51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Work-Energy Theorem</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0" name="Shape 520"/>
        <p:cNvGrpSpPr/>
        <p:nvPr/>
      </p:nvGrpSpPr>
      <p:grpSpPr>
        <a:xfrm>
          <a:off x="0" y="0"/>
          <a:ext cx="0" cy="0"/>
          <a:chOff x="0" y="0"/>
          <a:chExt cx="0" cy="0"/>
        </a:xfrm>
      </p:grpSpPr>
      <p:pic>
        <p:nvPicPr>
          <p:cNvPr id="521" name="Shape 52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522" name="Shape 522"/>
          <p:cNvSpPr txBox="1"/>
          <p:nvPr>
            <p:ph idx="1" type="body"/>
          </p:nvPr>
        </p:nvSpPr>
        <p:spPr>
          <a:xfrm>
            <a:off x="990600" y="2409825"/>
            <a:ext cx="78486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The law of conservation of energy states that energy cannot be created or destroyed. It can be transformed from one form into another, but the total amount of energy never changes. </a:t>
            </a:r>
          </a:p>
        </p:txBody>
      </p:sp>
      <p:sp>
        <p:nvSpPr>
          <p:cNvPr id="523" name="Shape 52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8" name="Shape 528"/>
        <p:cNvGrpSpPr/>
        <p:nvPr/>
      </p:nvGrpSpPr>
      <p:grpSpPr>
        <a:xfrm>
          <a:off x="0" y="0"/>
          <a:ext cx="0" cy="0"/>
          <a:chOff x="0" y="0"/>
          <a:chExt cx="0" cy="0"/>
        </a:xfrm>
      </p:grpSpPr>
      <p:sp>
        <p:nvSpPr>
          <p:cNvPr id="529" name="Shape 529"/>
          <p:cNvSpPr txBox="1"/>
          <p:nvPr/>
        </p:nvSpPr>
        <p:spPr>
          <a:xfrm>
            <a:off x="227012" y="1196975"/>
            <a:ext cx="86121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More important than knowing </a:t>
            </a:r>
            <a:r>
              <a:rPr b="0" i="1" lang="en-US" sz="2400" u="none">
                <a:solidFill>
                  <a:srgbClr val="000000"/>
                </a:solidFill>
                <a:latin typeface="Arial"/>
                <a:ea typeface="Arial"/>
                <a:cs typeface="Arial"/>
                <a:sym typeface="Arial"/>
              </a:rPr>
              <a:t>what energy is</a:t>
            </a:r>
            <a:r>
              <a:rPr b="0" i="0" lang="en-US" sz="2400" u="none">
                <a:solidFill>
                  <a:srgbClr val="000000"/>
                </a:solidFill>
                <a:latin typeface="Arial"/>
                <a:ea typeface="Arial"/>
                <a:cs typeface="Arial"/>
                <a:sym typeface="Arial"/>
              </a:rPr>
              <a:t>, is understanding how it behaves—</a:t>
            </a:r>
            <a:r>
              <a:rPr b="0" i="1" lang="en-US" sz="2400" u="none">
                <a:solidFill>
                  <a:srgbClr val="000000"/>
                </a:solidFill>
                <a:latin typeface="Arial"/>
                <a:ea typeface="Arial"/>
                <a:cs typeface="Arial"/>
                <a:sym typeface="Arial"/>
              </a:rPr>
              <a:t>how it transforms</a:t>
            </a:r>
            <a:r>
              <a:rPr b="0" i="0" lang="en-US" sz="2400" u="none">
                <a:solidFill>
                  <a:srgbClr val="000000"/>
                </a:solidFill>
                <a:latin typeface="Arial"/>
                <a:ea typeface="Arial"/>
                <a:cs typeface="Arial"/>
                <a:sym typeface="Arial"/>
              </a:rPr>
              <a: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can understand nearly every process that occurs in nature if we analyze it in terms of a transformation of energy from one form to another.</a:t>
            </a:r>
          </a:p>
        </p:txBody>
      </p:sp>
      <p:sp>
        <p:nvSpPr>
          <p:cNvPr id="530" name="Shape 53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5" name="Shape 535"/>
        <p:cNvGrpSpPr/>
        <p:nvPr/>
      </p:nvGrpSpPr>
      <p:grpSpPr>
        <a:xfrm>
          <a:off x="0" y="0"/>
          <a:ext cx="0" cy="0"/>
          <a:chOff x="0" y="0"/>
          <a:chExt cx="0" cy="0"/>
        </a:xfrm>
      </p:grpSpPr>
      <p:sp>
        <p:nvSpPr>
          <p:cNvPr id="536" name="Shape 536"/>
          <p:cNvSpPr txBox="1"/>
          <p:nvPr/>
        </p:nvSpPr>
        <p:spPr>
          <a:xfrm>
            <a:off x="227012" y="1196975"/>
            <a:ext cx="3430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Potential energy will become the kinetic energy of the arrow.</a:t>
            </a:r>
          </a:p>
        </p:txBody>
      </p:sp>
      <p:sp>
        <p:nvSpPr>
          <p:cNvPr id="537" name="Shape 53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pic>
        <p:nvPicPr>
          <p:cNvPr id="538" name="Shape 538"/>
          <p:cNvPicPr preferRelativeResize="0"/>
          <p:nvPr/>
        </p:nvPicPr>
        <p:blipFill rotWithShape="1">
          <a:blip r:embed="rId3">
            <a:alphaModFix/>
          </a:blip>
          <a:srcRect b="0" l="0" r="0" t="0"/>
          <a:stretch/>
        </p:blipFill>
        <p:spPr>
          <a:xfrm>
            <a:off x="4648200" y="1219200"/>
            <a:ext cx="4119562" cy="4867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 name="Shape 66"/>
        <p:cNvGrpSpPr/>
        <p:nvPr/>
      </p:nvGrpSpPr>
      <p:grpSpPr>
        <a:xfrm>
          <a:off x="0" y="0"/>
          <a:ext cx="0" cy="0"/>
          <a:chOff x="0" y="0"/>
          <a:chExt cx="0" cy="0"/>
        </a:xfrm>
      </p:grpSpPr>
      <p:sp>
        <p:nvSpPr>
          <p:cNvPr id="67" name="Shape 67"/>
          <p:cNvSpPr txBox="1"/>
          <p:nvPr/>
        </p:nvSpPr>
        <p:spPr>
          <a:xfrm>
            <a:off x="227012" y="1196975"/>
            <a:ext cx="4649787" cy="1917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Work is done in lifting the barbell. If the barbell could be lifted twice as high, the weight lifter would have to do twice as much work.</a:t>
            </a:r>
          </a:p>
        </p:txBody>
      </p:sp>
      <p:sp>
        <p:nvSpPr>
          <p:cNvPr id="68" name="Shape 68"/>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pic>
        <p:nvPicPr>
          <p:cNvPr id="69" name="Shape 69"/>
          <p:cNvPicPr preferRelativeResize="0"/>
          <p:nvPr/>
        </p:nvPicPr>
        <p:blipFill rotWithShape="1">
          <a:blip r:embed="rId3">
            <a:alphaModFix/>
          </a:blip>
          <a:srcRect b="0" l="0" r="0" t="0"/>
          <a:stretch/>
        </p:blipFill>
        <p:spPr>
          <a:xfrm>
            <a:off x="5143500" y="1219200"/>
            <a:ext cx="3765550" cy="49339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3" name="Shape 543"/>
        <p:cNvGrpSpPr/>
        <p:nvPr/>
      </p:nvGrpSpPr>
      <p:grpSpPr>
        <a:xfrm>
          <a:off x="0" y="0"/>
          <a:ext cx="0" cy="0"/>
          <a:chOff x="0" y="0"/>
          <a:chExt cx="0" cy="0"/>
        </a:xfrm>
      </p:grpSpPr>
      <p:sp>
        <p:nvSpPr>
          <p:cNvPr id="544" name="Shape 544"/>
          <p:cNvSpPr txBox="1"/>
          <p:nvPr/>
        </p:nvSpPr>
        <p:spPr>
          <a:xfrm>
            <a:off x="227012" y="1196975"/>
            <a:ext cx="86121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As you draw back the arrow in a bow, you do work stretching the bow.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bow then has potential energy.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released, the arrow has kinetic energy equal to this potential energy.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It delivers this energy to its target. </a:t>
            </a:r>
          </a:p>
        </p:txBody>
      </p:sp>
      <p:sp>
        <p:nvSpPr>
          <p:cNvPr id="545" name="Shape 54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0" name="Shape 550"/>
        <p:cNvGrpSpPr/>
        <p:nvPr/>
      </p:nvGrpSpPr>
      <p:grpSpPr>
        <a:xfrm>
          <a:off x="0" y="0"/>
          <a:ext cx="0" cy="0"/>
          <a:chOff x="0" y="0"/>
          <a:chExt cx="0" cy="0"/>
        </a:xfrm>
      </p:grpSpPr>
      <p:sp>
        <p:nvSpPr>
          <p:cNvPr id="551" name="Shape 551"/>
          <p:cNvSpPr txBox="1"/>
          <p:nvPr/>
        </p:nvSpPr>
        <p:spPr>
          <a:xfrm>
            <a:off x="227012" y="1196975"/>
            <a:ext cx="86121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small distance the arrow moves multiplied by the average force of impact doesn’t quite match the kinetic energy of the target.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However, the arrow and target are a bit warmer by the energy difference.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Energy changes from one form to another without a net loss or a net gain.</a:t>
            </a:r>
          </a:p>
        </p:txBody>
      </p:sp>
      <p:sp>
        <p:nvSpPr>
          <p:cNvPr id="552" name="Shape 55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7" name="Shape 557"/>
        <p:cNvGrpSpPr/>
        <p:nvPr/>
      </p:nvGrpSpPr>
      <p:grpSpPr>
        <a:xfrm>
          <a:off x="0" y="0"/>
          <a:ext cx="0" cy="0"/>
          <a:chOff x="0" y="0"/>
          <a:chExt cx="0" cy="0"/>
        </a:xfrm>
      </p:grpSpPr>
      <p:sp>
        <p:nvSpPr>
          <p:cNvPr id="558" name="Shape 558"/>
          <p:cNvSpPr txBox="1"/>
          <p:nvPr/>
        </p:nvSpPr>
        <p:spPr>
          <a:xfrm>
            <a:off x="227012" y="1196975"/>
            <a:ext cx="86121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study of the forms of energy and the transformations from one form into another is the </a:t>
            </a:r>
            <a:r>
              <a:rPr b="1" i="0" lang="en-US" sz="2400" u="none">
                <a:solidFill>
                  <a:srgbClr val="000000"/>
                </a:solidFill>
                <a:latin typeface="Arial"/>
                <a:ea typeface="Arial"/>
                <a:cs typeface="Arial"/>
                <a:sym typeface="Arial"/>
              </a:rPr>
              <a:t>law of conservation of energy.</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For any system in its entirety—as simple as a swinging pendulum or as complex as an exploding galaxy—there is one quantity that does not change: energy.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Energy may change form, but the total energy stays the same.</a:t>
            </a:r>
          </a:p>
        </p:txBody>
      </p:sp>
      <p:sp>
        <p:nvSpPr>
          <p:cNvPr id="559" name="Shape 55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4" name="Shape 564"/>
        <p:cNvGrpSpPr/>
        <p:nvPr/>
      </p:nvGrpSpPr>
      <p:grpSpPr>
        <a:xfrm>
          <a:off x="0" y="0"/>
          <a:ext cx="0" cy="0"/>
          <a:chOff x="0" y="0"/>
          <a:chExt cx="0" cy="0"/>
        </a:xfrm>
      </p:grpSpPr>
      <p:sp>
        <p:nvSpPr>
          <p:cNvPr id="565" name="Shape 565"/>
          <p:cNvSpPr txBox="1"/>
          <p:nvPr/>
        </p:nvSpPr>
        <p:spPr>
          <a:xfrm>
            <a:off x="227012" y="1196975"/>
            <a:ext cx="86121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Part of the PE of the wound spring changes into KE. The remaining PE goes into heating the machinery and the surroundings due to friction. No energy is lost.</a:t>
            </a:r>
          </a:p>
        </p:txBody>
      </p:sp>
      <p:sp>
        <p:nvSpPr>
          <p:cNvPr id="566" name="Shape 56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pic>
        <p:nvPicPr>
          <p:cNvPr id="567" name="Shape 567"/>
          <p:cNvPicPr preferRelativeResize="0"/>
          <p:nvPr/>
        </p:nvPicPr>
        <p:blipFill rotWithShape="1">
          <a:blip r:embed="rId3">
            <a:alphaModFix/>
          </a:blip>
          <a:srcRect b="0" l="0" r="0" t="0"/>
          <a:stretch/>
        </p:blipFill>
        <p:spPr>
          <a:xfrm>
            <a:off x="1404937" y="2667000"/>
            <a:ext cx="6334125" cy="31559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2" name="Shape 572"/>
        <p:cNvGrpSpPr/>
        <p:nvPr/>
      </p:nvGrpSpPr>
      <p:grpSpPr>
        <a:xfrm>
          <a:off x="0" y="0"/>
          <a:ext cx="0" cy="0"/>
          <a:chOff x="0" y="0"/>
          <a:chExt cx="0" cy="0"/>
        </a:xfrm>
      </p:grpSpPr>
      <p:sp>
        <p:nvSpPr>
          <p:cNvPr id="573" name="Shape 573"/>
          <p:cNvSpPr txBox="1"/>
          <p:nvPr/>
        </p:nvSpPr>
        <p:spPr>
          <a:xfrm>
            <a:off x="227012" y="1196975"/>
            <a:ext cx="86121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Everywhere along the path of the pendulum bob, the sum of PE and KE is the same. Because of the work done against friction, this energy will eventually be transformed into heat.</a:t>
            </a:r>
          </a:p>
        </p:txBody>
      </p:sp>
      <p:sp>
        <p:nvSpPr>
          <p:cNvPr id="574" name="Shape 57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pic>
        <p:nvPicPr>
          <p:cNvPr id="575" name="Shape 575"/>
          <p:cNvPicPr preferRelativeResize="0"/>
          <p:nvPr/>
        </p:nvPicPr>
        <p:blipFill rotWithShape="1">
          <a:blip r:embed="rId3">
            <a:alphaModFix/>
          </a:blip>
          <a:srcRect b="0" l="0" r="0" t="0"/>
          <a:stretch/>
        </p:blipFill>
        <p:spPr>
          <a:xfrm>
            <a:off x="458787" y="2971800"/>
            <a:ext cx="8226425" cy="249237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0" name="Shape 580"/>
        <p:cNvGrpSpPr/>
        <p:nvPr/>
      </p:nvGrpSpPr>
      <p:grpSpPr>
        <a:xfrm>
          <a:off x="0" y="0"/>
          <a:ext cx="0" cy="0"/>
          <a:chOff x="0" y="0"/>
          <a:chExt cx="0" cy="0"/>
        </a:xfrm>
      </p:grpSpPr>
      <p:sp>
        <p:nvSpPr>
          <p:cNvPr id="581" name="Shape 581"/>
          <p:cNvSpPr txBox="1"/>
          <p:nvPr/>
        </p:nvSpPr>
        <p:spPr>
          <a:xfrm>
            <a:off x="227012" y="1196975"/>
            <a:ext cx="5335587" cy="1917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woman leaps from the burning building, the sum of her PE and KE remains constant at each successive position all the way down to the ground.</a:t>
            </a:r>
          </a:p>
        </p:txBody>
      </p:sp>
      <p:sp>
        <p:nvSpPr>
          <p:cNvPr id="582" name="Shape 58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pic>
        <p:nvPicPr>
          <p:cNvPr id="583" name="Shape 583"/>
          <p:cNvPicPr preferRelativeResize="0"/>
          <p:nvPr/>
        </p:nvPicPr>
        <p:blipFill rotWithShape="1">
          <a:blip r:embed="rId3">
            <a:alphaModFix/>
          </a:blip>
          <a:srcRect b="0" l="0" r="0" t="0"/>
          <a:stretch/>
        </p:blipFill>
        <p:spPr>
          <a:xfrm>
            <a:off x="6553200" y="762000"/>
            <a:ext cx="1316037" cy="5484812"/>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8" name="Shape 588"/>
        <p:cNvGrpSpPr/>
        <p:nvPr/>
      </p:nvGrpSpPr>
      <p:grpSpPr>
        <a:xfrm>
          <a:off x="0" y="0"/>
          <a:ext cx="0" cy="0"/>
          <a:chOff x="0" y="0"/>
          <a:chExt cx="0" cy="0"/>
        </a:xfrm>
      </p:grpSpPr>
      <p:sp>
        <p:nvSpPr>
          <p:cNvPr id="589" name="Shape 589"/>
          <p:cNvSpPr txBox="1"/>
          <p:nvPr/>
        </p:nvSpPr>
        <p:spPr>
          <a:xfrm>
            <a:off x="227012" y="1196975"/>
            <a:ext cx="86121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Each atom that makes up matter is a concentrated bundle of energy.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nuclei of atoms rearrange themselves, enormous amounts of energy can be released.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sun shines because some of its nuclear energy is transformed into radiant energy.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nuclear reactors, nuclear energy is transformed into heat.</a:t>
            </a:r>
          </a:p>
        </p:txBody>
      </p:sp>
      <p:sp>
        <p:nvSpPr>
          <p:cNvPr id="590" name="Shape 59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5" name="Shape 595"/>
        <p:cNvGrpSpPr/>
        <p:nvPr/>
      </p:nvGrpSpPr>
      <p:grpSpPr>
        <a:xfrm>
          <a:off x="0" y="0"/>
          <a:ext cx="0" cy="0"/>
          <a:chOff x="0" y="0"/>
          <a:chExt cx="0" cy="0"/>
        </a:xfrm>
      </p:grpSpPr>
      <p:sp>
        <p:nvSpPr>
          <p:cNvPr id="596" name="Shape 596"/>
          <p:cNvSpPr txBox="1"/>
          <p:nvPr/>
        </p:nvSpPr>
        <p:spPr>
          <a:xfrm>
            <a:off x="227012" y="1196975"/>
            <a:ext cx="86121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Enormous compression due to gravity in the deep, hot interior of the sun causes hydrogen nuclei to fuse and become helium nuclei.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This high-temperature welding of atomic nuclei is called </a:t>
            </a:r>
            <a:r>
              <a:rPr b="0" i="1" lang="en-US" sz="2400" u="none" cap="none" strike="noStrike">
                <a:solidFill>
                  <a:srgbClr val="000000"/>
                </a:solidFill>
                <a:latin typeface="Arial"/>
                <a:ea typeface="Arial"/>
                <a:cs typeface="Arial"/>
                <a:sym typeface="Arial"/>
              </a:rPr>
              <a:t>thermonuclear fusion.</a:t>
            </a:r>
            <a:r>
              <a:rPr b="0" i="0" lang="en-US" sz="2400" u="none" cap="none" strike="noStrike">
                <a:solidFill>
                  <a:srgbClr val="000000"/>
                </a:solidFill>
                <a:latin typeface="Arial"/>
                <a:ea typeface="Arial"/>
                <a:cs typeface="Arial"/>
                <a:sym typeface="Arial"/>
              </a:rPr>
              <a: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This process releases radiant energy, some of which reaches Earth.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Part of this energy falls on plants, and some of the plants later become coal. </a:t>
            </a:r>
          </a:p>
        </p:txBody>
      </p:sp>
      <p:sp>
        <p:nvSpPr>
          <p:cNvPr id="597" name="Shape 59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2" name="Shape 602"/>
        <p:cNvGrpSpPr/>
        <p:nvPr/>
      </p:nvGrpSpPr>
      <p:grpSpPr>
        <a:xfrm>
          <a:off x="0" y="0"/>
          <a:ext cx="0" cy="0"/>
          <a:chOff x="0" y="0"/>
          <a:chExt cx="0" cy="0"/>
        </a:xfrm>
      </p:grpSpPr>
      <p:sp>
        <p:nvSpPr>
          <p:cNvPr id="603" name="Shape 603"/>
          <p:cNvSpPr txBox="1"/>
          <p:nvPr/>
        </p:nvSpPr>
        <p:spPr>
          <a:xfrm>
            <a:off x="227012" y="1196975"/>
            <a:ext cx="8612187" cy="2794000"/>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Another part supports life in the food chain that begins with microscopic marine animals and plants, and later gets stored in oil. </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Part of the sun’s energy is used to evaporate water from the ocean. </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Some water returns to Earth as rain that is trapped behind a dam. </a:t>
            </a:r>
          </a:p>
        </p:txBody>
      </p:sp>
      <p:sp>
        <p:nvSpPr>
          <p:cNvPr id="604" name="Shape 60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9" name="Shape 609"/>
        <p:cNvGrpSpPr/>
        <p:nvPr/>
      </p:nvGrpSpPr>
      <p:grpSpPr>
        <a:xfrm>
          <a:off x="0" y="0"/>
          <a:ext cx="0" cy="0"/>
          <a:chOff x="0" y="0"/>
          <a:chExt cx="0" cy="0"/>
        </a:xfrm>
      </p:grpSpPr>
      <p:sp>
        <p:nvSpPr>
          <p:cNvPr id="610" name="Shape 610"/>
          <p:cNvSpPr txBox="1"/>
          <p:nvPr/>
        </p:nvSpPr>
        <p:spPr>
          <a:xfrm>
            <a:off x="227012" y="1196975"/>
            <a:ext cx="86121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water behind a dam has potential energy that is used to power a generating plant below the dam.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generating plant transforms the energy of falling water into electrical energy.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Electrical energy travels through wires to homes where it is used for lighting, heating, cooking, and operating electric toothbrushes. </a:t>
            </a:r>
          </a:p>
        </p:txBody>
      </p:sp>
      <p:sp>
        <p:nvSpPr>
          <p:cNvPr id="611" name="Shape 61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 name="Shape 74"/>
        <p:cNvGrpSpPr/>
        <p:nvPr/>
      </p:nvGrpSpPr>
      <p:grpSpPr>
        <a:xfrm>
          <a:off x="0" y="0"/>
          <a:ext cx="0" cy="0"/>
          <a:chOff x="0" y="0"/>
          <a:chExt cx="0" cy="0"/>
        </a:xfrm>
      </p:grpSpPr>
      <p:sp>
        <p:nvSpPr>
          <p:cNvPr id="75" name="Shape 75"/>
          <p:cNvSpPr txBox="1"/>
          <p:nvPr/>
        </p:nvSpPr>
        <p:spPr>
          <a:xfrm>
            <a:off x="227012" y="1196975"/>
            <a:ext cx="5183187" cy="38893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While the weight lifter is holding a barbell over his head, he may get really tired, but he does no work on the barbell.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Work may be done on the muscles by stretching and squeezing them, but this work is not done on the barbell.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the weight lifter raises the barbell, he is doing work on it.</a:t>
            </a:r>
          </a:p>
        </p:txBody>
      </p:sp>
      <p:sp>
        <p:nvSpPr>
          <p:cNvPr id="76" name="Shape 76"/>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pic>
        <p:nvPicPr>
          <p:cNvPr id="77" name="Shape 77"/>
          <p:cNvPicPr preferRelativeResize="0"/>
          <p:nvPr/>
        </p:nvPicPr>
        <p:blipFill rotWithShape="1">
          <a:blip r:embed="rId3">
            <a:alphaModFix/>
          </a:blip>
          <a:srcRect b="0" l="0" r="0" t="0"/>
          <a:stretch/>
        </p:blipFill>
        <p:spPr>
          <a:xfrm>
            <a:off x="6019800" y="1828800"/>
            <a:ext cx="2786062" cy="43434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6" name="Shape 616"/>
        <p:cNvGrpSpPr/>
        <p:nvPr/>
      </p:nvGrpSpPr>
      <p:grpSpPr>
        <a:xfrm>
          <a:off x="0" y="0"/>
          <a:ext cx="0" cy="0"/>
          <a:chOff x="0" y="0"/>
          <a:chExt cx="0" cy="0"/>
        </a:xfrm>
      </p:grpSpPr>
      <p:pic>
        <p:nvPicPr>
          <p:cNvPr id="617" name="Shape 61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618" name="Shape 618"/>
          <p:cNvSpPr txBox="1"/>
          <p:nvPr/>
        </p:nvSpPr>
        <p:spPr>
          <a:xfrm>
            <a:off x="1676400" y="2981325"/>
            <a:ext cx="60960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does the law of conservation of energy state? </a:t>
            </a:r>
          </a:p>
        </p:txBody>
      </p:sp>
      <p:sp>
        <p:nvSpPr>
          <p:cNvPr id="619" name="Shape 61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Energy</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3" name="Shape 623"/>
        <p:cNvGrpSpPr/>
        <p:nvPr/>
      </p:nvGrpSpPr>
      <p:grpSpPr>
        <a:xfrm>
          <a:off x="0" y="0"/>
          <a:ext cx="0" cy="0"/>
          <a:chOff x="0" y="0"/>
          <a:chExt cx="0" cy="0"/>
        </a:xfrm>
      </p:grpSpPr>
      <p:pic>
        <p:nvPicPr>
          <p:cNvPr id="624" name="Shape 62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625" name="Shape 625"/>
          <p:cNvSpPr txBox="1"/>
          <p:nvPr>
            <p:ph idx="1" type="body"/>
          </p:nvPr>
        </p:nvSpPr>
        <p:spPr>
          <a:xfrm>
            <a:off x="990600" y="2622550"/>
            <a:ext cx="61722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A machine transfers energy from one place to another or transforms it from one form to another. </a:t>
            </a:r>
          </a:p>
        </p:txBody>
      </p:sp>
      <p:sp>
        <p:nvSpPr>
          <p:cNvPr id="626" name="Shape 62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1" name="Shape 631"/>
        <p:cNvGrpSpPr/>
        <p:nvPr/>
      </p:nvGrpSpPr>
      <p:grpSpPr>
        <a:xfrm>
          <a:off x="0" y="0"/>
          <a:ext cx="0" cy="0"/>
          <a:chOff x="0" y="0"/>
          <a:chExt cx="0" cy="0"/>
        </a:xfrm>
      </p:grpSpPr>
      <p:sp>
        <p:nvSpPr>
          <p:cNvPr id="632" name="Shape 632"/>
          <p:cNvSpPr txBox="1"/>
          <p:nvPr/>
        </p:nvSpPr>
        <p:spPr>
          <a:xfrm>
            <a:off x="227012" y="1196975"/>
            <a:ext cx="86121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a:t>
            </a:r>
            <a:r>
              <a:rPr b="1" i="0" lang="en-US" sz="2400" u="none">
                <a:solidFill>
                  <a:srgbClr val="000000"/>
                </a:solidFill>
                <a:latin typeface="Arial"/>
                <a:ea typeface="Arial"/>
                <a:cs typeface="Arial"/>
                <a:sym typeface="Arial"/>
              </a:rPr>
              <a:t>machine </a:t>
            </a:r>
            <a:r>
              <a:rPr b="0" i="0" lang="en-US" sz="2400" u="none">
                <a:solidFill>
                  <a:srgbClr val="000000"/>
                </a:solidFill>
                <a:latin typeface="Arial"/>
                <a:ea typeface="Arial"/>
                <a:cs typeface="Arial"/>
                <a:sym typeface="Arial"/>
              </a:rPr>
              <a:t>is a device used to multiply forces or simply to change the direction of forces.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concept that underlies every machine is the conservation of energy. A machine cannot put out more energy than is put into it. </a:t>
            </a:r>
          </a:p>
        </p:txBody>
      </p:sp>
      <p:sp>
        <p:nvSpPr>
          <p:cNvPr id="633" name="Shape 63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pic>
        <p:nvPicPr>
          <p:cNvPr id="634" name="Shape 634"/>
          <p:cNvPicPr preferRelativeResize="0"/>
          <p:nvPr/>
        </p:nvPicPr>
        <p:blipFill rotWithShape="1">
          <a:blip r:embed="rId3">
            <a:alphaModFix/>
          </a:blip>
          <a:srcRect b="0" l="0" r="0" t="0"/>
          <a:stretch/>
        </p:blipFill>
        <p:spPr>
          <a:xfrm>
            <a:off x="5715000" y="3733800"/>
            <a:ext cx="3095625" cy="2408237"/>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9" name="Shape 639"/>
        <p:cNvGrpSpPr/>
        <p:nvPr/>
      </p:nvGrpSpPr>
      <p:grpSpPr>
        <a:xfrm>
          <a:off x="0" y="0"/>
          <a:ext cx="0" cy="0"/>
          <a:chOff x="0" y="0"/>
          <a:chExt cx="0" cy="0"/>
        </a:xfrm>
      </p:grpSpPr>
      <p:sp>
        <p:nvSpPr>
          <p:cNvPr id="640" name="Shape 640"/>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a:solidFill>
                  <a:schemeClr val="hlink"/>
                </a:solidFill>
                <a:latin typeface="Arial"/>
                <a:ea typeface="Arial"/>
                <a:cs typeface="Arial"/>
                <a:sym typeface="Arial"/>
              </a:rPr>
              <a:t>Levers</a:t>
            </a:r>
          </a:p>
        </p:txBody>
      </p:sp>
      <p:sp>
        <p:nvSpPr>
          <p:cNvPr id="641" name="Shape 641"/>
          <p:cNvSpPr txBox="1"/>
          <p:nvPr/>
        </p:nvSpPr>
        <p:spPr>
          <a:xfrm>
            <a:off x="227012" y="1766887"/>
            <a:ext cx="8612187" cy="29400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a:t>
            </a:r>
            <a:r>
              <a:rPr b="1" i="0" lang="en-US" sz="2400" u="none">
                <a:solidFill>
                  <a:srgbClr val="000000"/>
                </a:solidFill>
                <a:latin typeface="Arial"/>
                <a:ea typeface="Arial"/>
                <a:cs typeface="Arial"/>
                <a:sym typeface="Arial"/>
              </a:rPr>
              <a:t>lever </a:t>
            </a:r>
            <a:r>
              <a:rPr b="0" i="0" lang="en-US" sz="2400" u="none">
                <a:solidFill>
                  <a:srgbClr val="000000"/>
                </a:solidFill>
                <a:latin typeface="Arial"/>
                <a:ea typeface="Arial"/>
                <a:cs typeface="Arial"/>
                <a:sym typeface="Arial"/>
              </a:rPr>
              <a:t>is a simple machine made of a bar that turns about a fixed point.</a:t>
            </a:r>
            <a:r>
              <a:rPr b="0" i="1" lang="en-US" sz="2400" u="none">
                <a:solidFill>
                  <a:srgbClr val="000000"/>
                </a:solidFill>
                <a:latin typeface="Arial"/>
                <a:ea typeface="Arial"/>
                <a:cs typeface="Arial"/>
                <a:sym typeface="Arial"/>
              </a:rPr>
              <a:t> </a:t>
            </a:r>
            <a:r>
              <a:rPr b="0" i="0" lang="en-US" sz="2400" u="none">
                <a:solidFill>
                  <a:srgbClr val="000000"/>
                </a:solidFill>
                <a:latin typeface="Arial"/>
                <a:ea typeface="Arial"/>
                <a:cs typeface="Arial"/>
                <a:sym typeface="Arial"/>
              </a:rPr>
              <a:t>If the heat from friction is small enough to neglect, the work input will be equal to the work output.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	work input  =  work output</a:t>
            </a:r>
          </a:p>
          <a:p>
            <a:pPr indent="0" lvl="0" marL="0" marR="0" rtl="0" algn="l">
              <a:lnSpc>
                <a:spcPct val="100000"/>
              </a:lnSpc>
              <a:spcBef>
                <a:spcPts val="480"/>
              </a:spcBef>
              <a:spcAft>
                <a:spcPts val="0"/>
              </a:spcAft>
              <a:buClr>
                <a:schemeClr val="dk1"/>
              </a:buClr>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Since work equals force times distance, we can say</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	(force × distance)</a:t>
            </a:r>
            <a:r>
              <a:rPr b="0" baseline="-25000" i="0" lang="en-US" sz="2400" u="none">
                <a:solidFill>
                  <a:srgbClr val="000000"/>
                </a:solidFill>
                <a:latin typeface="Arial"/>
                <a:ea typeface="Arial"/>
                <a:cs typeface="Arial"/>
                <a:sym typeface="Arial"/>
              </a:rPr>
              <a:t>input</a:t>
            </a:r>
            <a:r>
              <a:rPr b="0" i="0" lang="en-US" sz="2400" u="none">
                <a:solidFill>
                  <a:srgbClr val="000000"/>
                </a:solidFill>
                <a:latin typeface="Arial"/>
                <a:ea typeface="Arial"/>
                <a:cs typeface="Arial"/>
                <a:sym typeface="Arial"/>
              </a:rPr>
              <a:t>  =  (force × distance)</a:t>
            </a:r>
            <a:r>
              <a:rPr b="0" baseline="-25000" i="0" lang="en-US" sz="2400" u="none">
                <a:solidFill>
                  <a:srgbClr val="000000"/>
                </a:solidFill>
                <a:latin typeface="Arial"/>
                <a:ea typeface="Arial"/>
                <a:cs typeface="Arial"/>
                <a:sym typeface="Arial"/>
              </a:rPr>
              <a:t>output</a:t>
            </a:r>
          </a:p>
        </p:txBody>
      </p:sp>
      <p:sp>
        <p:nvSpPr>
          <p:cNvPr id="642" name="Shape 64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7" name="Shape 647"/>
        <p:cNvGrpSpPr/>
        <p:nvPr/>
      </p:nvGrpSpPr>
      <p:grpSpPr>
        <a:xfrm>
          <a:off x="0" y="0"/>
          <a:ext cx="0" cy="0"/>
          <a:chOff x="0" y="0"/>
          <a:chExt cx="0" cy="0"/>
        </a:xfrm>
      </p:grpSpPr>
      <p:sp>
        <p:nvSpPr>
          <p:cNvPr id="648" name="Shape 648"/>
          <p:cNvSpPr txBox="1"/>
          <p:nvPr/>
        </p:nvSpPr>
        <p:spPr>
          <a:xfrm>
            <a:off x="227012" y="1196975"/>
            <a:ext cx="86121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pivot point, or </a:t>
            </a:r>
            <a:r>
              <a:rPr b="1" i="0" lang="en-US" sz="2400" u="none">
                <a:solidFill>
                  <a:srgbClr val="000000"/>
                </a:solidFill>
                <a:latin typeface="Arial"/>
                <a:ea typeface="Arial"/>
                <a:cs typeface="Arial"/>
                <a:sym typeface="Arial"/>
              </a:rPr>
              <a:t>fulcrum, </a:t>
            </a:r>
            <a:r>
              <a:rPr b="0" i="0" lang="en-US" sz="2400" u="none">
                <a:solidFill>
                  <a:srgbClr val="000000"/>
                </a:solidFill>
                <a:latin typeface="Arial"/>
                <a:ea typeface="Arial"/>
                <a:cs typeface="Arial"/>
                <a:sym typeface="Arial"/>
              </a:rPr>
              <a:t>of the lever can be relatively close to the load.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Then a small input force exerted through a large distance will produce a large output force over a short distance.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In this way, a lever can multiply forces.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However, no machine can multiply work or energy. </a:t>
            </a:r>
          </a:p>
        </p:txBody>
      </p:sp>
      <p:sp>
        <p:nvSpPr>
          <p:cNvPr id="649" name="Shape 64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4" name="Shape 654"/>
        <p:cNvGrpSpPr/>
        <p:nvPr/>
      </p:nvGrpSpPr>
      <p:grpSpPr>
        <a:xfrm>
          <a:off x="0" y="0"/>
          <a:ext cx="0" cy="0"/>
          <a:chOff x="0" y="0"/>
          <a:chExt cx="0" cy="0"/>
        </a:xfrm>
      </p:grpSpPr>
      <p:sp>
        <p:nvSpPr>
          <p:cNvPr id="655" name="Shape 655"/>
          <p:cNvSpPr txBox="1"/>
          <p:nvPr/>
        </p:nvSpPr>
        <p:spPr>
          <a:xfrm>
            <a:off x="227012" y="1196975"/>
            <a:ext cx="86121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the lever, the work (force × distance) done at one end is equal to the work done on the load at the other end.</a:t>
            </a:r>
          </a:p>
        </p:txBody>
      </p:sp>
      <p:sp>
        <p:nvSpPr>
          <p:cNvPr id="656" name="Shape 65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pic>
        <p:nvPicPr>
          <p:cNvPr id="657" name="Shape 657"/>
          <p:cNvPicPr preferRelativeResize="0"/>
          <p:nvPr/>
        </p:nvPicPr>
        <p:blipFill rotWithShape="1">
          <a:blip r:embed="rId3">
            <a:alphaModFix/>
          </a:blip>
          <a:srcRect b="0" l="0" r="0" t="0"/>
          <a:stretch/>
        </p:blipFill>
        <p:spPr>
          <a:xfrm>
            <a:off x="1800225" y="2209800"/>
            <a:ext cx="5543550" cy="395922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2" name="Shape 662"/>
        <p:cNvGrpSpPr/>
        <p:nvPr/>
      </p:nvGrpSpPr>
      <p:grpSpPr>
        <a:xfrm>
          <a:off x="0" y="0"/>
          <a:ext cx="0" cy="0"/>
          <a:chOff x="0" y="0"/>
          <a:chExt cx="0" cy="0"/>
        </a:xfrm>
      </p:grpSpPr>
      <p:sp>
        <p:nvSpPr>
          <p:cNvPr id="663" name="Shape 663"/>
          <p:cNvSpPr txBox="1"/>
          <p:nvPr/>
        </p:nvSpPr>
        <p:spPr>
          <a:xfrm>
            <a:off x="227012" y="1196975"/>
            <a:ext cx="8612187" cy="8953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output force is eight times the input force.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output distance is one eighth of the input distance.</a:t>
            </a:r>
          </a:p>
        </p:txBody>
      </p:sp>
      <p:sp>
        <p:nvSpPr>
          <p:cNvPr id="664" name="Shape 66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pic>
        <p:nvPicPr>
          <p:cNvPr id="665" name="Shape 665"/>
          <p:cNvPicPr preferRelativeResize="0"/>
          <p:nvPr/>
        </p:nvPicPr>
        <p:blipFill rotWithShape="1">
          <a:blip r:embed="rId3">
            <a:alphaModFix/>
          </a:blip>
          <a:srcRect b="0" l="0" r="0" t="0"/>
          <a:stretch/>
        </p:blipFill>
        <p:spPr>
          <a:xfrm>
            <a:off x="458787" y="3276600"/>
            <a:ext cx="8226425" cy="230822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0" name="Shape 670"/>
        <p:cNvGrpSpPr/>
        <p:nvPr/>
      </p:nvGrpSpPr>
      <p:grpSpPr>
        <a:xfrm>
          <a:off x="0" y="0"/>
          <a:ext cx="0" cy="0"/>
          <a:chOff x="0" y="0"/>
          <a:chExt cx="0" cy="0"/>
        </a:xfrm>
      </p:grpSpPr>
      <p:sp>
        <p:nvSpPr>
          <p:cNvPr id="671" name="Shape 671"/>
          <p:cNvSpPr txBox="1"/>
          <p:nvPr/>
        </p:nvSpPr>
        <p:spPr>
          <a:xfrm>
            <a:off x="227012" y="1196975"/>
            <a:ext cx="86121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child pushes down 10 N and lifts an 80-N load.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ratio of output force to input force for a machine is called the </a:t>
            </a:r>
            <a:r>
              <a:rPr b="1" i="0" lang="en-US" sz="2400" u="none">
                <a:solidFill>
                  <a:srgbClr val="000000"/>
                </a:solidFill>
                <a:latin typeface="Arial"/>
                <a:ea typeface="Arial"/>
                <a:cs typeface="Arial"/>
                <a:sym typeface="Arial"/>
              </a:rPr>
              <a:t>mechanical advantage.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mechanical advantage is (80 N)/(10 N), or 8.</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Neglecting friction, the mechanical advantage can also be determined by the ratio of input distance to output distance.</a:t>
            </a:r>
          </a:p>
        </p:txBody>
      </p:sp>
      <p:sp>
        <p:nvSpPr>
          <p:cNvPr id="672" name="Shape 67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7" name="Shape 677"/>
        <p:cNvGrpSpPr/>
        <p:nvPr/>
      </p:nvGrpSpPr>
      <p:grpSpPr>
        <a:xfrm>
          <a:off x="0" y="0"/>
          <a:ext cx="0" cy="0"/>
          <a:chOff x="0" y="0"/>
          <a:chExt cx="0" cy="0"/>
        </a:xfrm>
      </p:grpSpPr>
      <p:sp>
        <p:nvSpPr>
          <p:cNvPr id="678" name="Shape 678"/>
          <p:cNvSpPr txBox="1"/>
          <p:nvPr/>
        </p:nvSpPr>
        <p:spPr>
          <a:xfrm>
            <a:off x="227012" y="1196975"/>
            <a:ext cx="86121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There are three common ways to set up a lever:</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type 1 lever has the fulcrum between the force and the load, or between input and output.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type 2 lever has the load between the fulcrum and the input force.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type 3 lever has the fulcrum at one end and the load at the other.</a:t>
            </a:r>
          </a:p>
        </p:txBody>
      </p:sp>
      <p:sp>
        <p:nvSpPr>
          <p:cNvPr id="679" name="Shape 67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4" name="Shape 684"/>
        <p:cNvGrpSpPr/>
        <p:nvPr/>
      </p:nvGrpSpPr>
      <p:grpSpPr>
        <a:xfrm>
          <a:off x="0" y="0"/>
          <a:ext cx="0" cy="0"/>
          <a:chOff x="0" y="0"/>
          <a:chExt cx="0" cy="0"/>
        </a:xfrm>
      </p:grpSpPr>
      <p:sp>
        <p:nvSpPr>
          <p:cNvPr id="685" name="Shape 685"/>
          <p:cNvSpPr txBox="1"/>
          <p:nvPr/>
        </p:nvSpPr>
        <p:spPr>
          <a:xfrm>
            <a:off x="227012" y="1196975"/>
            <a:ext cx="86121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three basic types of levers are shown here. </a:t>
            </a:r>
          </a:p>
        </p:txBody>
      </p:sp>
      <p:sp>
        <p:nvSpPr>
          <p:cNvPr id="686" name="Shape 68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pic>
        <p:nvPicPr>
          <p:cNvPr id="687" name="Shape 687"/>
          <p:cNvPicPr preferRelativeResize="0"/>
          <p:nvPr/>
        </p:nvPicPr>
        <p:blipFill rotWithShape="1">
          <a:blip r:embed="rId3">
            <a:alphaModFix/>
          </a:blip>
          <a:srcRect b="0" l="0" r="0" t="0"/>
          <a:stretch/>
        </p:blipFill>
        <p:spPr>
          <a:xfrm>
            <a:off x="455612" y="2057400"/>
            <a:ext cx="8226425" cy="396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2" name="Shape 82"/>
        <p:cNvGrpSpPr/>
        <p:nvPr/>
      </p:nvGrpSpPr>
      <p:grpSpPr>
        <a:xfrm>
          <a:off x="0" y="0"/>
          <a:ext cx="0" cy="0"/>
          <a:chOff x="0" y="0"/>
          <a:chExt cx="0" cy="0"/>
        </a:xfrm>
      </p:grpSpPr>
      <p:sp>
        <p:nvSpPr>
          <p:cNvPr id="83" name="Shape 83"/>
          <p:cNvSpPr txBox="1"/>
          <p:nvPr/>
        </p:nvSpPr>
        <p:spPr>
          <a:xfrm>
            <a:off x="227012" y="1196975"/>
            <a:ext cx="80787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 work is done against another force.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An archer stretches her bowstring, doing work against the elastic forces of the bow.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the ram of a pile driver is raised, work is required to raise the ram against the force of gravity.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When you do push-ups, you do work against your own weight.</a:t>
            </a:r>
            <a:r>
              <a:rPr b="0" i="0" lang="en-US" sz="2000" u="none" cap="none" strike="noStrike">
                <a:solidFill>
                  <a:srgbClr val="000000"/>
                </a:solidFill>
                <a:latin typeface="Arial"/>
                <a:ea typeface="Arial"/>
                <a:cs typeface="Arial"/>
                <a:sym typeface="Arial"/>
              </a:rPr>
              <a:t> </a:t>
            </a:r>
          </a:p>
        </p:txBody>
      </p:sp>
      <p:sp>
        <p:nvSpPr>
          <p:cNvPr id="84" name="Shape 84"/>
          <p:cNvSpPr txBox="1"/>
          <p:nvPr/>
        </p:nvSpPr>
        <p:spPr>
          <a:xfrm>
            <a:off x="230187" y="623887"/>
            <a:ext cx="6932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Work</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2" name="Shape 692"/>
        <p:cNvGrpSpPr/>
        <p:nvPr/>
      </p:nvGrpSpPr>
      <p:grpSpPr>
        <a:xfrm>
          <a:off x="0" y="0"/>
          <a:ext cx="0" cy="0"/>
          <a:chOff x="0" y="0"/>
          <a:chExt cx="0" cy="0"/>
        </a:xfrm>
      </p:grpSpPr>
      <p:pic>
        <p:nvPicPr>
          <p:cNvPr id="693" name="Shape 693"/>
          <p:cNvPicPr preferRelativeResize="0"/>
          <p:nvPr/>
        </p:nvPicPr>
        <p:blipFill rotWithShape="1">
          <a:blip r:embed="rId3">
            <a:alphaModFix/>
          </a:blip>
          <a:srcRect b="0" l="0" r="0" t="0"/>
          <a:stretch/>
        </p:blipFill>
        <p:spPr>
          <a:xfrm>
            <a:off x="455612" y="2055812"/>
            <a:ext cx="8226425" cy="3965575"/>
          </a:xfrm>
          <a:prstGeom prst="rect">
            <a:avLst/>
          </a:prstGeom>
          <a:noFill/>
          <a:ln>
            <a:noFill/>
          </a:ln>
        </p:spPr>
      </p:pic>
      <p:sp>
        <p:nvSpPr>
          <p:cNvPr id="694" name="Shape 694"/>
          <p:cNvSpPr txBox="1"/>
          <p:nvPr/>
        </p:nvSpPr>
        <p:spPr>
          <a:xfrm>
            <a:off x="227012" y="1196975"/>
            <a:ext cx="86121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three basic types of levers are shown here. </a:t>
            </a:r>
          </a:p>
        </p:txBody>
      </p:sp>
      <p:sp>
        <p:nvSpPr>
          <p:cNvPr id="695" name="Shape 69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0" name="Shape 700"/>
        <p:cNvGrpSpPr/>
        <p:nvPr/>
      </p:nvGrpSpPr>
      <p:grpSpPr>
        <a:xfrm>
          <a:off x="0" y="0"/>
          <a:ext cx="0" cy="0"/>
          <a:chOff x="0" y="0"/>
          <a:chExt cx="0" cy="0"/>
        </a:xfrm>
      </p:grpSpPr>
      <p:pic>
        <p:nvPicPr>
          <p:cNvPr id="701" name="Shape 701"/>
          <p:cNvPicPr preferRelativeResize="0"/>
          <p:nvPr/>
        </p:nvPicPr>
        <p:blipFill rotWithShape="1">
          <a:blip r:embed="rId3">
            <a:alphaModFix/>
          </a:blip>
          <a:srcRect b="0" l="0" r="0" t="0"/>
          <a:stretch/>
        </p:blipFill>
        <p:spPr>
          <a:xfrm>
            <a:off x="458787" y="2057400"/>
            <a:ext cx="8226425" cy="3965575"/>
          </a:xfrm>
          <a:prstGeom prst="rect">
            <a:avLst/>
          </a:prstGeom>
          <a:noFill/>
          <a:ln>
            <a:noFill/>
          </a:ln>
        </p:spPr>
      </p:pic>
      <p:sp>
        <p:nvSpPr>
          <p:cNvPr id="702" name="Shape 702"/>
          <p:cNvSpPr txBox="1"/>
          <p:nvPr/>
        </p:nvSpPr>
        <p:spPr>
          <a:xfrm>
            <a:off x="227012" y="1196975"/>
            <a:ext cx="8612187"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three basic types of levers are shown here. </a:t>
            </a:r>
          </a:p>
        </p:txBody>
      </p:sp>
      <p:sp>
        <p:nvSpPr>
          <p:cNvPr id="703" name="Shape 70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8" name="Shape 708"/>
        <p:cNvGrpSpPr/>
        <p:nvPr/>
      </p:nvGrpSpPr>
      <p:grpSpPr>
        <a:xfrm>
          <a:off x="0" y="0"/>
          <a:ext cx="0" cy="0"/>
          <a:chOff x="0" y="0"/>
          <a:chExt cx="0" cy="0"/>
        </a:xfrm>
      </p:grpSpPr>
      <p:sp>
        <p:nvSpPr>
          <p:cNvPr id="709" name="Shape 709"/>
          <p:cNvSpPr txBox="1"/>
          <p:nvPr/>
        </p:nvSpPr>
        <p:spPr>
          <a:xfrm>
            <a:off x="227012" y="1196975"/>
            <a:ext cx="8612187" cy="3159125"/>
          </a:xfrm>
          <a:prstGeom prst="rect">
            <a:avLst/>
          </a:prstGeom>
          <a:noFill/>
          <a:ln>
            <a:noFill/>
          </a:ln>
        </p:spPr>
        <p:txBody>
          <a:bodyPr anchorCtr="0" anchor="t" bIns="45700" lIns="91425" rIns="91425" wrap="square" tIns="45700">
            <a:noAutofit/>
          </a:bodyPr>
          <a:lstStyle/>
          <a:p>
            <a:pPr indent="-282575" lvl="0" marL="282575" marR="0" rtl="0" algn="l">
              <a:lnSpc>
                <a:spcPct val="100000"/>
              </a:lnSpc>
              <a:spcBef>
                <a:spcPts val="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For a type 1 lever, push down on one end and you lift a load at the other. The directions of input and output are opposite.</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For a type 2 lever, you </a:t>
            </a:r>
            <a:r>
              <a:rPr b="0" i="1" lang="en-US" sz="2400" u="none">
                <a:solidFill>
                  <a:schemeClr val="dk1"/>
                </a:solidFill>
                <a:latin typeface="Arial"/>
                <a:ea typeface="Arial"/>
                <a:cs typeface="Arial"/>
                <a:sym typeface="Arial"/>
              </a:rPr>
              <a:t>lift </a:t>
            </a:r>
            <a:r>
              <a:rPr b="0" i="0" lang="en-US" sz="2400" u="none">
                <a:solidFill>
                  <a:schemeClr val="dk1"/>
                </a:solidFill>
                <a:latin typeface="Arial"/>
                <a:ea typeface="Arial"/>
                <a:cs typeface="Arial"/>
                <a:sym typeface="Arial"/>
              </a:rPr>
              <a:t>the end of the lever. Since the input and output forces are on the same side of the fulcrum, the forces have the same direction.</a:t>
            </a:r>
          </a:p>
          <a:p>
            <a:pPr indent="-282575" lvl="0" marL="282575" marR="0" rtl="0" algn="l">
              <a:lnSpc>
                <a:spcPct val="100000"/>
              </a:lnSpc>
              <a:spcBef>
                <a:spcPts val="480"/>
              </a:spcBef>
              <a:spcAft>
                <a:spcPts val="0"/>
              </a:spcAft>
              <a:buClr>
                <a:schemeClr val="dk1"/>
              </a:buClr>
              <a:buSzPct val="100000"/>
              <a:buFont typeface="Arial"/>
              <a:buChar char="•"/>
            </a:pPr>
            <a:r>
              <a:rPr b="0" i="0" lang="en-US" sz="2400" u="none">
                <a:solidFill>
                  <a:schemeClr val="dk1"/>
                </a:solidFill>
                <a:latin typeface="Arial"/>
                <a:ea typeface="Arial"/>
                <a:cs typeface="Arial"/>
                <a:sym typeface="Arial"/>
              </a:rPr>
              <a:t>For a type 3 lever, the input force is applied between the fulcrum and the load. The input and output forces are on the same side of the fulcrum and have the same direction.</a:t>
            </a:r>
          </a:p>
        </p:txBody>
      </p:sp>
      <p:sp>
        <p:nvSpPr>
          <p:cNvPr id="710" name="Shape 71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15" name="Shape 715"/>
        <p:cNvGrpSpPr/>
        <p:nvPr/>
      </p:nvGrpSpPr>
      <p:grpSpPr>
        <a:xfrm>
          <a:off x="0" y="0"/>
          <a:ext cx="0" cy="0"/>
          <a:chOff x="0" y="0"/>
          <a:chExt cx="0" cy="0"/>
        </a:xfrm>
      </p:grpSpPr>
      <p:sp>
        <p:nvSpPr>
          <p:cNvPr id="716" name="Shape 716"/>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a:solidFill>
                  <a:schemeClr val="hlink"/>
                </a:solidFill>
                <a:latin typeface="Arial"/>
                <a:ea typeface="Arial"/>
                <a:cs typeface="Arial"/>
                <a:sym typeface="Arial"/>
              </a:rPr>
              <a:t>Pulleys</a:t>
            </a:r>
          </a:p>
        </p:txBody>
      </p:sp>
      <p:sp>
        <p:nvSpPr>
          <p:cNvPr id="717" name="Shape 717"/>
          <p:cNvSpPr txBox="1"/>
          <p:nvPr/>
        </p:nvSpPr>
        <p:spPr>
          <a:xfrm>
            <a:off x="227012" y="1766887"/>
            <a:ext cx="86121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a:t>
            </a:r>
            <a:r>
              <a:rPr b="1" i="0" lang="en-US" sz="2400" u="none">
                <a:solidFill>
                  <a:srgbClr val="000000"/>
                </a:solidFill>
                <a:latin typeface="Arial"/>
                <a:ea typeface="Arial"/>
                <a:cs typeface="Arial"/>
                <a:sym typeface="Arial"/>
              </a:rPr>
              <a:t>pulley </a:t>
            </a:r>
            <a:r>
              <a:rPr b="0" i="0" lang="en-US" sz="2400" u="none">
                <a:solidFill>
                  <a:srgbClr val="000000"/>
                </a:solidFill>
                <a:latin typeface="Arial"/>
                <a:ea typeface="Arial"/>
                <a:cs typeface="Arial"/>
                <a:sym typeface="Arial"/>
              </a:rPr>
              <a:t>is basically a kind of lever that can be used to change the direction of a force.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Properly used, a pulley or system of pulleys can multiply forces.</a:t>
            </a:r>
          </a:p>
        </p:txBody>
      </p:sp>
      <p:sp>
        <p:nvSpPr>
          <p:cNvPr id="718" name="Shape 71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3" name="Shape 723"/>
        <p:cNvGrpSpPr/>
        <p:nvPr/>
      </p:nvGrpSpPr>
      <p:grpSpPr>
        <a:xfrm>
          <a:off x="0" y="0"/>
          <a:ext cx="0" cy="0"/>
          <a:chOff x="0" y="0"/>
          <a:chExt cx="0" cy="0"/>
        </a:xfrm>
      </p:grpSpPr>
      <p:sp>
        <p:nvSpPr>
          <p:cNvPr id="724" name="Shape 724"/>
          <p:cNvSpPr txBox="1"/>
          <p:nvPr/>
        </p:nvSpPr>
        <p:spPr>
          <a:xfrm>
            <a:off x="227012" y="1196975"/>
            <a:ext cx="8612187" cy="4572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chemeClr val="dk1"/>
              </a:buClr>
              <a:buSzPct val="100000"/>
              <a:buFont typeface="Arial"/>
              <a:buAutoNum type="alphaLcPeriod"/>
            </a:pPr>
            <a:r>
              <a:rPr b="0" i="0" lang="en-US" sz="2400" u="none">
                <a:solidFill>
                  <a:schemeClr val="dk1"/>
                </a:solidFill>
                <a:latin typeface="Arial"/>
                <a:ea typeface="Arial"/>
                <a:cs typeface="Arial"/>
                <a:sym typeface="Arial"/>
              </a:rPr>
              <a:t>A pulley can change the direction of a force. </a:t>
            </a:r>
          </a:p>
        </p:txBody>
      </p:sp>
      <p:sp>
        <p:nvSpPr>
          <p:cNvPr id="725" name="Shape 72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pic>
        <p:nvPicPr>
          <p:cNvPr id="726" name="Shape 726"/>
          <p:cNvPicPr preferRelativeResize="0"/>
          <p:nvPr/>
        </p:nvPicPr>
        <p:blipFill rotWithShape="1">
          <a:blip r:embed="rId3">
            <a:alphaModFix/>
          </a:blip>
          <a:srcRect b="0" l="0" r="0" t="0"/>
          <a:stretch/>
        </p:blipFill>
        <p:spPr>
          <a:xfrm>
            <a:off x="457200" y="3890962"/>
            <a:ext cx="8226425" cy="2211387"/>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31" name="Shape 731"/>
        <p:cNvGrpSpPr/>
        <p:nvPr/>
      </p:nvGrpSpPr>
      <p:grpSpPr>
        <a:xfrm>
          <a:off x="0" y="0"/>
          <a:ext cx="0" cy="0"/>
          <a:chOff x="0" y="0"/>
          <a:chExt cx="0" cy="0"/>
        </a:xfrm>
      </p:grpSpPr>
      <p:sp>
        <p:nvSpPr>
          <p:cNvPr id="732" name="Shape 732"/>
          <p:cNvSpPr txBox="1"/>
          <p:nvPr/>
        </p:nvSpPr>
        <p:spPr>
          <a:xfrm>
            <a:off x="227012" y="1196975"/>
            <a:ext cx="8612187" cy="8953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chemeClr val="dk1"/>
              </a:buClr>
              <a:buSzPct val="100000"/>
              <a:buFont typeface="Arial"/>
              <a:buAutoNum type="alphaLcPeriod"/>
            </a:pPr>
            <a:r>
              <a:rPr b="0" i="0" lang="en-US" sz="2400" u="none">
                <a:solidFill>
                  <a:schemeClr val="dk1"/>
                </a:solidFill>
                <a:latin typeface="Arial"/>
                <a:ea typeface="Arial"/>
                <a:cs typeface="Arial"/>
                <a:sym typeface="Arial"/>
              </a:rPr>
              <a:t>A pulley can change the direction of a force. </a:t>
            </a:r>
          </a:p>
          <a:p>
            <a:pPr indent="-533400" lvl="0" marL="533400" marR="0" rtl="0" algn="l">
              <a:lnSpc>
                <a:spcPct val="100000"/>
              </a:lnSpc>
              <a:spcBef>
                <a:spcPts val="480"/>
              </a:spcBef>
              <a:spcAft>
                <a:spcPts val="0"/>
              </a:spcAft>
              <a:buClr>
                <a:schemeClr val="dk1"/>
              </a:buClr>
              <a:buSzPct val="100000"/>
              <a:buFont typeface="Arial"/>
              <a:buAutoNum type="alphaLcPeriod"/>
            </a:pPr>
            <a:r>
              <a:rPr b="0" i="0" lang="en-US" sz="2400" u="none">
                <a:solidFill>
                  <a:schemeClr val="dk1"/>
                </a:solidFill>
                <a:latin typeface="Arial"/>
                <a:ea typeface="Arial"/>
                <a:cs typeface="Arial"/>
                <a:sym typeface="Arial"/>
              </a:rPr>
              <a:t>A pulley multiplies force. </a:t>
            </a:r>
          </a:p>
        </p:txBody>
      </p:sp>
      <p:sp>
        <p:nvSpPr>
          <p:cNvPr id="733" name="Shape 73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pic>
        <p:nvPicPr>
          <p:cNvPr id="734" name="Shape 734"/>
          <p:cNvPicPr preferRelativeResize="0"/>
          <p:nvPr/>
        </p:nvPicPr>
        <p:blipFill rotWithShape="1">
          <a:blip r:embed="rId3">
            <a:alphaModFix/>
          </a:blip>
          <a:srcRect b="0" l="0" r="0" t="0"/>
          <a:stretch/>
        </p:blipFill>
        <p:spPr>
          <a:xfrm>
            <a:off x="457200" y="3890962"/>
            <a:ext cx="8226425" cy="2211387"/>
          </a:xfrm>
          <a:prstGeom prst="rect">
            <a:avLst/>
          </a:prstGeom>
          <a:noFill/>
          <a:ln>
            <a:noFill/>
          </a:ln>
        </p:spPr>
      </p:pic>
      <p:pic>
        <p:nvPicPr>
          <p:cNvPr id="735" name="Shape 735"/>
          <p:cNvPicPr preferRelativeResize="0"/>
          <p:nvPr/>
        </p:nvPicPr>
        <p:blipFill rotWithShape="1">
          <a:blip r:embed="rId4">
            <a:alphaModFix/>
          </a:blip>
          <a:srcRect b="0" l="0" r="0" t="0"/>
          <a:stretch/>
        </p:blipFill>
        <p:spPr>
          <a:xfrm>
            <a:off x="3779837" y="3889375"/>
            <a:ext cx="3382962" cy="221297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0" name="Shape 740"/>
        <p:cNvGrpSpPr/>
        <p:nvPr/>
      </p:nvGrpSpPr>
      <p:grpSpPr>
        <a:xfrm>
          <a:off x="0" y="0"/>
          <a:ext cx="0" cy="0"/>
          <a:chOff x="0" y="0"/>
          <a:chExt cx="0" cy="0"/>
        </a:xfrm>
      </p:grpSpPr>
      <p:sp>
        <p:nvSpPr>
          <p:cNvPr id="741" name="Shape 741"/>
          <p:cNvSpPr txBox="1"/>
          <p:nvPr/>
        </p:nvSpPr>
        <p:spPr>
          <a:xfrm>
            <a:off x="227012" y="1196975"/>
            <a:ext cx="8612187" cy="1333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chemeClr val="dk1"/>
              </a:buClr>
              <a:buSzPct val="100000"/>
              <a:buFont typeface="Arial"/>
              <a:buAutoNum type="alphaLcPeriod"/>
            </a:pPr>
            <a:r>
              <a:rPr b="0" i="0" lang="en-US" sz="2400" u="none">
                <a:solidFill>
                  <a:schemeClr val="dk1"/>
                </a:solidFill>
                <a:latin typeface="Arial"/>
                <a:ea typeface="Arial"/>
                <a:cs typeface="Arial"/>
                <a:sym typeface="Arial"/>
              </a:rPr>
              <a:t>A pulley can change the direction of a force. </a:t>
            </a:r>
          </a:p>
          <a:p>
            <a:pPr indent="-533400" lvl="0" marL="533400" marR="0" rtl="0" algn="l">
              <a:lnSpc>
                <a:spcPct val="100000"/>
              </a:lnSpc>
              <a:spcBef>
                <a:spcPts val="480"/>
              </a:spcBef>
              <a:spcAft>
                <a:spcPts val="0"/>
              </a:spcAft>
              <a:buClr>
                <a:schemeClr val="dk1"/>
              </a:buClr>
              <a:buSzPct val="100000"/>
              <a:buFont typeface="Arial"/>
              <a:buAutoNum type="alphaLcPeriod"/>
            </a:pPr>
            <a:r>
              <a:rPr b="0" i="0" lang="en-US" sz="2400" u="none">
                <a:solidFill>
                  <a:schemeClr val="dk1"/>
                </a:solidFill>
                <a:latin typeface="Arial"/>
                <a:ea typeface="Arial"/>
                <a:cs typeface="Arial"/>
                <a:sym typeface="Arial"/>
              </a:rPr>
              <a:t>A pulley multiplies force. </a:t>
            </a:r>
          </a:p>
          <a:p>
            <a:pPr indent="-533400" lvl="0" marL="533400" marR="0" rtl="0" algn="l">
              <a:lnSpc>
                <a:spcPct val="100000"/>
              </a:lnSpc>
              <a:spcBef>
                <a:spcPts val="480"/>
              </a:spcBef>
              <a:spcAft>
                <a:spcPts val="0"/>
              </a:spcAft>
              <a:buClr>
                <a:schemeClr val="dk1"/>
              </a:buClr>
              <a:buSzPct val="100000"/>
              <a:buFont typeface="Arial"/>
              <a:buAutoNum type="alphaLcPeriod"/>
            </a:pPr>
            <a:r>
              <a:rPr b="0" i="0" lang="en-US" sz="2400" u="none">
                <a:solidFill>
                  <a:schemeClr val="dk1"/>
                </a:solidFill>
                <a:latin typeface="Arial"/>
                <a:ea typeface="Arial"/>
                <a:cs typeface="Arial"/>
                <a:sym typeface="Arial"/>
              </a:rPr>
              <a:t>Two pulleys can change the direction and multiply force.</a:t>
            </a:r>
          </a:p>
        </p:txBody>
      </p:sp>
      <p:sp>
        <p:nvSpPr>
          <p:cNvPr id="742" name="Shape 74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pic>
        <p:nvPicPr>
          <p:cNvPr id="743" name="Shape 743"/>
          <p:cNvPicPr preferRelativeResize="0"/>
          <p:nvPr/>
        </p:nvPicPr>
        <p:blipFill rotWithShape="1">
          <a:blip r:embed="rId3">
            <a:alphaModFix/>
          </a:blip>
          <a:srcRect b="0" l="0" r="0" t="0"/>
          <a:stretch/>
        </p:blipFill>
        <p:spPr>
          <a:xfrm>
            <a:off x="457200" y="3890962"/>
            <a:ext cx="8226425" cy="2211387"/>
          </a:xfrm>
          <a:prstGeom prst="rect">
            <a:avLst/>
          </a:prstGeom>
          <a:noFill/>
          <a:ln>
            <a:noFill/>
          </a:ln>
        </p:spPr>
      </p:pic>
      <p:pic>
        <p:nvPicPr>
          <p:cNvPr id="744" name="Shape 744"/>
          <p:cNvPicPr preferRelativeResize="0"/>
          <p:nvPr/>
        </p:nvPicPr>
        <p:blipFill rotWithShape="1">
          <a:blip r:embed="rId4">
            <a:alphaModFix/>
          </a:blip>
          <a:srcRect b="0" l="0" r="0" t="0"/>
          <a:stretch/>
        </p:blipFill>
        <p:spPr>
          <a:xfrm>
            <a:off x="7239000" y="3886200"/>
            <a:ext cx="1435100" cy="2216150"/>
          </a:xfrm>
          <a:prstGeom prst="rect">
            <a:avLst/>
          </a:prstGeom>
          <a:noFill/>
          <a:ln>
            <a:noFill/>
          </a:ln>
        </p:spPr>
      </p:pic>
      <p:pic>
        <p:nvPicPr>
          <p:cNvPr id="745" name="Shape 745"/>
          <p:cNvPicPr preferRelativeResize="0"/>
          <p:nvPr/>
        </p:nvPicPr>
        <p:blipFill rotWithShape="1">
          <a:blip r:embed="rId5">
            <a:alphaModFix/>
          </a:blip>
          <a:srcRect b="0" l="0" r="0" t="0"/>
          <a:stretch/>
        </p:blipFill>
        <p:spPr>
          <a:xfrm>
            <a:off x="3779837" y="3889375"/>
            <a:ext cx="3382962" cy="221297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50" name="Shape 750"/>
        <p:cNvGrpSpPr/>
        <p:nvPr/>
      </p:nvGrpSpPr>
      <p:grpSpPr>
        <a:xfrm>
          <a:off x="0" y="0"/>
          <a:ext cx="0" cy="0"/>
          <a:chOff x="0" y="0"/>
          <a:chExt cx="0" cy="0"/>
        </a:xfrm>
      </p:grpSpPr>
      <p:sp>
        <p:nvSpPr>
          <p:cNvPr id="751" name="Shape 75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
        <p:nvSpPr>
          <p:cNvPr id="752" name="Shape 752"/>
          <p:cNvSpPr txBox="1"/>
          <p:nvPr/>
        </p:nvSpPr>
        <p:spPr>
          <a:xfrm>
            <a:off x="227012" y="1196975"/>
            <a:ext cx="8612187" cy="25749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single pulley behaves like a type 1 lever.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axis of the pulley acts as the fulcrum.</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Both lever distances (the radius of the pulley) are equal so the pulley does not multiply force.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It changes the direction of the applied force.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mechanical advantage equals 1. </a:t>
            </a:r>
          </a:p>
        </p:txBody>
      </p:sp>
      <p:pic>
        <p:nvPicPr>
          <p:cNvPr id="753" name="Shape 753"/>
          <p:cNvPicPr preferRelativeResize="0"/>
          <p:nvPr/>
        </p:nvPicPr>
        <p:blipFill rotWithShape="1">
          <a:blip r:embed="rId3">
            <a:alphaModFix/>
          </a:blip>
          <a:srcRect b="0" l="0" r="0" t="0"/>
          <a:stretch/>
        </p:blipFill>
        <p:spPr>
          <a:xfrm>
            <a:off x="457200" y="3890962"/>
            <a:ext cx="8226425" cy="2211387"/>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58" name="Shape 758"/>
        <p:cNvGrpSpPr/>
        <p:nvPr/>
      </p:nvGrpSpPr>
      <p:grpSpPr>
        <a:xfrm>
          <a:off x="0" y="0"/>
          <a:ext cx="0" cy="0"/>
          <a:chOff x="0" y="0"/>
          <a:chExt cx="0" cy="0"/>
        </a:xfrm>
      </p:grpSpPr>
      <p:sp>
        <p:nvSpPr>
          <p:cNvPr id="759" name="Shape 75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
        <p:nvSpPr>
          <p:cNvPr id="760" name="Shape 760"/>
          <p:cNvSpPr txBox="1"/>
          <p:nvPr/>
        </p:nvSpPr>
        <p:spPr>
          <a:xfrm>
            <a:off x="227012" y="1196975"/>
            <a:ext cx="8612187" cy="27717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This single pulley acts as a type 2 lever.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The fulcrum is at the left end of the “lever” where the supporting rope makes contact with the pulley.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The load is halfway between the fulcrum and the input.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1 N of input will support a 2-N load, so the mechanical advantage is 2.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The load is now supported by two strands of rope, each supporting half the load. </a:t>
            </a:r>
          </a:p>
        </p:txBody>
      </p:sp>
      <p:pic>
        <p:nvPicPr>
          <p:cNvPr id="761" name="Shape 761"/>
          <p:cNvPicPr preferRelativeResize="0"/>
          <p:nvPr/>
        </p:nvPicPr>
        <p:blipFill rotWithShape="1">
          <a:blip r:embed="rId3">
            <a:alphaModFix/>
          </a:blip>
          <a:srcRect b="0" l="0" r="0" t="0"/>
          <a:stretch/>
        </p:blipFill>
        <p:spPr>
          <a:xfrm>
            <a:off x="3779837" y="3889375"/>
            <a:ext cx="3382962" cy="221297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66" name="Shape 766"/>
        <p:cNvGrpSpPr/>
        <p:nvPr/>
      </p:nvGrpSpPr>
      <p:grpSpPr>
        <a:xfrm>
          <a:off x="0" y="0"/>
          <a:ext cx="0" cy="0"/>
          <a:chOff x="0" y="0"/>
          <a:chExt cx="0" cy="0"/>
        </a:xfrm>
      </p:grpSpPr>
      <p:sp>
        <p:nvSpPr>
          <p:cNvPr id="767" name="Shape 76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9.8</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Machines</a:t>
            </a:r>
          </a:p>
        </p:txBody>
      </p:sp>
      <p:sp>
        <p:nvSpPr>
          <p:cNvPr id="768" name="Shape 768"/>
          <p:cNvSpPr txBox="1"/>
          <p:nvPr/>
        </p:nvSpPr>
        <p:spPr>
          <a:xfrm>
            <a:off x="227012" y="1196975"/>
            <a:ext cx="8612187" cy="2101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mechanical advantage for simple pulley systems is the same as the number of strands of rope that actually support the load.</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The mechanical advantage of this simple system is 2.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Although three strands of rope are shown, only two strands actually support the load. </a:t>
            </a:r>
          </a:p>
          <a:p>
            <a:pPr indent="-288925" lvl="1" marL="746125" marR="0" rtl="0" algn="l">
              <a:lnSpc>
                <a:spcPct val="100000"/>
              </a:lnSpc>
              <a:spcBef>
                <a:spcPts val="400"/>
              </a:spcBef>
              <a:spcAft>
                <a:spcPts val="0"/>
              </a:spcAft>
              <a:buClr>
                <a:srgbClr val="000000"/>
              </a:buClr>
              <a:buSzPct val="100000"/>
              <a:buFont typeface="Arial"/>
              <a:buChar char="•"/>
            </a:pPr>
            <a:r>
              <a:rPr b="0" i="0" lang="en-US" sz="2000" u="none" cap="none" strike="noStrike">
                <a:solidFill>
                  <a:srgbClr val="000000"/>
                </a:solidFill>
                <a:latin typeface="Arial"/>
                <a:ea typeface="Arial"/>
                <a:cs typeface="Arial"/>
                <a:sym typeface="Arial"/>
              </a:rPr>
              <a:t>The upper pulley serves only to change the direction of the force. </a:t>
            </a:r>
          </a:p>
        </p:txBody>
      </p:sp>
      <p:pic>
        <p:nvPicPr>
          <p:cNvPr id="769" name="Shape 769"/>
          <p:cNvPicPr preferRelativeResize="0"/>
          <p:nvPr/>
        </p:nvPicPr>
        <p:blipFill rotWithShape="1">
          <a:blip r:embed="rId3">
            <a:alphaModFix/>
          </a:blip>
          <a:srcRect b="0" l="0" r="0" t="0"/>
          <a:stretch/>
        </p:blipFill>
        <p:spPr>
          <a:xfrm>
            <a:off x="7239000" y="3886200"/>
            <a:ext cx="1435100" cy="2216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