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95" Type="http://schemas.openxmlformats.org/officeDocument/2006/relationships/slide" Target="slides/slide91.xml"/><Relationship Id="rId94" Type="http://schemas.openxmlformats.org/officeDocument/2006/relationships/slide" Target="slides/slide90.xml"/><Relationship Id="rId97" Type="http://schemas.openxmlformats.org/officeDocument/2006/relationships/slide" Target="slides/slide93.xml"/><Relationship Id="rId96" Type="http://schemas.openxmlformats.org/officeDocument/2006/relationships/slide" Target="slides/slide92.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91" Type="http://schemas.openxmlformats.org/officeDocument/2006/relationships/slide" Target="slides/slide87.xml"/><Relationship Id="rId90" Type="http://schemas.openxmlformats.org/officeDocument/2006/relationships/slide" Target="slides/slide86.xml"/><Relationship Id="rId93" Type="http://schemas.openxmlformats.org/officeDocument/2006/relationships/slide" Target="slides/slide89.xml"/><Relationship Id="rId92" Type="http://schemas.openxmlformats.org/officeDocument/2006/relationships/slide" Target="slides/slide8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 Id="rId84" Type="http://schemas.openxmlformats.org/officeDocument/2006/relationships/slide" Target="slides/slide80.xml"/><Relationship Id="rId83" Type="http://schemas.openxmlformats.org/officeDocument/2006/relationships/slide" Target="slides/slide79.xml"/><Relationship Id="rId86" Type="http://schemas.openxmlformats.org/officeDocument/2006/relationships/slide" Target="slides/slide82.xml"/><Relationship Id="rId85" Type="http://schemas.openxmlformats.org/officeDocument/2006/relationships/slide" Target="slides/slide81.xml"/><Relationship Id="rId88" Type="http://schemas.openxmlformats.org/officeDocument/2006/relationships/slide" Target="slides/slide84.xml"/><Relationship Id="rId87" Type="http://schemas.openxmlformats.org/officeDocument/2006/relationships/slide" Target="slides/slide83.xml"/><Relationship Id="rId89" Type="http://schemas.openxmlformats.org/officeDocument/2006/relationships/slide" Target="slides/slide85.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75" Type="http://schemas.openxmlformats.org/officeDocument/2006/relationships/slide" Target="slides/slide71.xml"/><Relationship Id="rId74" Type="http://schemas.openxmlformats.org/officeDocument/2006/relationships/slide" Target="slides/slide70.xml"/><Relationship Id="rId77" Type="http://schemas.openxmlformats.org/officeDocument/2006/relationships/slide" Target="slides/slide73.xml"/><Relationship Id="rId76" Type="http://schemas.openxmlformats.org/officeDocument/2006/relationships/slide" Target="slides/slide72.xml"/><Relationship Id="rId79" Type="http://schemas.openxmlformats.org/officeDocument/2006/relationships/slide" Target="slides/slide75.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62" Type="http://schemas.openxmlformats.org/officeDocument/2006/relationships/slide" Target="slides/slide58.xml"/><Relationship Id="rId61" Type="http://schemas.openxmlformats.org/officeDocument/2006/relationships/slide" Target="slides/slide57.xml"/><Relationship Id="rId64" Type="http://schemas.openxmlformats.org/officeDocument/2006/relationships/slide" Target="slides/slide60.xml"/><Relationship Id="rId63" Type="http://schemas.openxmlformats.org/officeDocument/2006/relationships/slide" Target="slides/slide59.xml"/><Relationship Id="rId66" Type="http://schemas.openxmlformats.org/officeDocument/2006/relationships/slide" Target="slides/slide62.xml"/><Relationship Id="rId65" Type="http://schemas.openxmlformats.org/officeDocument/2006/relationships/slide" Target="slides/slide61.xml"/><Relationship Id="rId68" Type="http://schemas.openxmlformats.org/officeDocument/2006/relationships/slide" Target="slides/slide64.xml"/><Relationship Id="rId67" Type="http://schemas.openxmlformats.org/officeDocument/2006/relationships/slide" Target="slides/slide63.xml"/><Relationship Id="rId60" Type="http://schemas.openxmlformats.org/officeDocument/2006/relationships/slide" Target="slides/slide56.xml"/><Relationship Id="rId69" Type="http://schemas.openxmlformats.org/officeDocument/2006/relationships/slide" Target="slides/slide6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55" Type="http://schemas.openxmlformats.org/officeDocument/2006/relationships/slide" Target="slides/slide51.xml"/><Relationship Id="rId54" Type="http://schemas.openxmlformats.org/officeDocument/2006/relationships/slide" Target="slides/slide50.xml"/><Relationship Id="rId57" Type="http://schemas.openxmlformats.org/officeDocument/2006/relationships/slide" Target="slides/slide53.xml"/><Relationship Id="rId56" Type="http://schemas.openxmlformats.org/officeDocument/2006/relationships/slide" Target="slides/slide52.xml"/><Relationship Id="rId59" Type="http://schemas.openxmlformats.org/officeDocument/2006/relationships/slide" Target="slides/slide55.xml"/><Relationship Id="rId58"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1pPr>
            <a:lvl2pPr indent="0" lvl="1" marL="4572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2pPr>
            <a:lvl3pPr indent="0" lvl="2" marL="9144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3pPr>
            <a:lvl4pPr indent="0" lvl="3" marL="13716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4pPr>
            <a:lvl5pPr indent="0" lvl="4" marL="18288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5pPr>
            <a:lvl6pPr indent="0" lvl="5" marL="22860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6pPr>
            <a:lvl7pPr indent="0" lvl="6" marL="32004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7pPr>
            <a:lvl8pPr indent="0" lvl="7" marL="45720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8pPr>
            <a:lvl9pPr indent="0" lvl="8" marL="64008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3884612" y="0"/>
            <a:ext cx="2971800" cy="457200"/>
          </a:xfrm>
          <a:prstGeom prst="rect">
            <a:avLst/>
          </a:prstGeom>
          <a:noFill/>
          <a:ln>
            <a:noFill/>
          </a:ln>
        </p:spPr>
        <p:txBody>
          <a:bodyPr anchorCtr="0" anchor="t" bIns="91425" lIns="91425" rIns="91425" wrap="square" tIns="91425"/>
          <a:lstStyle>
            <a:lvl1pPr indent="0" lvl="0" marL="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1pPr>
            <a:lvl2pPr indent="0" lvl="1" marL="4572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2pPr>
            <a:lvl3pPr indent="0" lvl="2" marL="9144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3pPr>
            <a:lvl4pPr indent="0" lvl="3" marL="13716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4pPr>
            <a:lvl5pPr indent="0" lvl="4" marL="18288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5pPr>
            <a:lvl6pPr indent="0" lvl="5" marL="22860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6pPr>
            <a:lvl7pPr indent="0" lvl="6" marL="32004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7pPr>
            <a:lvl8pPr indent="0" lvl="7" marL="45720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8pPr>
            <a:lvl9pPr indent="0" lvl="8" marL="64008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6" name="Shape 6"/>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7" name="Shape 7"/>
          <p:cNvSpPr txBox="1"/>
          <p:nvPr>
            <p:ph idx="11" type="ftr"/>
          </p:nvPr>
        </p:nvSpPr>
        <p:spPr>
          <a:xfrm>
            <a:off x="0" y="8685212"/>
            <a:ext cx="2971800" cy="457200"/>
          </a:xfrm>
          <a:prstGeom prst="rect">
            <a:avLst/>
          </a:prstGeom>
          <a:noFill/>
          <a:ln>
            <a:noFill/>
          </a:ln>
        </p:spPr>
        <p:txBody>
          <a:bodyPr anchorCtr="0" anchor="b" bIns="91425" lIns="91425" rIns="91425" wrap="square" tIns="91425"/>
          <a:lstStyle>
            <a:lvl1pPr indent="0" lvl="0" marL="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1pPr>
            <a:lvl2pPr indent="0" lvl="1" marL="4572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2pPr>
            <a:lvl3pPr indent="0" lvl="2" marL="9144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3pPr>
            <a:lvl4pPr indent="0" lvl="3" marL="13716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4pPr>
            <a:lvl5pPr indent="0" lvl="4" marL="18288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5pPr>
            <a:lvl6pPr indent="0" lvl="5" marL="22860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6pPr>
            <a:lvl7pPr indent="0" lvl="6" marL="32004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7pPr>
            <a:lvl8pPr indent="0" lvl="7" marL="45720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8pPr>
            <a:lvl9pPr indent="0" lvl="8" marL="6400800" marR="0" rtl="0" algn="l">
              <a:lnSpc>
                <a:spcPct val="100000"/>
              </a:lnSpc>
              <a:spcBef>
                <a:spcPts val="400"/>
              </a:spcBef>
              <a:spcAft>
                <a:spcPts val="0"/>
              </a:spcAft>
              <a:buNone/>
              <a:defRPr b="0" i="0" sz="20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8" name="Shape 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9" name="Shape 1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6" name="Shape 1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3" name="Shape 1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Shape 13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0" name="Shape 14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7" name="Shape 1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9" name="Shape 1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6" name="Shape 1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9" name="Shape 17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txBox="1"/>
          <p:nvPr/>
        </p:nvSpPr>
        <p:spPr>
          <a:xfrm>
            <a:off x="3884612" y="8685212"/>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a:solidFill>
                  <a:srgbClr val="000000"/>
                </a:solidFill>
                <a:latin typeface="Arial"/>
                <a:ea typeface="Arial"/>
                <a:cs typeface="Arial"/>
                <a:sym typeface="Arial"/>
              </a:rPr>
              <a:t>‹#›</a:t>
            </a:fld>
          </a:p>
        </p:txBody>
      </p:sp>
      <p:sp>
        <p:nvSpPr>
          <p:cNvPr id="66" name="Shape 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7" name="Shape 67"/>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87" name="Shape 1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Shape 21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9" name="Shape 21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73" name="Shape 7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1" name="Shape 2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8" name="Shape 2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4" name="Shape 2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6" name="Shape 2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8" name="Shape 2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4" name="Shape 3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Shape 3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0" name="Shape 3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0" name="Shape 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7" name="Shape 3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4" name="Shape 3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0" name="Shape 3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6" name="Shape 3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44" name="Shape 3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Shape 3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0" name="Shape 3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57" name="Shape 3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64" name="Shape 3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Shape 3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0" name="Shape 3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Shape 3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7" name="Shape 3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1" name="Shape 381"/>
        <p:cNvGrpSpPr/>
        <p:nvPr/>
      </p:nvGrpSpPr>
      <p:grpSpPr>
        <a:xfrm>
          <a:off x="0" y="0"/>
          <a:ext cx="0" cy="0"/>
          <a:chOff x="0" y="0"/>
          <a:chExt cx="0" cy="0"/>
        </a:xfrm>
      </p:grpSpPr>
      <p:sp>
        <p:nvSpPr>
          <p:cNvPr id="382" name="Shape 3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3" name="Shape 3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0" name="Shape 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7" name="Shape 3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Shape 4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04" name="Shape 4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Shape 41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1" name="Shape 41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Shape 41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8" name="Shape 4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25" name="Shape 4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Shape 4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2" name="Shape 4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9" name="Shape 4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46" name="Shape 4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3" name="Shape 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53" name="Shape 4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Shape 45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59" name="Shape 45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Shape 4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6" name="Shape 4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72" name="Shape 4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Shape 4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78" name="Shape 4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2" name="Shape 482"/>
        <p:cNvGrpSpPr/>
        <p:nvPr/>
      </p:nvGrpSpPr>
      <p:grpSpPr>
        <a:xfrm>
          <a:off x="0" y="0"/>
          <a:ext cx="0" cy="0"/>
          <a:chOff x="0" y="0"/>
          <a:chExt cx="0" cy="0"/>
        </a:xfrm>
      </p:grpSpPr>
      <p:sp>
        <p:nvSpPr>
          <p:cNvPr id="483" name="Shape 48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84" name="Shape 4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9" name="Shape 489"/>
        <p:cNvGrpSpPr/>
        <p:nvPr/>
      </p:nvGrpSpPr>
      <p:grpSpPr>
        <a:xfrm>
          <a:off x="0" y="0"/>
          <a:ext cx="0" cy="0"/>
          <a:chOff x="0" y="0"/>
          <a:chExt cx="0" cy="0"/>
        </a:xfrm>
      </p:grpSpPr>
      <p:sp>
        <p:nvSpPr>
          <p:cNvPr id="490" name="Shape 4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91" name="Shape 4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6" name="Shape 496"/>
        <p:cNvGrpSpPr/>
        <p:nvPr/>
      </p:nvGrpSpPr>
      <p:grpSpPr>
        <a:xfrm>
          <a:off x="0" y="0"/>
          <a:ext cx="0" cy="0"/>
          <a:chOff x="0" y="0"/>
          <a:chExt cx="0" cy="0"/>
        </a:xfrm>
      </p:grpSpPr>
      <p:sp>
        <p:nvSpPr>
          <p:cNvPr id="497" name="Shape 4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98" name="Shape 4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Shape 50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04" name="Shape 50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8" name="Shape 508"/>
        <p:cNvGrpSpPr/>
        <p:nvPr/>
      </p:nvGrpSpPr>
      <p:grpSpPr>
        <a:xfrm>
          <a:off x="0" y="0"/>
          <a:ext cx="0" cy="0"/>
          <a:chOff x="0" y="0"/>
          <a:chExt cx="0" cy="0"/>
        </a:xfrm>
      </p:grpSpPr>
      <p:sp>
        <p:nvSpPr>
          <p:cNvPr id="509" name="Shape 5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10" name="Shape 5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0" name="Shape 10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17" name="Shape 5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Shape 52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24" name="Shape 5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9" name="Shape 529"/>
        <p:cNvGrpSpPr/>
        <p:nvPr/>
      </p:nvGrpSpPr>
      <p:grpSpPr>
        <a:xfrm>
          <a:off x="0" y="0"/>
          <a:ext cx="0" cy="0"/>
          <a:chOff x="0" y="0"/>
          <a:chExt cx="0" cy="0"/>
        </a:xfrm>
      </p:grpSpPr>
      <p:sp>
        <p:nvSpPr>
          <p:cNvPr id="530" name="Shape 53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31" name="Shape 53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Shape 53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37" name="Shape 53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2" name="Shape 542"/>
        <p:cNvGrpSpPr/>
        <p:nvPr/>
      </p:nvGrpSpPr>
      <p:grpSpPr>
        <a:xfrm>
          <a:off x="0" y="0"/>
          <a:ext cx="0" cy="0"/>
          <a:chOff x="0" y="0"/>
          <a:chExt cx="0" cy="0"/>
        </a:xfrm>
      </p:grpSpPr>
      <p:sp>
        <p:nvSpPr>
          <p:cNvPr id="543" name="Shape 5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44" name="Shape 54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0" name="Shape 550"/>
        <p:cNvGrpSpPr/>
        <p:nvPr/>
      </p:nvGrpSpPr>
      <p:grpSpPr>
        <a:xfrm>
          <a:off x="0" y="0"/>
          <a:ext cx="0" cy="0"/>
          <a:chOff x="0" y="0"/>
          <a:chExt cx="0" cy="0"/>
        </a:xfrm>
      </p:grpSpPr>
      <p:sp>
        <p:nvSpPr>
          <p:cNvPr id="551" name="Shape 5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52" name="Shape 55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Shape 5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60" name="Shape 5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Shape 56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66" name="Shape 5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72" name="Shape 5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Shape 57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78" name="Shape 5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3" name="Shape 583"/>
        <p:cNvGrpSpPr/>
        <p:nvPr/>
      </p:nvGrpSpPr>
      <p:grpSpPr>
        <a:xfrm>
          <a:off x="0" y="0"/>
          <a:ext cx="0" cy="0"/>
          <a:chOff x="0" y="0"/>
          <a:chExt cx="0" cy="0"/>
        </a:xfrm>
      </p:grpSpPr>
      <p:sp>
        <p:nvSpPr>
          <p:cNvPr id="584" name="Shape 58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85" name="Shape 5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9" name="Shape 589"/>
        <p:cNvGrpSpPr/>
        <p:nvPr/>
      </p:nvGrpSpPr>
      <p:grpSpPr>
        <a:xfrm>
          <a:off x="0" y="0"/>
          <a:ext cx="0" cy="0"/>
          <a:chOff x="0" y="0"/>
          <a:chExt cx="0" cy="0"/>
        </a:xfrm>
      </p:grpSpPr>
      <p:sp>
        <p:nvSpPr>
          <p:cNvPr id="590" name="Shape 59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91" name="Shape 5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5" name="Shape 595"/>
        <p:cNvGrpSpPr/>
        <p:nvPr/>
      </p:nvGrpSpPr>
      <p:grpSpPr>
        <a:xfrm>
          <a:off x="0" y="0"/>
          <a:ext cx="0" cy="0"/>
          <a:chOff x="0" y="0"/>
          <a:chExt cx="0" cy="0"/>
        </a:xfrm>
      </p:grpSpPr>
      <p:sp>
        <p:nvSpPr>
          <p:cNvPr id="596" name="Shape 59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597" name="Shape 5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1" name="Shape 601"/>
        <p:cNvGrpSpPr/>
        <p:nvPr/>
      </p:nvGrpSpPr>
      <p:grpSpPr>
        <a:xfrm>
          <a:off x="0" y="0"/>
          <a:ext cx="0" cy="0"/>
          <a:chOff x="0" y="0"/>
          <a:chExt cx="0" cy="0"/>
        </a:xfrm>
      </p:grpSpPr>
      <p:sp>
        <p:nvSpPr>
          <p:cNvPr id="602" name="Shape 60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03" name="Shape 6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7" name="Shape 607"/>
        <p:cNvGrpSpPr/>
        <p:nvPr/>
      </p:nvGrpSpPr>
      <p:grpSpPr>
        <a:xfrm>
          <a:off x="0" y="0"/>
          <a:ext cx="0" cy="0"/>
          <a:chOff x="0" y="0"/>
          <a:chExt cx="0" cy="0"/>
        </a:xfrm>
      </p:grpSpPr>
      <p:sp>
        <p:nvSpPr>
          <p:cNvPr id="608" name="Shape 6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09" name="Shape 60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3" name="Shape 613"/>
        <p:cNvGrpSpPr/>
        <p:nvPr/>
      </p:nvGrpSpPr>
      <p:grpSpPr>
        <a:xfrm>
          <a:off x="0" y="0"/>
          <a:ext cx="0" cy="0"/>
          <a:chOff x="0" y="0"/>
          <a:chExt cx="0" cy="0"/>
        </a:xfrm>
      </p:grpSpPr>
      <p:sp>
        <p:nvSpPr>
          <p:cNvPr id="614" name="Shape 6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15" name="Shape 61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9" name="Shape 619"/>
        <p:cNvGrpSpPr/>
        <p:nvPr/>
      </p:nvGrpSpPr>
      <p:grpSpPr>
        <a:xfrm>
          <a:off x="0" y="0"/>
          <a:ext cx="0" cy="0"/>
          <a:chOff x="0" y="0"/>
          <a:chExt cx="0" cy="0"/>
        </a:xfrm>
      </p:grpSpPr>
      <p:sp>
        <p:nvSpPr>
          <p:cNvPr id="620" name="Shape 6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21" name="Shape 62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5" name="Shape 625"/>
        <p:cNvGrpSpPr/>
        <p:nvPr/>
      </p:nvGrpSpPr>
      <p:grpSpPr>
        <a:xfrm>
          <a:off x="0" y="0"/>
          <a:ext cx="0" cy="0"/>
          <a:chOff x="0" y="0"/>
          <a:chExt cx="0" cy="0"/>
        </a:xfrm>
      </p:grpSpPr>
      <p:sp>
        <p:nvSpPr>
          <p:cNvPr id="626" name="Shape 6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27" name="Shape 6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1" name="Shape 631"/>
        <p:cNvGrpSpPr/>
        <p:nvPr/>
      </p:nvGrpSpPr>
      <p:grpSpPr>
        <a:xfrm>
          <a:off x="0" y="0"/>
          <a:ext cx="0" cy="0"/>
          <a:chOff x="0" y="0"/>
          <a:chExt cx="0" cy="0"/>
        </a:xfrm>
      </p:grpSpPr>
      <p:sp>
        <p:nvSpPr>
          <p:cNvPr id="632" name="Shape 6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33" name="Shape 63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7" name="Shape 637"/>
        <p:cNvGrpSpPr/>
        <p:nvPr/>
      </p:nvGrpSpPr>
      <p:grpSpPr>
        <a:xfrm>
          <a:off x="0" y="0"/>
          <a:ext cx="0" cy="0"/>
          <a:chOff x="0" y="0"/>
          <a:chExt cx="0" cy="0"/>
        </a:xfrm>
      </p:grpSpPr>
      <p:sp>
        <p:nvSpPr>
          <p:cNvPr id="638" name="Shape 6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39" name="Shape 6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3" name="Shape 1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3" name="Shape 643"/>
        <p:cNvGrpSpPr/>
        <p:nvPr/>
      </p:nvGrpSpPr>
      <p:grpSpPr>
        <a:xfrm>
          <a:off x="0" y="0"/>
          <a:ext cx="0" cy="0"/>
          <a:chOff x="0" y="0"/>
          <a:chExt cx="0" cy="0"/>
        </a:xfrm>
      </p:grpSpPr>
      <p:sp>
        <p:nvSpPr>
          <p:cNvPr id="644" name="Shape 6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45" name="Shape 6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9" name="Shape 649"/>
        <p:cNvGrpSpPr/>
        <p:nvPr/>
      </p:nvGrpSpPr>
      <p:grpSpPr>
        <a:xfrm>
          <a:off x="0" y="0"/>
          <a:ext cx="0" cy="0"/>
          <a:chOff x="0" y="0"/>
          <a:chExt cx="0" cy="0"/>
        </a:xfrm>
      </p:grpSpPr>
      <p:sp>
        <p:nvSpPr>
          <p:cNvPr id="650" name="Shape 65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51" name="Shape 65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5" name="Shape 655"/>
        <p:cNvGrpSpPr/>
        <p:nvPr/>
      </p:nvGrpSpPr>
      <p:grpSpPr>
        <a:xfrm>
          <a:off x="0" y="0"/>
          <a:ext cx="0" cy="0"/>
          <a:chOff x="0" y="0"/>
          <a:chExt cx="0" cy="0"/>
        </a:xfrm>
      </p:grpSpPr>
      <p:sp>
        <p:nvSpPr>
          <p:cNvPr id="656" name="Shape 6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57" name="Shape 6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1" name="Shape 661"/>
        <p:cNvGrpSpPr/>
        <p:nvPr/>
      </p:nvGrpSpPr>
      <p:grpSpPr>
        <a:xfrm>
          <a:off x="0" y="0"/>
          <a:ext cx="0" cy="0"/>
          <a:chOff x="0" y="0"/>
          <a:chExt cx="0" cy="0"/>
        </a:xfrm>
      </p:grpSpPr>
      <p:sp>
        <p:nvSpPr>
          <p:cNvPr id="662" name="Shape 6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663" name="Shape 6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AndObj">
  <p:cSld name="Title, Text, and Content">
    <p:spTree>
      <p:nvGrpSpPr>
        <p:cNvPr id="14" name="Shape 14"/>
        <p:cNvGrpSpPr/>
        <p:nvPr/>
      </p:nvGrpSpPr>
      <p:grpSpPr>
        <a:xfrm>
          <a:off x="0" y="0"/>
          <a:ext cx="0" cy="0"/>
          <a:chOff x="0" y="0"/>
          <a:chExt cx="0" cy="0"/>
        </a:xfrm>
      </p:grpSpPr>
      <p:sp>
        <p:nvSpPr>
          <p:cNvPr id="15" name="Shape 15"/>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16" name="Shape 16"/>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17" name="Shape 17"/>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43" name="Shape 43"/>
        <p:cNvGrpSpPr/>
        <p:nvPr/>
      </p:nvGrpSpPr>
      <p:grpSpPr>
        <a:xfrm>
          <a:off x="0" y="0"/>
          <a:ext cx="0" cy="0"/>
          <a:chOff x="0" y="0"/>
          <a:chExt cx="0" cy="0"/>
        </a:xfrm>
      </p:grpSpPr>
      <p:sp>
        <p:nvSpPr>
          <p:cNvPr id="44" name="Shape 44"/>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5" name="Shape 45"/>
          <p:cNvSpPr txBox="1"/>
          <p:nvPr>
            <p:ph idx="1" type="body"/>
          </p:nvPr>
        </p:nvSpPr>
        <p:spPr>
          <a:xfrm>
            <a:off x="457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46" name="Shape 46"/>
          <p:cNvSpPr txBox="1"/>
          <p:nvPr>
            <p:ph idx="2" type="body"/>
          </p:nvPr>
        </p:nvSpPr>
        <p:spPr>
          <a:xfrm>
            <a:off x="4648200" y="1600200"/>
            <a:ext cx="4038600" cy="4525963"/>
          </a:xfrm>
          <a:prstGeom prst="rect">
            <a:avLst/>
          </a:prstGeom>
          <a:noFill/>
          <a:ln>
            <a:noFill/>
          </a:ln>
        </p:spPr>
        <p:txBody>
          <a:bodyPr anchorCtr="0" anchor="t" bIns="91425" lIns="91425" rIns="91425" wrap="square" tIns="91425"/>
          <a:lstStyle>
            <a:lvl1pPr indent="-165100" lvl="0" marL="34290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133350" lvl="1" marL="74295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2pPr>
            <a:lvl3pPr indent="-101600" lvl="2" marL="1143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14300" lvl="3" marL="1600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114300" lvl="4" marL="20574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114300" lvl="5" marL="25146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114300" lvl="6" marL="29718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114300" lvl="7" marL="3429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114300" lvl="8" marL="38862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7" name="Shape 47"/>
        <p:cNvGrpSpPr/>
        <p:nvPr/>
      </p:nvGrpSpPr>
      <p:grpSpPr>
        <a:xfrm>
          <a:off x="0" y="0"/>
          <a:ext cx="0" cy="0"/>
          <a:chOff x="0" y="0"/>
          <a:chExt cx="0" cy="0"/>
        </a:xfrm>
      </p:grpSpPr>
      <p:sp>
        <p:nvSpPr>
          <p:cNvPr id="48" name="Shape 48"/>
          <p:cNvSpPr txBox="1"/>
          <p:nvPr>
            <p:ph type="title"/>
          </p:nvPr>
        </p:nvSpPr>
        <p:spPr>
          <a:xfrm>
            <a:off x="722313" y="4406900"/>
            <a:ext cx="7772400" cy="1362075"/>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1" i="0" sz="4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9" name="Shape 49"/>
          <p:cNvSpPr txBox="1"/>
          <p:nvPr>
            <p:ph idx="1" type="body"/>
          </p:nvPr>
        </p:nvSpPr>
        <p:spPr>
          <a:xfrm>
            <a:off x="722313" y="2906713"/>
            <a:ext cx="7772400" cy="1500187"/>
          </a:xfrm>
          <a:prstGeom prst="rect">
            <a:avLst/>
          </a:prstGeom>
          <a:noFill/>
          <a:ln>
            <a:noFill/>
          </a:ln>
        </p:spPr>
        <p:txBody>
          <a:bodyPr anchorCtr="0" anchor="b" bIns="91425" lIns="91425" rIns="91425" wrap="square" tIns="91425"/>
          <a:lstStyle>
            <a:lvl1pPr indent="0" lvl="0" marL="0" marR="0" rtl="0" algn="l">
              <a:spcBef>
                <a:spcPts val="400"/>
              </a:spcBef>
              <a:spcAft>
                <a:spcPts val="0"/>
              </a:spcAft>
              <a:buClr>
                <a:schemeClr val="dk1"/>
              </a:buClr>
              <a:buFont typeface="Arial"/>
              <a:buChar char="●"/>
              <a:defRPr b="0" i="0" sz="2000" u="none" cap="none" strike="noStrike">
                <a:solidFill>
                  <a:schemeClr val="dk1"/>
                </a:solidFill>
                <a:latin typeface="Arial"/>
                <a:ea typeface="Arial"/>
                <a:cs typeface="Arial"/>
                <a:sym typeface="Arial"/>
              </a:defRPr>
            </a:lvl1pPr>
            <a:lvl2pPr indent="0" lvl="1" marL="457200" marR="0" rtl="0" algn="l">
              <a:spcBef>
                <a:spcPts val="360"/>
              </a:spcBef>
              <a:spcAft>
                <a:spcPts val="0"/>
              </a:spcAft>
              <a:buClr>
                <a:schemeClr val="dk1"/>
              </a:buClr>
              <a:buFont typeface="Arial"/>
              <a:buChar char="○"/>
              <a:defRPr b="0" i="0" sz="1800" u="none" cap="none" strike="noStrike">
                <a:solidFill>
                  <a:schemeClr val="dk1"/>
                </a:solidFill>
                <a:latin typeface="Arial"/>
                <a:ea typeface="Arial"/>
                <a:cs typeface="Arial"/>
                <a:sym typeface="Arial"/>
              </a:defRPr>
            </a:lvl2pPr>
            <a:lvl3pPr indent="0" lvl="2" marL="914400" marR="0" rtl="0" algn="l">
              <a:spcBef>
                <a:spcPts val="320"/>
              </a:spcBef>
              <a:spcAft>
                <a:spcPts val="0"/>
              </a:spcAft>
              <a:buClr>
                <a:schemeClr val="dk1"/>
              </a:buClr>
              <a:buFont typeface="Arial"/>
              <a:buChar char="■"/>
              <a:defRPr b="0" i="0" sz="1600" u="none" cap="none" strike="noStrike">
                <a:solidFill>
                  <a:schemeClr val="dk1"/>
                </a:solidFill>
                <a:latin typeface="Arial"/>
                <a:ea typeface="Arial"/>
                <a:cs typeface="Arial"/>
                <a:sym typeface="Arial"/>
              </a:defRPr>
            </a:lvl3pPr>
            <a:lvl4pPr indent="0" lvl="3" marL="13716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4pPr>
            <a:lvl5pPr indent="0" lvl="4" marL="18288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5pPr>
            <a:lvl6pPr indent="0" lvl="5" marL="22860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6pPr>
            <a:lvl7pPr indent="0" lvl="6" marL="27432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7pPr>
            <a:lvl8pPr indent="0" lvl="7" marL="32004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8pPr>
            <a:lvl9pPr indent="0" lvl="8" marL="365760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50" name="Shape 50"/>
        <p:cNvGrpSpPr/>
        <p:nvPr/>
      </p:nvGrpSpPr>
      <p:grpSpPr>
        <a:xfrm>
          <a:off x="0" y="0"/>
          <a:ext cx="0" cy="0"/>
          <a:chOff x="0" y="0"/>
          <a:chExt cx="0" cy="0"/>
        </a:xfrm>
      </p:grpSpPr>
      <p:sp>
        <p:nvSpPr>
          <p:cNvPr id="51" name="Shape 51"/>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2" name="Shape 52"/>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53" name="Shape 53"/>
        <p:cNvGrpSpPr/>
        <p:nvPr/>
      </p:nvGrpSpPr>
      <p:grpSpPr>
        <a:xfrm>
          <a:off x="0" y="0"/>
          <a:ext cx="0" cy="0"/>
          <a:chOff x="0" y="0"/>
          <a:chExt cx="0" cy="0"/>
        </a:xfrm>
      </p:grpSpPr>
      <p:sp>
        <p:nvSpPr>
          <p:cNvPr id="54" name="Shape 54"/>
          <p:cNvSpPr txBox="1"/>
          <p:nvPr>
            <p:ph type="ctrTitle"/>
          </p:nvPr>
        </p:nvSpPr>
        <p:spPr>
          <a:xfrm>
            <a:off x="685800" y="2130425"/>
            <a:ext cx="7772400" cy="1470025"/>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55" name="Shape 55"/>
          <p:cNvSpPr txBox="1"/>
          <p:nvPr>
            <p:ph idx="1" type="subTitle"/>
          </p:nvPr>
        </p:nvSpPr>
        <p:spPr>
          <a:xfrm>
            <a:off x="1371600" y="3886200"/>
            <a:ext cx="6400800" cy="1752600"/>
          </a:xfrm>
          <a:prstGeom prst="rect">
            <a:avLst/>
          </a:prstGeom>
          <a:noFill/>
          <a:ln>
            <a:noFill/>
          </a:ln>
        </p:spPr>
        <p:txBody>
          <a:bodyPr anchorCtr="0" anchor="t" bIns="91425" lIns="91425" rIns="91425" wrap="square" tIns="91425"/>
          <a:lstStyle>
            <a:lvl1pPr indent="0" lvl="0" marL="0" marR="0" rtl="0" algn="ctr">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ctr">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ctr">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ctr">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Only">
  <p:cSld name="Content">
    <p:spTree>
      <p:nvGrpSpPr>
        <p:cNvPr id="18" name="Shape 18"/>
        <p:cNvGrpSpPr/>
        <p:nvPr/>
      </p:nvGrpSpPr>
      <p:grpSpPr>
        <a:xfrm>
          <a:off x="0" y="0"/>
          <a:ext cx="0" cy="0"/>
          <a:chOff x="0" y="0"/>
          <a:chExt cx="0" cy="0"/>
        </a:xfrm>
      </p:grpSpPr>
      <p:sp>
        <p:nvSpPr>
          <p:cNvPr id="19" name="Shape 19"/>
          <p:cNvSpPr txBox="1"/>
          <p:nvPr>
            <p:ph idx="1" type="body"/>
          </p:nvPr>
        </p:nvSpPr>
        <p:spPr>
          <a:xfrm>
            <a:off x="457200" y="274638"/>
            <a:ext cx="8229600" cy="5851525"/>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20" name="Shape 20"/>
        <p:cNvGrpSpPr/>
        <p:nvPr/>
      </p:nvGrpSpPr>
      <p:grpSpPr>
        <a:xfrm>
          <a:off x="0" y="0"/>
          <a:ext cx="0" cy="0"/>
          <a:chOff x="0" y="0"/>
          <a:chExt cx="0" cy="0"/>
        </a:xfrm>
      </p:grpSpPr>
      <p:sp>
        <p:nvSpPr>
          <p:cNvPr id="21" name="Shape 21"/>
          <p:cNvSpPr txBox="1"/>
          <p:nvPr>
            <p:ph type="title"/>
          </p:nvPr>
        </p:nvSpPr>
        <p:spPr>
          <a:xfrm rot="5400000">
            <a:off x="4732337" y="2171700"/>
            <a:ext cx="5851525" cy="20574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2" name="Shape 22"/>
          <p:cNvSpPr txBox="1"/>
          <p:nvPr>
            <p:ph idx="1" type="body"/>
          </p:nvPr>
        </p:nvSpPr>
        <p:spPr>
          <a:xfrm rot="5400000">
            <a:off x="541338" y="190501"/>
            <a:ext cx="5851525" cy="60198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23" name="Shape 23"/>
        <p:cNvGrpSpPr/>
        <p:nvPr/>
      </p:nvGrpSpPr>
      <p:grpSpPr>
        <a:xfrm>
          <a:off x="0" y="0"/>
          <a:ext cx="0" cy="0"/>
          <a:chOff x="0" y="0"/>
          <a:chExt cx="0" cy="0"/>
        </a:xfrm>
      </p:grpSpPr>
      <p:sp>
        <p:nvSpPr>
          <p:cNvPr id="24" name="Shape 24"/>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5" name="Shape 25"/>
          <p:cNvSpPr txBox="1"/>
          <p:nvPr>
            <p:ph idx="1" type="body"/>
          </p:nvPr>
        </p:nvSpPr>
        <p:spPr>
          <a:xfrm rot="5400000">
            <a:off x="2309018" y="-251619"/>
            <a:ext cx="4525963" cy="8229600"/>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26" name="Shape 26"/>
        <p:cNvGrpSpPr/>
        <p:nvPr/>
      </p:nvGrpSpPr>
      <p:grpSpPr>
        <a:xfrm>
          <a:off x="0" y="0"/>
          <a:ext cx="0" cy="0"/>
          <a:chOff x="0" y="0"/>
          <a:chExt cx="0" cy="0"/>
        </a:xfrm>
      </p:grpSpPr>
      <p:sp>
        <p:nvSpPr>
          <p:cNvPr id="27" name="Shape 27"/>
          <p:cNvSpPr txBox="1"/>
          <p:nvPr>
            <p:ph type="title"/>
          </p:nvPr>
        </p:nvSpPr>
        <p:spPr>
          <a:xfrm>
            <a:off x="1792288" y="4800600"/>
            <a:ext cx="5486400" cy="566738"/>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8" name="Shape 28"/>
          <p:cNvSpPr/>
          <p:nvPr>
            <p:ph idx="2" type="pic"/>
          </p:nvPr>
        </p:nvSpPr>
        <p:spPr>
          <a:xfrm>
            <a:off x="1792288" y="612775"/>
            <a:ext cx="5486400" cy="4114800"/>
          </a:xfrm>
          <a:prstGeom prst="rect">
            <a:avLst/>
          </a:prstGeom>
          <a:noFill/>
          <a:ln>
            <a:noFill/>
          </a:ln>
        </p:spPr>
        <p:txBody>
          <a:bodyPr anchorCtr="0" anchor="t" bIns="91425" lIns="91425" rIns="91425" wrap="square" tIns="91425"/>
          <a:lstStyle>
            <a:lvl1pPr indent="0" lvl="0" marL="0" marR="0" rtl="0" algn="l">
              <a:spcBef>
                <a:spcPts val="64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spcBef>
                <a:spcPts val="560"/>
              </a:spcBef>
              <a:spcAft>
                <a:spcPts val="0"/>
              </a:spcAft>
              <a:buClr>
                <a:schemeClr val="dk1"/>
              </a:buClr>
              <a:buFont typeface="Arial"/>
              <a:buNone/>
              <a:defRPr b="0" i="0" sz="2800" u="none" cap="none" strike="noStrike">
                <a:solidFill>
                  <a:schemeClr val="dk1"/>
                </a:solidFill>
                <a:latin typeface="Arial"/>
                <a:ea typeface="Arial"/>
                <a:cs typeface="Arial"/>
                <a:sym typeface="Arial"/>
              </a:defRPr>
            </a:lvl2pPr>
            <a:lvl3pPr indent="0" lvl="2" marL="914400" marR="0" rtl="0" algn="l">
              <a:spcBef>
                <a:spcPts val="48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spcBef>
                <a:spcPts val="4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29" name="Shape 29"/>
          <p:cNvSpPr txBox="1"/>
          <p:nvPr>
            <p:ph idx="1" type="body"/>
          </p:nvPr>
        </p:nvSpPr>
        <p:spPr>
          <a:xfrm>
            <a:off x="1792288" y="5367338"/>
            <a:ext cx="5486400" cy="804862"/>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Char char="○"/>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Char char="■"/>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30" name="Shape 30"/>
        <p:cNvGrpSpPr/>
        <p:nvPr/>
      </p:nvGrpSpPr>
      <p:grpSpPr>
        <a:xfrm>
          <a:off x="0" y="0"/>
          <a:ext cx="0" cy="0"/>
          <a:chOff x="0" y="0"/>
          <a:chExt cx="0" cy="0"/>
        </a:xfrm>
      </p:grpSpPr>
      <p:sp>
        <p:nvSpPr>
          <p:cNvPr id="31" name="Shape 31"/>
          <p:cNvSpPr txBox="1"/>
          <p:nvPr>
            <p:ph type="title"/>
          </p:nvPr>
        </p:nvSpPr>
        <p:spPr>
          <a:xfrm>
            <a:off x="457200" y="273050"/>
            <a:ext cx="3008313" cy="1162050"/>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1" i="0" sz="20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2" name="Shape 32"/>
          <p:cNvSpPr txBox="1"/>
          <p:nvPr>
            <p:ph idx="1" type="body"/>
          </p:nvPr>
        </p:nvSpPr>
        <p:spPr>
          <a:xfrm>
            <a:off x="3575050" y="273050"/>
            <a:ext cx="5111750" cy="5853113"/>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01600" lvl="5" marL="25146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01600" lvl="6" marL="29718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01600" lvl="7" marL="34290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01600" lvl="8" marL="388620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33" name="Shape 33"/>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spcBef>
                <a:spcPts val="280"/>
              </a:spcBef>
              <a:spcAft>
                <a:spcPts val="0"/>
              </a:spcAft>
              <a:buClr>
                <a:schemeClr val="dk1"/>
              </a:buClr>
              <a:buFont typeface="Arial"/>
              <a:buChar char="●"/>
              <a:defRPr b="0" i="0" sz="1400" u="none" cap="none" strike="noStrike">
                <a:solidFill>
                  <a:schemeClr val="dk1"/>
                </a:solidFill>
                <a:latin typeface="Arial"/>
                <a:ea typeface="Arial"/>
                <a:cs typeface="Arial"/>
                <a:sym typeface="Arial"/>
              </a:defRPr>
            </a:lvl1pPr>
            <a:lvl2pPr indent="0" lvl="1" marL="457200" marR="0" rtl="0" algn="l">
              <a:spcBef>
                <a:spcPts val="240"/>
              </a:spcBef>
              <a:spcAft>
                <a:spcPts val="0"/>
              </a:spcAft>
              <a:buClr>
                <a:schemeClr val="dk1"/>
              </a:buClr>
              <a:buFont typeface="Arial"/>
              <a:buChar char="○"/>
              <a:defRPr b="0" i="0" sz="1200" u="none" cap="none" strike="noStrike">
                <a:solidFill>
                  <a:schemeClr val="dk1"/>
                </a:solidFill>
                <a:latin typeface="Arial"/>
                <a:ea typeface="Arial"/>
                <a:cs typeface="Arial"/>
                <a:sym typeface="Arial"/>
              </a:defRPr>
            </a:lvl2pPr>
            <a:lvl3pPr indent="0" lvl="2" marL="914400" marR="0" rtl="0" algn="l">
              <a:spcBef>
                <a:spcPts val="200"/>
              </a:spcBef>
              <a:spcAft>
                <a:spcPts val="0"/>
              </a:spcAft>
              <a:buClr>
                <a:schemeClr val="dk1"/>
              </a:buClr>
              <a:buFont typeface="Arial"/>
              <a:buChar char="■"/>
              <a:defRPr b="0" i="0" sz="1000" u="none" cap="none" strike="noStrike">
                <a:solidFill>
                  <a:schemeClr val="dk1"/>
                </a:solidFill>
                <a:latin typeface="Arial"/>
                <a:ea typeface="Arial"/>
                <a:cs typeface="Arial"/>
                <a:sym typeface="Arial"/>
              </a:defRPr>
            </a:lvl3pPr>
            <a:lvl4pPr indent="0" lvl="3" marL="13716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4pPr>
            <a:lvl5pPr indent="0" lvl="4" marL="18288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5pPr>
            <a:lvl6pPr indent="0" lvl="5" marL="22860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6pPr>
            <a:lvl7pPr indent="0" lvl="6" marL="27432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7pPr>
            <a:lvl8pPr indent="0" lvl="7" marL="32004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8pPr>
            <a:lvl9pPr indent="0" lvl="8" marL="3657600" marR="0" rtl="0" algn="l">
              <a:spcBef>
                <a:spcPts val="180"/>
              </a:spcBef>
              <a:spcAft>
                <a:spcPts val="0"/>
              </a:spcAft>
              <a:buClr>
                <a:schemeClr val="dk1"/>
              </a:buClr>
              <a:buFont typeface="Arial"/>
              <a:buChar char="■"/>
              <a:defRPr b="0" i="0" sz="9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34" name="Shape 3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7" name="Shape 37"/>
        <p:cNvGrpSpPr/>
        <p:nvPr/>
      </p:nvGrpSpPr>
      <p:grpSpPr>
        <a:xfrm>
          <a:off x="0" y="0"/>
          <a:ext cx="0" cy="0"/>
          <a:chOff x="0" y="0"/>
          <a:chExt cx="0" cy="0"/>
        </a:xfrm>
      </p:grpSpPr>
      <p:sp>
        <p:nvSpPr>
          <p:cNvPr id="38" name="Shape 38"/>
          <p:cNvSpPr txBox="1"/>
          <p:nvPr>
            <p:ph type="title"/>
          </p:nvPr>
        </p:nvSpPr>
        <p:spPr>
          <a:xfrm>
            <a:off x="457200" y="274638"/>
            <a:ext cx="8229600"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2"/>
                </a:solidFill>
                <a:latin typeface="Arial"/>
                <a:ea typeface="Arial"/>
                <a:cs typeface="Arial"/>
                <a:sym typeface="Arial"/>
              </a:defRPr>
            </a:lvl1pPr>
            <a:lvl2pPr indent="0" lvl="1" marL="0" marR="0" rtl="0" algn="ctr">
              <a:spcBef>
                <a:spcPts val="0"/>
              </a:spcBef>
              <a:spcAft>
                <a:spcPts val="0"/>
              </a:spcAft>
              <a:buNone/>
              <a:defRPr b="0" i="0" sz="4400" u="none" cap="none" strike="noStrike">
                <a:solidFill>
                  <a:schemeClr val="dk2"/>
                </a:solidFill>
                <a:latin typeface="Arial"/>
                <a:ea typeface="Arial"/>
                <a:cs typeface="Arial"/>
                <a:sym typeface="Arial"/>
              </a:defRPr>
            </a:lvl2pPr>
            <a:lvl3pPr indent="0" lvl="2" marL="0" marR="0" rtl="0" algn="ctr">
              <a:spcBef>
                <a:spcPts val="0"/>
              </a:spcBef>
              <a:spcAft>
                <a:spcPts val="0"/>
              </a:spcAft>
              <a:buNone/>
              <a:defRPr b="0" i="0" sz="4400" u="none" cap="none" strike="noStrike">
                <a:solidFill>
                  <a:schemeClr val="dk2"/>
                </a:solidFill>
                <a:latin typeface="Arial"/>
                <a:ea typeface="Arial"/>
                <a:cs typeface="Arial"/>
                <a:sym typeface="Arial"/>
              </a:defRPr>
            </a:lvl3pPr>
            <a:lvl4pPr indent="0" lvl="3" marL="0" marR="0" rtl="0" algn="ctr">
              <a:spcBef>
                <a:spcPts val="0"/>
              </a:spcBef>
              <a:spcAft>
                <a:spcPts val="0"/>
              </a:spcAft>
              <a:buNone/>
              <a:defRPr b="0" i="0" sz="4400" u="none" cap="none" strike="noStrike">
                <a:solidFill>
                  <a:schemeClr val="dk2"/>
                </a:solidFill>
                <a:latin typeface="Arial"/>
                <a:ea typeface="Arial"/>
                <a:cs typeface="Arial"/>
                <a:sym typeface="Arial"/>
              </a:defRPr>
            </a:lvl4pPr>
            <a:lvl5pPr indent="0" lvl="4" marL="0" marR="0" rtl="0" algn="ctr">
              <a:spcBef>
                <a:spcPts val="0"/>
              </a:spcBef>
              <a:spcAft>
                <a:spcPts val="0"/>
              </a:spcAft>
              <a:buNone/>
              <a:defRPr b="0" i="0" sz="4400" u="none" cap="none" strike="noStrike">
                <a:solidFill>
                  <a:schemeClr val="dk2"/>
                </a:solidFill>
                <a:latin typeface="Arial"/>
                <a:ea typeface="Arial"/>
                <a:cs typeface="Arial"/>
                <a:sym typeface="Arial"/>
              </a:defRPr>
            </a:lvl5pPr>
            <a:lvl6pPr indent="0" lvl="5" marL="457200"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0" lvl="6" marL="914400"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0" lvl="7" marL="1371600"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0" lvl="8" marL="1828800"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9" name="Shape 39"/>
          <p:cNvSpPr txBox="1"/>
          <p:nvPr>
            <p:ph idx="1" type="body"/>
          </p:nvPr>
        </p:nvSpPr>
        <p:spPr>
          <a:xfrm>
            <a:off x="457200" y="1535113"/>
            <a:ext cx="4040188"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dk1"/>
              </a:buClr>
              <a:buFont typeface="Arial"/>
              <a:buChar char="●"/>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Char char="○"/>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Char char="■"/>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9pPr>
          </a:lstStyle>
          <a:p/>
        </p:txBody>
      </p:sp>
      <p:sp>
        <p:nvSpPr>
          <p:cNvPr id="40" name="Shape 40"/>
          <p:cNvSpPr txBox="1"/>
          <p:nvPr>
            <p:ph idx="2" type="body"/>
          </p:nvPr>
        </p:nvSpPr>
        <p:spPr>
          <a:xfrm>
            <a:off x="457200" y="2174875"/>
            <a:ext cx="4040188" cy="3951288"/>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41" name="Shape 41"/>
          <p:cNvSpPr txBox="1"/>
          <p:nvPr>
            <p:ph idx="3" type="body"/>
          </p:nvPr>
        </p:nvSpPr>
        <p:spPr>
          <a:xfrm>
            <a:off x="4645025" y="1535113"/>
            <a:ext cx="4041775" cy="639762"/>
          </a:xfrm>
          <a:prstGeom prst="rect">
            <a:avLst/>
          </a:prstGeom>
          <a:noFill/>
          <a:ln>
            <a:noFill/>
          </a:ln>
        </p:spPr>
        <p:txBody>
          <a:bodyPr anchorCtr="0" anchor="b" bIns="91425" lIns="91425" rIns="91425" wrap="square" tIns="91425"/>
          <a:lstStyle>
            <a:lvl1pPr indent="0" lvl="0" marL="0" marR="0" rtl="0" algn="l">
              <a:spcBef>
                <a:spcPts val="480"/>
              </a:spcBef>
              <a:spcAft>
                <a:spcPts val="0"/>
              </a:spcAft>
              <a:buClr>
                <a:schemeClr val="dk1"/>
              </a:buClr>
              <a:buFont typeface="Arial"/>
              <a:buChar char="●"/>
              <a:defRPr b="1" i="0" sz="2400" u="none" cap="none" strike="noStrike">
                <a:solidFill>
                  <a:schemeClr val="dk1"/>
                </a:solidFill>
                <a:latin typeface="Arial"/>
                <a:ea typeface="Arial"/>
                <a:cs typeface="Arial"/>
                <a:sym typeface="Arial"/>
              </a:defRPr>
            </a:lvl1pPr>
            <a:lvl2pPr indent="0" lvl="1" marL="457200" marR="0" rtl="0" algn="l">
              <a:spcBef>
                <a:spcPts val="400"/>
              </a:spcBef>
              <a:spcAft>
                <a:spcPts val="0"/>
              </a:spcAft>
              <a:buClr>
                <a:schemeClr val="dk1"/>
              </a:buClr>
              <a:buFont typeface="Arial"/>
              <a:buChar char="○"/>
              <a:defRPr b="1" i="0" sz="2000" u="none" cap="none" strike="noStrike">
                <a:solidFill>
                  <a:schemeClr val="dk1"/>
                </a:solidFill>
                <a:latin typeface="Arial"/>
                <a:ea typeface="Arial"/>
                <a:cs typeface="Arial"/>
                <a:sym typeface="Arial"/>
              </a:defRPr>
            </a:lvl2pPr>
            <a:lvl3pPr indent="0" lvl="2" marL="914400" marR="0" rtl="0" algn="l">
              <a:spcBef>
                <a:spcPts val="360"/>
              </a:spcBef>
              <a:spcAft>
                <a:spcPts val="0"/>
              </a:spcAft>
              <a:buClr>
                <a:schemeClr val="dk1"/>
              </a:buClr>
              <a:buFont typeface="Arial"/>
              <a:buChar char="■"/>
              <a:defRPr b="1" i="0" sz="1800" u="none" cap="none" strike="noStrike">
                <a:solidFill>
                  <a:schemeClr val="dk1"/>
                </a:solidFill>
                <a:latin typeface="Arial"/>
                <a:ea typeface="Arial"/>
                <a:cs typeface="Arial"/>
                <a:sym typeface="Arial"/>
              </a:defRPr>
            </a:lvl3pPr>
            <a:lvl4pPr indent="0" lvl="3" marL="13716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4pPr>
            <a:lvl5pPr indent="0" lvl="4" marL="18288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5pPr>
            <a:lvl6pPr indent="0" lvl="5" marL="22860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6pPr>
            <a:lvl7pPr indent="0" lvl="6" marL="27432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7pPr>
            <a:lvl8pPr indent="0" lvl="7" marL="32004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8pPr>
            <a:lvl9pPr indent="0" lvl="8" marL="3657600" marR="0" rtl="0" algn="l">
              <a:spcBef>
                <a:spcPts val="320"/>
              </a:spcBef>
              <a:spcAft>
                <a:spcPts val="0"/>
              </a:spcAft>
              <a:buClr>
                <a:schemeClr val="dk1"/>
              </a:buClr>
              <a:buFont typeface="Arial"/>
              <a:buChar char="■"/>
              <a:defRPr b="1" i="0" sz="1600" u="none" cap="none" strike="noStrike">
                <a:solidFill>
                  <a:schemeClr val="dk1"/>
                </a:solidFill>
                <a:latin typeface="Arial"/>
                <a:ea typeface="Arial"/>
                <a:cs typeface="Arial"/>
                <a:sym typeface="Arial"/>
              </a:defRPr>
            </a:lvl9pPr>
          </a:lstStyle>
          <a:p/>
        </p:txBody>
      </p:sp>
      <p:sp>
        <p:nvSpPr>
          <p:cNvPr id="42" name="Shape 42"/>
          <p:cNvSpPr txBox="1"/>
          <p:nvPr>
            <p:ph idx="4" type="body"/>
          </p:nvPr>
        </p:nvSpPr>
        <p:spPr>
          <a:xfrm>
            <a:off x="4645025" y="2174875"/>
            <a:ext cx="4041775" cy="3951288"/>
          </a:xfrm>
          <a:prstGeom prst="rect">
            <a:avLst/>
          </a:prstGeom>
          <a:noFill/>
          <a:ln>
            <a:noFill/>
          </a:ln>
        </p:spPr>
        <p:txBody>
          <a:bodyPr anchorCtr="0" anchor="t" bIns="91425" lIns="91425" rIns="91425" wrap="square" tIns="91425"/>
          <a:lstStyle>
            <a:lvl1pPr indent="-190500" lvl="0" marL="342900" marR="0" rtl="0" algn="l">
              <a:spcBef>
                <a:spcPts val="48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58750" lvl="1" marL="742950" marR="0" rtl="0" algn="l">
              <a:spcBef>
                <a:spcPts val="4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2pPr>
            <a:lvl3pPr indent="-114300" lvl="2" marL="1143000" marR="0" rtl="0" algn="l">
              <a:spcBef>
                <a:spcPts val="36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127000" lvl="3" marL="1600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127000" lvl="4" marL="20574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127000" lvl="5" marL="25146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127000" lvl="6" marL="29718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127000" lvl="7" marL="34290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127000" lvl="8" marL="3886200" marR="0" rtl="0" algn="l">
              <a:spcBef>
                <a:spcPts val="32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descr="cs-basic" id="10" name="Shape 10"/>
          <p:cNvPicPr preferRelativeResize="0"/>
          <p:nvPr/>
        </p:nvPicPr>
        <p:blipFill rotWithShape="1">
          <a:blip r:embed="rId1">
            <a:alphaModFix/>
          </a:blip>
          <a:srcRect b="0" l="0" r="0" t="0"/>
          <a:stretch/>
        </p:blipFill>
        <p:spPr>
          <a:xfrm>
            <a:off x="0" y="0"/>
            <a:ext cx="9140825" cy="6854825"/>
          </a:xfrm>
          <a:prstGeom prst="rect">
            <a:avLst/>
          </a:prstGeom>
          <a:noFill/>
          <a:ln>
            <a:noFill/>
          </a:ln>
        </p:spPr>
      </p:pic>
      <p:sp>
        <p:nvSpPr>
          <p:cNvPr id="11" name="Shape 11"/>
          <p:cNvSpPr/>
          <p:nvPr/>
        </p:nvSpPr>
        <p:spPr>
          <a:xfrm>
            <a:off x="8839200" y="0"/>
            <a:ext cx="304800" cy="3048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hlink"/>
              </a:solidFill>
              <a:latin typeface="Arial"/>
              <a:ea typeface="Arial"/>
              <a:cs typeface="Arial"/>
              <a:sym typeface="Arial"/>
            </a:endParaRPr>
          </a:p>
        </p:txBody>
      </p:sp>
      <p:sp>
        <p:nvSpPr>
          <p:cNvPr id="12" name="Shape 12"/>
          <p:cNvSpPr txBox="1"/>
          <p:nvPr/>
        </p:nvSpPr>
        <p:spPr>
          <a:xfrm>
            <a:off x="63500" y="101600"/>
            <a:ext cx="5651500" cy="3667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1A55A"/>
              </a:buClr>
              <a:buSzPct val="25000"/>
              <a:buFont typeface="Arial"/>
              <a:buNone/>
            </a:pPr>
            <a:r>
              <a:rPr b="1" i="0" lang="en-US" sz="1800" u="none">
                <a:solidFill>
                  <a:srgbClr val="E1A55A"/>
                </a:solidFill>
                <a:latin typeface="Arial"/>
                <a:ea typeface="Arial"/>
                <a:cs typeface="Arial"/>
                <a:sym typeface="Arial"/>
              </a:rPr>
              <a:t>32</a:t>
            </a:r>
            <a:r>
              <a:rPr b="1" i="0" lang="en-US" sz="1800" u="none">
                <a:solidFill>
                  <a:srgbClr val="FFE633"/>
                </a:solidFill>
                <a:latin typeface="Arial"/>
                <a:ea typeface="Arial"/>
                <a:cs typeface="Arial"/>
                <a:sym typeface="Arial"/>
              </a:rPr>
              <a:t> </a:t>
            </a:r>
            <a:r>
              <a:rPr b="1" i="0" lang="en-US" sz="1800" u="none">
                <a:solidFill>
                  <a:schemeClr val="hlink"/>
                </a:solidFill>
                <a:latin typeface="Arial"/>
                <a:ea typeface="Arial"/>
                <a:cs typeface="Arial"/>
                <a:sym typeface="Arial"/>
              </a:rPr>
              <a:t>Electrostatics</a:t>
            </a:r>
          </a:p>
        </p:txBody>
      </p:sp>
      <p:sp>
        <p:nvSpPr>
          <p:cNvPr id="13" name="Shape 13"/>
          <p:cNvSpPr/>
          <p:nvPr/>
        </p:nvSpPr>
        <p:spPr>
          <a:xfrm>
            <a:off x="8128000" y="6413500"/>
            <a:ext cx="381000" cy="381000"/>
          </a:xfrm>
          <a:custGeom>
            <a:pathLst>
              <a:path extrusionOk="0" h="120000" w="120000">
                <a:moveTo>
                  <a:pt x="0" y="0"/>
                </a:moveTo>
                <a:lnTo>
                  <a:pt x="120000" y="0"/>
                </a:lnTo>
                <a:lnTo>
                  <a:pt x="120000" y="120000"/>
                </a:lnTo>
                <a:lnTo>
                  <a:pt x="0" y="120000"/>
                </a:lnTo>
                <a:close/>
              </a:path>
            </a:pathLst>
          </a:custGeom>
          <a:solidFill>
            <a:schemeClr val="accent1">
              <a:alpha val="0"/>
            </a:schemeClr>
          </a:solidFill>
          <a:ln>
            <a:noFill/>
          </a:ln>
        </p:spPr>
        <p:txBody>
          <a:bodyPr anchorCtr="0" anchor="ctr" bIns="45700" lIns="91425" rIns="91425" wrap="square" tIns="45700">
            <a:noAutofit/>
          </a:bodyPr>
          <a:lstStyle/>
          <a:p>
            <a:pPr indent="0" lvl="0" marL="0" marR="0" rtl="0" algn="l">
              <a:lnSpc>
                <a:spcPct val="100000"/>
              </a:lnSpc>
              <a:spcBef>
                <a:spcPts val="0"/>
              </a:spcBef>
              <a:spcAft>
                <a:spcPts val="0"/>
              </a:spcAft>
              <a:buNone/>
            </a:pPr>
            <a:r>
              <a:t/>
            </a:r>
            <a:endParaRPr b="0" i="0" sz="2000" u="none">
              <a:solidFill>
                <a:schemeClr val="hlink"/>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8.png"/><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2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3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3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2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3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24.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25.png"/><Relationship Id="rId4" Type="http://schemas.openxmlformats.org/officeDocument/2006/relationships/image" Target="../media/image26.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27.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2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pic>
        <p:nvPicPr>
          <p:cNvPr descr="cs-chapter-opener" id="60" name="Shape 60"/>
          <p:cNvPicPr preferRelativeResize="0"/>
          <p:nvPr/>
        </p:nvPicPr>
        <p:blipFill rotWithShape="1">
          <a:blip r:embed="rId3">
            <a:alphaModFix/>
          </a:blip>
          <a:srcRect b="0" l="0" r="0" t="0"/>
          <a:stretch/>
        </p:blipFill>
        <p:spPr>
          <a:xfrm>
            <a:off x="3175" y="533400"/>
            <a:ext cx="9140825" cy="5765800"/>
          </a:xfrm>
          <a:prstGeom prst="rect">
            <a:avLst/>
          </a:prstGeom>
          <a:noFill/>
          <a:ln>
            <a:noFill/>
          </a:ln>
        </p:spPr>
      </p:pic>
      <p:sp>
        <p:nvSpPr>
          <p:cNvPr id="61" name="Shape 61"/>
          <p:cNvSpPr txBox="1"/>
          <p:nvPr>
            <p:ph idx="1" type="body"/>
          </p:nvPr>
        </p:nvSpPr>
        <p:spPr>
          <a:xfrm>
            <a:off x="3886200" y="2390775"/>
            <a:ext cx="4800600" cy="1800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0" i="0" lang="en-US" sz="2800" u="none" cap="none" strike="noStrike">
                <a:solidFill>
                  <a:schemeClr val="hlink"/>
                </a:solidFill>
                <a:latin typeface="Arial"/>
                <a:ea typeface="Arial"/>
                <a:cs typeface="Arial"/>
                <a:sym typeface="Arial"/>
              </a:rPr>
              <a:t>Electrostatics involves electric charges, the forces between them, and their behavior in materials.</a:t>
            </a:r>
          </a:p>
        </p:txBody>
      </p:sp>
      <p:pic>
        <p:nvPicPr>
          <p:cNvPr descr="CPPE_BigIdeaLogo" id="62" name="Shape 62"/>
          <p:cNvPicPr preferRelativeResize="0"/>
          <p:nvPr/>
        </p:nvPicPr>
        <p:blipFill rotWithShape="1">
          <a:blip r:embed="rId4">
            <a:alphaModFix/>
          </a:blip>
          <a:srcRect b="0" l="0" r="0" t="0"/>
          <a:stretch/>
        </p:blipFill>
        <p:spPr>
          <a:xfrm>
            <a:off x="1752600" y="2654300"/>
            <a:ext cx="2130425" cy="1460500"/>
          </a:xfrm>
          <a:prstGeom prst="rect">
            <a:avLst/>
          </a:prstGeom>
          <a:noFill/>
          <a:ln>
            <a:noFill/>
          </a:ln>
        </p:spPr>
      </p:pic>
      <p:pic>
        <p:nvPicPr>
          <p:cNvPr descr="CPPE-Ch32_p644-BigIdea" id="63" name="Shape 63"/>
          <p:cNvPicPr preferRelativeResize="0"/>
          <p:nvPr/>
        </p:nvPicPr>
        <p:blipFill rotWithShape="1">
          <a:blip r:embed="rId5">
            <a:alphaModFix/>
          </a:blip>
          <a:srcRect b="0" l="0" r="0" t="0"/>
          <a:stretch/>
        </p:blipFill>
        <p:spPr>
          <a:xfrm>
            <a:off x="457200" y="2057400"/>
            <a:ext cx="1054100" cy="2362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Attraction and Repulsion</a:t>
            </a:r>
          </a:p>
        </p:txBody>
      </p:sp>
      <p:sp>
        <p:nvSpPr>
          <p:cNvPr id="122" name="Shape 122"/>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Electrical Forces and Charges</a:t>
            </a:r>
          </a:p>
        </p:txBody>
      </p:sp>
      <p:pic>
        <p:nvPicPr>
          <p:cNvPr descr="CPPE-Ch32-1_p646-AtrcRpls" id="123" name="Shape 123"/>
          <p:cNvPicPr preferRelativeResize="0"/>
          <p:nvPr/>
        </p:nvPicPr>
        <p:blipFill rotWithShape="1">
          <a:blip r:embed="rId3">
            <a:alphaModFix/>
          </a:blip>
          <a:srcRect b="0" l="0" r="0" t="0"/>
          <a:stretch/>
        </p:blipFill>
        <p:spPr>
          <a:xfrm>
            <a:off x="915987" y="2209800"/>
            <a:ext cx="7313612" cy="33639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nvSpPr>
        <p:spPr>
          <a:xfrm>
            <a:off x="227012" y="1196975"/>
            <a:ext cx="4116387"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fundamental rule of all electrical phenomena is that like charges repel and opposite charges attract.</a:t>
            </a:r>
          </a:p>
        </p:txBody>
      </p:sp>
      <p:sp>
        <p:nvSpPr>
          <p:cNvPr id="129" name="Shape 129"/>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Electrical Forces and Charges</a:t>
            </a:r>
          </a:p>
        </p:txBody>
      </p:sp>
      <p:pic>
        <p:nvPicPr>
          <p:cNvPr descr="CPPE-Ch32-1_p646-Mouse" id="130" name="Shape 130"/>
          <p:cNvPicPr preferRelativeResize="0"/>
          <p:nvPr/>
        </p:nvPicPr>
        <p:blipFill rotWithShape="1">
          <a:blip r:embed="rId3">
            <a:alphaModFix/>
          </a:blip>
          <a:srcRect b="0" l="0" r="0" t="0"/>
          <a:stretch/>
        </p:blipFill>
        <p:spPr>
          <a:xfrm>
            <a:off x="4767262" y="1295400"/>
            <a:ext cx="4071937"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descr="cs-concept-check" id="135" name="Shape 13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136" name="Shape 136"/>
          <p:cNvSpPr txBox="1"/>
          <p:nvPr/>
        </p:nvSpPr>
        <p:spPr>
          <a:xfrm>
            <a:off x="1676400" y="3022600"/>
            <a:ext cx="73152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the fundamental rule at the base of all electrical phenomena? </a:t>
            </a:r>
          </a:p>
        </p:txBody>
      </p:sp>
      <p:sp>
        <p:nvSpPr>
          <p:cNvPr id="137" name="Shape 137"/>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Electrical Forces and Charges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pic>
        <p:nvPicPr>
          <p:cNvPr descr="cs-section-check" id="142" name="Shape 142"/>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143" name="Shape 143"/>
          <p:cNvSpPr txBox="1"/>
          <p:nvPr>
            <p:ph idx="1" type="body"/>
          </p:nvPr>
        </p:nvSpPr>
        <p:spPr>
          <a:xfrm>
            <a:off x="990600" y="2819400"/>
            <a:ext cx="7772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An object that has unequal numbers of electrons and protons is electrically charged. </a:t>
            </a:r>
          </a:p>
        </p:txBody>
      </p:sp>
      <p:sp>
        <p:nvSpPr>
          <p:cNvPr id="144" name="Shape 14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Charge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nvSpPr>
        <p:spPr>
          <a:xfrm>
            <a:off x="227012" y="1196975"/>
            <a:ext cx="85359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and protons have electric charge.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a neutral atom, there are as many electrons as protons, so there is no net charge. </a:t>
            </a:r>
          </a:p>
        </p:txBody>
      </p:sp>
      <p:sp>
        <p:nvSpPr>
          <p:cNvPr id="150" name="Shape 15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Charge</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nvSpPr>
        <p:spPr>
          <a:xfrm>
            <a:off x="227012" y="1196975"/>
            <a:ext cx="73929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an electron is removed from an atom, the atom is no longer neutral. It has one more positive charge than negative charge.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charged atom is called an </a:t>
            </a:r>
            <a:r>
              <a:rPr b="0" i="1" lang="en-US" sz="2400" u="none">
                <a:solidFill>
                  <a:srgbClr val="000000"/>
                </a:solidFill>
                <a:latin typeface="Arial"/>
                <a:ea typeface="Arial"/>
                <a:cs typeface="Arial"/>
                <a:sym typeface="Arial"/>
              </a:rPr>
              <a:t>ion.</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a:t>
            </a:r>
            <a:r>
              <a:rPr b="0" i="1" lang="en-US" sz="2400" u="none" cap="none" strike="noStrike">
                <a:solidFill>
                  <a:srgbClr val="000000"/>
                </a:solidFill>
                <a:latin typeface="Arial"/>
                <a:ea typeface="Arial"/>
                <a:cs typeface="Arial"/>
                <a:sym typeface="Arial"/>
              </a:rPr>
              <a:t>positive ion </a:t>
            </a:r>
            <a:r>
              <a:rPr b="0" i="0" lang="en-US" sz="2400" u="none" cap="none" strike="noStrike">
                <a:solidFill>
                  <a:srgbClr val="000000"/>
                </a:solidFill>
                <a:latin typeface="Arial"/>
                <a:ea typeface="Arial"/>
                <a:cs typeface="Arial"/>
                <a:sym typeface="Arial"/>
              </a:rPr>
              <a:t>has a net positive charge; it has lost one or more electrons.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 </a:t>
            </a:r>
            <a:r>
              <a:rPr b="0" i="1" lang="en-US" sz="2400" u="none" cap="none" strike="noStrike">
                <a:solidFill>
                  <a:srgbClr val="000000"/>
                </a:solidFill>
                <a:latin typeface="Arial"/>
                <a:ea typeface="Arial"/>
                <a:cs typeface="Arial"/>
                <a:sym typeface="Arial"/>
              </a:rPr>
              <a:t>negative ion </a:t>
            </a:r>
            <a:r>
              <a:rPr b="0" i="0" lang="en-US" sz="2400" u="none" cap="none" strike="noStrike">
                <a:solidFill>
                  <a:srgbClr val="000000"/>
                </a:solidFill>
                <a:latin typeface="Arial"/>
                <a:ea typeface="Arial"/>
                <a:cs typeface="Arial"/>
                <a:sym typeface="Arial"/>
              </a:rPr>
              <a:t>has a net negative charge; it has gained one or more extra electrons.</a:t>
            </a:r>
          </a:p>
        </p:txBody>
      </p:sp>
      <p:sp>
        <p:nvSpPr>
          <p:cNvPr id="156" name="Shape 15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Charge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Electrically Charged Objects</a:t>
            </a:r>
          </a:p>
        </p:txBody>
      </p:sp>
      <p:sp>
        <p:nvSpPr>
          <p:cNvPr id="162" name="Shape 162"/>
          <p:cNvSpPr txBox="1"/>
          <p:nvPr/>
        </p:nvSpPr>
        <p:spPr>
          <a:xfrm>
            <a:off x="227012" y="1766887"/>
            <a:ext cx="69357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Matter is made of atoms, and atoms are made of electrons and protons.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object that has equal numbers of electrons and protons has no net electric charge.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But if there is an imbalance in the numbers, the object is then electrically charged.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 imbalance comes about by adding or removing electrons.</a:t>
            </a:r>
          </a:p>
        </p:txBody>
      </p:sp>
      <p:sp>
        <p:nvSpPr>
          <p:cNvPr id="163" name="Shape 16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Charge</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nvSpPr>
        <p:spPr>
          <a:xfrm>
            <a:off x="227012" y="1196975"/>
            <a:ext cx="85359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innermost electrons in an atom are bound very tightly to the oppositely charged atomic nucleus.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outermost electrons of many atoms are bound very loosely and can be easily dislodged.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How much energy is required to tear an electron away from an atom varies for different substances. </a:t>
            </a:r>
          </a:p>
        </p:txBody>
      </p:sp>
      <p:sp>
        <p:nvSpPr>
          <p:cNvPr id="169" name="Shape 16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Charge</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nvSpPr>
        <p:spPr>
          <a:xfrm>
            <a:off x="227012" y="1196975"/>
            <a:ext cx="4954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electrons are transferred from the fur to the rod, the rod becomes negatively charged.</a:t>
            </a:r>
          </a:p>
        </p:txBody>
      </p:sp>
      <p:sp>
        <p:nvSpPr>
          <p:cNvPr id="175" name="Shape 17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Charge</a:t>
            </a:r>
          </a:p>
        </p:txBody>
      </p:sp>
      <p:pic>
        <p:nvPicPr>
          <p:cNvPr descr="CPPE-Ch32-2_p647-Fur2Rod" id="176" name="Shape 176"/>
          <p:cNvPicPr preferRelativeResize="0"/>
          <p:nvPr/>
        </p:nvPicPr>
        <p:blipFill rotWithShape="1">
          <a:blip r:embed="rId3">
            <a:alphaModFix/>
          </a:blip>
          <a:srcRect b="0" l="0" r="0" t="0"/>
          <a:stretch/>
        </p:blipFill>
        <p:spPr>
          <a:xfrm>
            <a:off x="5562600" y="1447800"/>
            <a:ext cx="3144837" cy="4572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Principle of Conservation of Charge</a:t>
            </a:r>
          </a:p>
        </p:txBody>
      </p:sp>
      <p:sp>
        <p:nvSpPr>
          <p:cNvPr id="182" name="Shape 182"/>
          <p:cNvSpPr txBox="1"/>
          <p:nvPr/>
        </p:nvSpPr>
        <p:spPr>
          <a:xfrm>
            <a:off x="227012" y="1766887"/>
            <a:ext cx="4954587" cy="3451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are neither created nor destroyed but are simply transferred from one material to another. This principle is known as </a:t>
            </a:r>
            <a:r>
              <a:rPr b="1" i="0" lang="en-US" sz="2400" u="none">
                <a:solidFill>
                  <a:srgbClr val="000000"/>
                </a:solidFill>
                <a:latin typeface="Arial"/>
                <a:ea typeface="Arial"/>
                <a:cs typeface="Arial"/>
                <a:sym typeface="Arial"/>
              </a:rPr>
              <a:t>conservation of charge.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every event, whether large-scale or at the atomic and nuclear level, the principle of conservation of charge</a:t>
            </a:r>
            <a:r>
              <a:rPr b="1" i="0" lang="en-US" sz="2400" u="none">
                <a:solidFill>
                  <a:srgbClr val="000000"/>
                </a:solidFill>
                <a:latin typeface="Arial"/>
                <a:ea typeface="Arial"/>
                <a:cs typeface="Arial"/>
                <a:sym typeface="Arial"/>
              </a:rPr>
              <a:t> </a:t>
            </a:r>
            <a:r>
              <a:rPr b="0" i="0" lang="en-US" sz="2400" u="none">
                <a:solidFill>
                  <a:srgbClr val="000000"/>
                </a:solidFill>
                <a:latin typeface="Arial"/>
                <a:ea typeface="Arial"/>
                <a:cs typeface="Arial"/>
                <a:sym typeface="Arial"/>
              </a:rPr>
              <a:t>applies. </a:t>
            </a:r>
          </a:p>
        </p:txBody>
      </p:sp>
      <p:sp>
        <p:nvSpPr>
          <p:cNvPr id="183" name="Shape 18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Charge</a:t>
            </a:r>
          </a:p>
        </p:txBody>
      </p:sp>
      <p:pic>
        <p:nvPicPr>
          <p:cNvPr descr="CPPE-Ch32-2_p647-Mouse" id="184" name="Shape 184"/>
          <p:cNvPicPr preferRelativeResize="0"/>
          <p:nvPr/>
        </p:nvPicPr>
        <p:blipFill rotWithShape="1">
          <a:blip r:embed="rId3">
            <a:alphaModFix/>
          </a:blip>
          <a:srcRect b="0" l="0" r="0" t="0"/>
          <a:stretch/>
        </p:blipFill>
        <p:spPr>
          <a:xfrm>
            <a:off x="5300662" y="1905000"/>
            <a:ext cx="3611562" cy="4229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Shape 69"/>
          <p:cNvSpPr txBox="1"/>
          <p:nvPr>
            <p:ph idx="1" type="body"/>
          </p:nvPr>
        </p:nvSpPr>
        <p:spPr>
          <a:xfrm>
            <a:off x="227012" y="609600"/>
            <a:ext cx="3354387" cy="4364037"/>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rgbClr val="262626"/>
              </a:buClr>
              <a:buSzPct val="25000"/>
              <a:buFont typeface="Arial"/>
              <a:buNone/>
            </a:pPr>
            <a:r>
              <a:rPr b="1" i="0" lang="en-US" sz="2400" u="none" cap="none" strike="noStrike">
                <a:solidFill>
                  <a:srgbClr val="262626"/>
                </a:solidFill>
                <a:latin typeface="Arial"/>
                <a:ea typeface="Arial"/>
                <a:cs typeface="Arial"/>
                <a:sym typeface="Arial"/>
              </a:rPr>
              <a:t>Electrostatics</a:t>
            </a:r>
            <a:r>
              <a:rPr b="0" i="0" lang="en-US" sz="2400" u="none" cap="none" strike="noStrike">
                <a:solidFill>
                  <a:srgbClr val="262626"/>
                </a:solidFill>
                <a:latin typeface="Arial"/>
                <a:ea typeface="Arial"/>
                <a:cs typeface="Arial"/>
                <a:sym typeface="Arial"/>
              </a:rPr>
              <a:t>, or electricity at rest, involves electric charges, the forces between them, and their behavior in materials. An understanding of electricity requires a step-by-step approach, for one concept is the building block for the next. </a:t>
            </a:r>
          </a:p>
        </p:txBody>
      </p:sp>
      <p:pic>
        <p:nvPicPr>
          <p:cNvPr descr="CPPE-Ch32_p644-Lghtng" id="70" name="Shape 70"/>
          <p:cNvPicPr preferRelativeResize="0"/>
          <p:nvPr/>
        </p:nvPicPr>
        <p:blipFill rotWithShape="1">
          <a:blip r:embed="rId3">
            <a:alphaModFix/>
          </a:blip>
          <a:srcRect b="0" l="0" r="0" t="0"/>
          <a:stretch/>
        </p:blipFill>
        <p:spPr>
          <a:xfrm>
            <a:off x="3733800" y="927100"/>
            <a:ext cx="5072062" cy="50022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nvSpPr>
        <p:spPr>
          <a:xfrm>
            <a:off x="227012" y="1196975"/>
            <a:ext cx="85359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Any object that is electrically charged has an excess or deficiency of some whole number of electrons—electrons cannot be divided into fractions of electrons.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means that the charge of the object is a whole-number multiple of the charge of an electron. </a:t>
            </a:r>
          </a:p>
        </p:txBody>
      </p:sp>
      <p:sp>
        <p:nvSpPr>
          <p:cNvPr id="190" name="Shape 19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Charge</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idx="1" type="body"/>
          </p:nvPr>
        </p:nvSpPr>
        <p:spPr>
          <a:xfrm>
            <a:off x="228600" y="1196975"/>
            <a:ext cx="8305800" cy="13223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If you scuff electrons onto your shoes while walking across a rug, are you negatively or positively charged?</a:t>
            </a:r>
          </a:p>
        </p:txBody>
      </p:sp>
      <p:sp>
        <p:nvSpPr>
          <p:cNvPr id="196" name="Shape 19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Charge</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idx="1" type="body"/>
          </p:nvPr>
        </p:nvSpPr>
        <p:spPr>
          <a:xfrm>
            <a:off x="228600" y="1196975"/>
            <a:ext cx="8305800" cy="40243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If you scuff electrons onto your shoes while walking across a rug, are you negatively or positively charged?</a:t>
            </a:r>
            <a:br>
              <a:rPr b="0" i="0" lang="en-US" sz="2400" u="none" cap="none" strike="noStrike">
                <a:solidFill>
                  <a:schemeClr val="dk1"/>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When your rubber- or plastic-soled shoes drag across the rug, they pick up electrons from the rug in the same way you charge a rubber or plastic rod by rubbing it with a cloth. You have more electrons after you scuff your shoes, so you are negatively charged (and the rug is positively charged). </a:t>
            </a:r>
          </a:p>
        </p:txBody>
      </p:sp>
      <p:sp>
        <p:nvSpPr>
          <p:cNvPr id="202" name="Shape 20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Charge</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pic>
        <p:nvPicPr>
          <p:cNvPr descr="cs-concept-check" id="207" name="Shape 207"/>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208" name="Shape 208"/>
          <p:cNvSpPr txBox="1"/>
          <p:nvPr/>
        </p:nvSpPr>
        <p:spPr>
          <a:xfrm>
            <a:off x="1676400" y="3022600"/>
            <a:ext cx="6629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causes an object to become electrically charged? </a:t>
            </a:r>
          </a:p>
        </p:txBody>
      </p:sp>
      <p:sp>
        <p:nvSpPr>
          <p:cNvPr id="209" name="Shape 20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32.2</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Conservation of Charge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pic>
        <p:nvPicPr>
          <p:cNvPr descr="cs-section-check" id="214" name="Shape 214"/>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215" name="Shape 215"/>
          <p:cNvSpPr txBox="1"/>
          <p:nvPr>
            <p:ph idx="1" type="body"/>
          </p:nvPr>
        </p:nvSpPr>
        <p:spPr>
          <a:xfrm>
            <a:off x="990600" y="2260600"/>
            <a:ext cx="7772400" cy="1917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Coulomb’s law states that for charged particles or objects that are small compared with the distance between them, the force between the charges varies directly as the product of the charges and inversely as the square of the distance between them. </a:t>
            </a:r>
          </a:p>
        </p:txBody>
      </p:sp>
      <p:sp>
        <p:nvSpPr>
          <p:cNvPr id="216" name="Shape 21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nvSpPr>
        <p:spPr>
          <a:xfrm>
            <a:off x="227012" y="1196975"/>
            <a:ext cx="8307387" cy="1552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Recall from Newton’s law of gravitation that the gravitational force between two objects of mass </a:t>
            </a:r>
            <a:r>
              <a:rPr b="0" i="1" lang="en-US" sz="2400" u="none">
                <a:solidFill>
                  <a:srgbClr val="000000"/>
                </a:solidFill>
                <a:latin typeface="Arial"/>
                <a:ea typeface="Arial"/>
                <a:cs typeface="Arial"/>
                <a:sym typeface="Arial"/>
              </a:rPr>
              <a:t>m</a:t>
            </a:r>
            <a:r>
              <a:rPr b="0" baseline="-25000" i="0" lang="en-US" sz="2400" u="none">
                <a:solidFill>
                  <a:srgbClr val="000000"/>
                </a:solidFill>
                <a:latin typeface="Arial"/>
                <a:ea typeface="Arial"/>
                <a:cs typeface="Arial"/>
                <a:sym typeface="Arial"/>
              </a:rPr>
              <a:t>1</a:t>
            </a:r>
            <a:r>
              <a:rPr b="0" i="0" lang="en-US" sz="2400" u="none">
                <a:solidFill>
                  <a:srgbClr val="000000"/>
                </a:solidFill>
                <a:latin typeface="Arial"/>
                <a:ea typeface="Arial"/>
                <a:cs typeface="Arial"/>
                <a:sym typeface="Arial"/>
              </a:rPr>
              <a:t> and mass </a:t>
            </a:r>
            <a:r>
              <a:rPr b="0" i="1" lang="en-US" sz="2400" u="none">
                <a:solidFill>
                  <a:srgbClr val="000000"/>
                </a:solidFill>
                <a:latin typeface="Arial"/>
                <a:ea typeface="Arial"/>
                <a:cs typeface="Arial"/>
                <a:sym typeface="Arial"/>
              </a:rPr>
              <a:t>m</a:t>
            </a:r>
            <a:r>
              <a:rPr b="0" baseline="-25000" i="0" lang="en-US" sz="2400" u="none">
                <a:solidFill>
                  <a:srgbClr val="000000"/>
                </a:solidFill>
                <a:latin typeface="Arial"/>
                <a:ea typeface="Arial"/>
                <a:cs typeface="Arial"/>
                <a:sym typeface="Arial"/>
              </a:rPr>
              <a:t>2</a:t>
            </a:r>
            <a:r>
              <a:rPr b="0" i="0" lang="en-US" sz="2400" u="none">
                <a:solidFill>
                  <a:srgbClr val="000000"/>
                </a:solidFill>
                <a:latin typeface="Arial"/>
                <a:ea typeface="Arial"/>
                <a:cs typeface="Arial"/>
                <a:sym typeface="Arial"/>
              </a:rPr>
              <a:t> is proportional to the product of the masses and inversely proportional to the square of the distance </a:t>
            </a:r>
            <a:r>
              <a:rPr b="0" i="1" lang="en-US" sz="2400" u="none">
                <a:solidFill>
                  <a:srgbClr val="000000"/>
                </a:solidFill>
                <a:latin typeface="Arial"/>
                <a:ea typeface="Arial"/>
                <a:cs typeface="Arial"/>
                <a:sym typeface="Arial"/>
              </a:rPr>
              <a:t>d </a:t>
            </a:r>
            <a:r>
              <a:rPr b="0" i="0" lang="en-US" sz="2400" u="none">
                <a:solidFill>
                  <a:srgbClr val="000000"/>
                </a:solidFill>
                <a:latin typeface="Arial"/>
                <a:ea typeface="Arial"/>
                <a:cs typeface="Arial"/>
                <a:sym typeface="Arial"/>
              </a:rPr>
              <a:t>between them: </a:t>
            </a:r>
          </a:p>
        </p:txBody>
      </p:sp>
      <p:sp>
        <p:nvSpPr>
          <p:cNvPr id="222" name="Shape 22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pic>
        <p:nvPicPr>
          <p:cNvPr descr="CPPE-Ch32-3_p648-Eq1" id="223" name="Shape 223"/>
          <p:cNvPicPr preferRelativeResize="0"/>
          <p:nvPr/>
        </p:nvPicPr>
        <p:blipFill rotWithShape="1">
          <a:blip r:embed="rId3">
            <a:alphaModFix/>
          </a:blip>
          <a:srcRect b="0" l="0" r="0" t="0"/>
          <a:stretch/>
        </p:blipFill>
        <p:spPr>
          <a:xfrm>
            <a:off x="762000" y="3048000"/>
            <a:ext cx="3467100" cy="1620837"/>
          </a:xfrm>
          <a:prstGeom prst="rect">
            <a:avLst/>
          </a:prstGeom>
          <a:noFill/>
          <a:ln>
            <a:noFill/>
          </a:ln>
        </p:spPr>
      </p:pic>
      <p:pic>
        <p:nvPicPr>
          <p:cNvPr descr="CPPE-Ch32-3_p648-Mouse" id="224" name="Shape 224"/>
          <p:cNvPicPr preferRelativeResize="0"/>
          <p:nvPr/>
        </p:nvPicPr>
        <p:blipFill rotWithShape="1">
          <a:blip r:embed="rId4">
            <a:alphaModFix/>
          </a:blip>
          <a:srcRect b="0" l="0" r="0" t="0"/>
          <a:stretch/>
        </p:blipFill>
        <p:spPr>
          <a:xfrm>
            <a:off x="5334000" y="3048000"/>
            <a:ext cx="3581400" cy="316388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Force, Charges, and Distance</a:t>
            </a:r>
          </a:p>
        </p:txBody>
      </p:sp>
      <p:sp>
        <p:nvSpPr>
          <p:cNvPr id="230" name="Shape 230"/>
          <p:cNvSpPr txBox="1"/>
          <p:nvPr/>
        </p:nvSpPr>
        <p:spPr>
          <a:xfrm>
            <a:off x="227012" y="1766887"/>
            <a:ext cx="8459787" cy="20526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electrical force between any two objects obeys a similar inverse-square relationship with distance. </a:t>
            </a:r>
          </a:p>
          <a:p>
            <a:pPr indent="0" lvl="0" marL="0" marR="0" rtl="0" algn="l">
              <a:lnSpc>
                <a:spcPct val="100000"/>
              </a:lnSpc>
              <a:spcBef>
                <a:spcPts val="56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relationship among electrical force, charges, and distance</a:t>
            </a:r>
            <a:r>
              <a:rPr b="0" i="0" lang="en-US" sz="2800" u="none">
                <a:solidFill>
                  <a:schemeClr val="dk1"/>
                </a:solidFill>
                <a:latin typeface="Arial"/>
                <a:ea typeface="Arial"/>
                <a:cs typeface="Arial"/>
                <a:sym typeface="Arial"/>
              </a:rPr>
              <a:t>—</a:t>
            </a:r>
            <a:r>
              <a:rPr b="1" i="0" lang="en-US" sz="2400" u="none">
                <a:solidFill>
                  <a:srgbClr val="000000"/>
                </a:solidFill>
                <a:latin typeface="Arial"/>
                <a:ea typeface="Arial"/>
                <a:cs typeface="Arial"/>
                <a:sym typeface="Arial"/>
              </a:rPr>
              <a:t>Coulomb’s law</a:t>
            </a:r>
            <a:r>
              <a:rPr b="1" i="0" lang="en-US" sz="2800" u="none">
                <a:solidFill>
                  <a:schemeClr val="dk1"/>
                </a:solidFill>
                <a:latin typeface="Arial"/>
                <a:ea typeface="Arial"/>
                <a:cs typeface="Arial"/>
                <a:sym typeface="Arial"/>
              </a:rPr>
              <a:t>—</a:t>
            </a:r>
            <a:r>
              <a:rPr b="0" i="0" lang="en-US" sz="2400" u="none">
                <a:solidFill>
                  <a:srgbClr val="000000"/>
                </a:solidFill>
                <a:latin typeface="Arial"/>
                <a:ea typeface="Arial"/>
                <a:cs typeface="Arial"/>
                <a:sym typeface="Arial"/>
              </a:rPr>
              <a:t>was discovered by the French physicist Charles Coulomb in the eighteenth century.</a:t>
            </a:r>
          </a:p>
        </p:txBody>
      </p:sp>
      <p:sp>
        <p:nvSpPr>
          <p:cNvPr id="231" name="Shape 23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nvSpPr>
        <p:spPr>
          <a:xfrm>
            <a:off x="227012" y="1196975"/>
            <a:ext cx="8535987" cy="48387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For charged objects, the force between the charges varies directly as the product of the charges and inversely as the square of the distance between them.</a:t>
            </a:r>
          </a:p>
          <a:p>
            <a:pPr indent="0" lvl="0" marL="0" marR="0" rtl="0" algn="l">
              <a:lnSpc>
                <a:spcPct val="100000"/>
              </a:lnSpc>
              <a:spcBef>
                <a:spcPts val="480"/>
              </a:spcBef>
              <a:spcAft>
                <a:spcPts val="0"/>
              </a:spcAft>
              <a:buClr>
                <a:srgbClr val="000000"/>
              </a:buClr>
              <a:buSzPct val="25000"/>
              <a:buFont typeface="Arial"/>
              <a:buNone/>
            </a:pP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br>
              <a:rPr b="0" i="0" lang="en-US" sz="24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Where:</a:t>
            </a:r>
          </a:p>
          <a:p>
            <a:pPr indent="0" lvl="0" marL="0" marR="0" rtl="0" algn="l">
              <a:lnSpc>
                <a:spcPct val="100000"/>
              </a:lnSpc>
              <a:spcBef>
                <a:spcPts val="48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d </a:t>
            </a:r>
            <a:r>
              <a:rPr b="0" i="0" lang="en-US" sz="2400" u="none">
                <a:solidFill>
                  <a:srgbClr val="000000"/>
                </a:solidFill>
                <a:latin typeface="Arial"/>
                <a:ea typeface="Arial"/>
                <a:cs typeface="Arial"/>
                <a:sym typeface="Arial"/>
              </a:rPr>
              <a:t>is the distance between the charged particles.</a:t>
            </a:r>
          </a:p>
          <a:p>
            <a:pPr indent="0" lvl="0" marL="0" marR="0" rtl="0" algn="l">
              <a:lnSpc>
                <a:spcPct val="100000"/>
              </a:lnSpc>
              <a:spcBef>
                <a:spcPts val="48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q</a:t>
            </a:r>
            <a:r>
              <a:rPr b="0" baseline="-25000" i="0" lang="en-US" sz="2400" u="none">
                <a:solidFill>
                  <a:srgbClr val="000000"/>
                </a:solidFill>
                <a:latin typeface="Arial"/>
                <a:ea typeface="Arial"/>
                <a:cs typeface="Arial"/>
                <a:sym typeface="Arial"/>
              </a:rPr>
              <a:t>1</a:t>
            </a:r>
            <a:r>
              <a:rPr b="0" i="0" lang="en-US" sz="2400" u="none">
                <a:solidFill>
                  <a:srgbClr val="000000"/>
                </a:solidFill>
                <a:latin typeface="Arial"/>
                <a:ea typeface="Arial"/>
                <a:cs typeface="Arial"/>
                <a:sym typeface="Arial"/>
              </a:rPr>
              <a:t> represents the quantity of charge of one particle.</a:t>
            </a:r>
          </a:p>
          <a:p>
            <a:pPr indent="0" lvl="0" marL="0" marR="0" rtl="0" algn="l">
              <a:lnSpc>
                <a:spcPct val="100000"/>
              </a:lnSpc>
              <a:spcBef>
                <a:spcPts val="48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q</a:t>
            </a:r>
            <a:r>
              <a:rPr b="0" baseline="-25000" i="0" lang="en-US" sz="2400" u="none">
                <a:solidFill>
                  <a:srgbClr val="000000"/>
                </a:solidFill>
                <a:latin typeface="Arial"/>
                <a:ea typeface="Arial"/>
                <a:cs typeface="Arial"/>
                <a:sym typeface="Arial"/>
              </a:rPr>
              <a:t>2</a:t>
            </a:r>
            <a:r>
              <a:rPr b="0" i="0" lang="en-US" sz="2400" u="none">
                <a:solidFill>
                  <a:srgbClr val="000000"/>
                </a:solidFill>
                <a:latin typeface="Arial"/>
                <a:ea typeface="Arial"/>
                <a:cs typeface="Arial"/>
                <a:sym typeface="Arial"/>
              </a:rPr>
              <a:t> is the quantity of charge of the other particle.</a:t>
            </a:r>
          </a:p>
          <a:p>
            <a:pPr indent="0" lvl="0" marL="0" marR="0" rtl="0" algn="l">
              <a:lnSpc>
                <a:spcPct val="100000"/>
              </a:lnSpc>
              <a:spcBef>
                <a:spcPts val="48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k </a:t>
            </a:r>
            <a:r>
              <a:rPr b="0" i="0" lang="en-US" sz="2400" u="none">
                <a:solidFill>
                  <a:srgbClr val="000000"/>
                </a:solidFill>
                <a:latin typeface="Arial"/>
                <a:ea typeface="Arial"/>
                <a:cs typeface="Arial"/>
                <a:sym typeface="Arial"/>
              </a:rPr>
              <a:t>is the proportionality constant. </a:t>
            </a:r>
          </a:p>
        </p:txBody>
      </p:sp>
      <p:sp>
        <p:nvSpPr>
          <p:cNvPr id="237" name="Shape 23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pic>
        <p:nvPicPr>
          <p:cNvPr descr="CPPE-Ch32-3_p648-Eq2" id="238" name="Shape 238"/>
          <p:cNvPicPr preferRelativeResize="0"/>
          <p:nvPr/>
        </p:nvPicPr>
        <p:blipFill rotWithShape="1">
          <a:blip r:embed="rId3">
            <a:alphaModFix/>
          </a:blip>
          <a:srcRect b="0" l="0" r="0" t="0"/>
          <a:stretch/>
        </p:blipFill>
        <p:spPr>
          <a:xfrm>
            <a:off x="3467100" y="2514600"/>
            <a:ext cx="2209800" cy="10334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nvSpPr>
        <p:spPr>
          <a:xfrm>
            <a:off x="227012" y="1196975"/>
            <a:ext cx="8535987" cy="16986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SI unit of charge is the </a:t>
            </a:r>
            <a:r>
              <a:rPr b="1" i="0" lang="en-US" sz="2400" u="none">
                <a:solidFill>
                  <a:srgbClr val="000000"/>
                </a:solidFill>
                <a:latin typeface="Arial"/>
                <a:ea typeface="Arial"/>
                <a:cs typeface="Arial"/>
                <a:sym typeface="Arial"/>
              </a:rPr>
              <a:t>coulomb, </a:t>
            </a:r>
            <a:r>
              <a:rPr b="0" i="0" lang="en-US" sz="2400" u="none">
                <a:solidFill>
                  <a:srgbClr val="000000"/>
                </a:solidFill>
                <a:latin typeface="Arial"/>
                <a:ea typeface="Arial"/>
                <a:cs typeface="Arial"/>
                <a:sym typeface="Arial"/>
              </a:rPr>
              <a:t>abbreviated C.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charge of 1 C is the charge of 6.24 × 10</a:t>
            </a:r>
            <a:r>
              <a:rPr b="0" baseline="30000" i="0" lang="en-US" sz="2400" u="none">
                <a:solidFill>
                  <a:srgbClr val="000000"/>
                </a:solidFill>
                <a:latin typeface="Arial"/>
                <a:ea typeface="Arial"/>
                <a:cs typeface="Arial"/>
                <a:sym typeface="Arial"/>
              </a:rPr>
              <a:t>18</a:t>
            </a:r>
            <a:r>
              <a:rPr b="0" i="0" lang="en-US" sz="2400" u="none">
                <a:solidFill>
                  <a:srgbClr val="000000"/>
                </a:solidFill>
                <a:latin typeface="Arial"/>
                <a:ea typeface="Arial"/>
                <a:cs typeface="Arial"/>
                <a:sym typeface="Arial"/>
              </a:rPr>
              <a:t> electrons.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coulomb represents the amount of charge that passes through a common 100-W light bulb in about one second.</a:t>
            </a:r>
          </a:p>
        </p:txBody>
      </p:sp>
      <p:sp>
        <p:nvSpPr>
          <p:cNvPr id="244" name="Shape 24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The Electrical Proportionality Constant </a:t>
            </a:r>
          </a:p>
        </p:txBody>
      </p:sp>
      <p:sp>
        <p:nvSpPr>
          <p:cNvPr id="250" name="Shape 250"/>
          <p:cNvSpPr txBox="1"/>
          <p:nvPr/>
        </p:nvSpPr>
        <p:spPr>
          <a:xfrm>
            <a:off x="227012" y="1766887"/>
            <a:ext cx="86121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proportionality constant </a:t>
            </a:r>
            <a:r>
              <a:rPr b="0" i="1" lang="en-US" sz="2400" u="none">
                <a:solidFill>
                  <a:srgbClr val="000000"/>
                </a:solidFill>
                <a:latin typeface="Arial"/>
                <a:ea typeface="Arial"/>
                <a:cs typeface="Arial"/>
                <a:sym typeface="Arial"/>
              </a:rPr>
              <a:t>k </a:t>
            </a:r>
            <a:r>
              <a:rPr b="0" i="0" lang="en-US" sz="2400" u="none">
                <a:solidFill>
                  <a:srgbClr val="000000"/>
                </a:solidFill>
                <a:latin typeface="Arial"/>
                <a:ea typeface="Arial"/>
                <a:cs typeface="Arial"/>
                <a:sym typeface="Arial"/>
              </a:rPr>
              <a:t>in Coulomb’s law is similar to </a:t>
            </a:r>
            <a:r>
              <a:rPr b="0" i="1" lang="en-US" sz="2400" u="none">
                <a:solidFill>
                  <a:srgbClr val="000000"/>
                </a:solidFill>
                <a:latin typeface="Arial"/>
                <a:ea typeface="Arial"/>
                <a:cs typeface="Arial"/>
                <a:sym typeface="Arial"/>
              </a:rPr>
              <a:t>G </a:t>
            </a:r>
            <a:r>
              <a:rPr b="0" i="0" lang="en-US" sz="2400" u="none">
                <a:solidFill>
                  <a:srgbClr val="000000"/>
                </a:solidFill>
                <a:latin typeface="Arial"/>
                <a:ea typeface="Arial"/>
                <a:cs typeface="Arial"/>
                <a:sym typeface="Arial"/>
              </a:rPr>
              <a:t>in Newton’s law of gravitation. </a:t>
            </a:r>
            <a:br>
              <a:rPr b="0" i="0" lang="en-US" sz="2400" u="none">
                <a:solidFill>
                  <a:srgbClr val="000000"/>
                </a:solidFill>
                <a:latin typeface="Arial"/>
                <a:ea typeface="Arial"/>
                <a:cs typeface="Arial"/>
                <a:sym typeface="Arial"/>
              </a:rPr>
            </a:br>
          </a:p>
          <a:p>
            <a:pPr indent="0" lvl="0" marL="0" marR="0" rtl="0" algn="l">
              <a:lnSpc>
                <a:spcPct val="100000"/>
              </a:lnSpc>
              <a:spcBef>
                <a:spcPts val="480"/>
              </a:spcBef>
              <a:spcAft>
                <a:spcPts val="0"/>
              </a:spcAft>
              <a:buClr>
                <a:srgbClr val="000000"/>
              </a:buClr>
              <a:buSzPct val="25000"/>
              <a:buFont typeface="Arial"/>
              <a:buNone/>
            </a:pPr>
            <a:r>
              <a:rPr b="0" i="1" lang="en-US" sz="2400" u="none">
                <a:solidFill>
                  <a:srgbClr val="000000"/>
                </a:solidFill>
                <a:latin typeface="Arial"/>
                <a:ea typeface="Arial"/>
                <a:cs typeface="Arial"/>
                <a:sym typeface="Arial"/>
              </a:rPr>
              <a:t>k</a:t>
            </a:r>
            <a:r>
              <a:rPr b="0" i="0" lang="en-US" sz="2400" u="none">
                <a:solidFill>
                  <a:srgbClr val="000000"/>
                </a:solidFill>
                <a:latin typeface="Arial"/>
                <a:ea typeface="Arial"/>
                <a:cs typeface="Arial"/>
                <a:sym typeface="Arial"/>
              </a:rPr>
              <a:t> = 9,000,000,000 N·m</a:t>
            </a:r>
            <a:r>
              <a:rPr b="0" baseline="30000" i="0" lang="en-US" sz="2400" u="none">
                <a:solidFill>
                  <a:srgbClr val="000000"/>
                </a:solidFill>
                <a:latin typeface="Arial"/>
                <a:ea typeface="Arial"/>
                <a:cs typeface="Arial"/>
                <a:sym typeface="Arial"/>
              </a:rPr>
              <a:t>2</a:t>
            </a:r>
            <a:r>
              <a:rPr b="0" i="0" lang="en-US" sz="2400" u="none">
                <a:solidFill>
                  <a:srgbClr val="000000"/>
                </a:solidFill>
                <a:latin typeface="Arial"/>
                <a:ea typeface="Arial"/>
                <a:cs typeface="Arial"/>
                <a:sym typeface="Arial"/>
              </a:rPr>
              <a:t>/C</a:t>
            </a:r>
            <a:r>
              <a:rPr b="0" baseline="30000" i="0" lang="en-US" sz="2400" u="none">
                <a:solidFill>
                  <a:srgbClr val="000000"/>
                </a:solidFill>
                <a:latin typeface="Arial"/>
                <a:ea typeface="Arial"/>
                <a:cs typeface="Arial"/>
                <a:sym typeface="Arial"/>
              </a:rPr>
              <a:t>2 </a:t>
            </a:r>
            <a:r>
              <a:rPr b="0" i="0" lang="en-US" sz="2400" u="none">
                <a:solidFill>
                  <a:srgbClr val="000000"/>
                </a:solidFill>
                <a:latin typeface="Arial"/>
                <a:ea typeface="Arial"/>
                <a:cs typeface="Arial"/>
                <a:sym typeface="Arial"/>
              </a:rPr>
              <a:t>or 9.0 × 10</a:t>
            </a:r>
            <a:r>
              <a:rPr b="0" baseline="30000" i="0" lang="en-US" sz="2400" u="none">
                <a:solidFill>
                  <a:srgbClr val="000000"/>
                </a:solidFill>
                <a:latin typeface="Arial"/>
                <a:ea typeface="Arial"/>
                <a:cs typeface="Arial"/>
                <a:sym typeface="Arial"/>
              </a:rPr>
              <a:t>9</a:t>
            </a:r>
            <a:r>
              <a:rPr b="0" i="0" lang="en-US" sz="2400" u="none">
                <a:solidFill>
                  <a:srgbClr val="000000"/>
                </a:solidFill>
                <a:latin typeface="Arial"/>
                <a:ea typeface="Arial"/>
                <a:cs typeface="Arial"/>
                <a:sym typeface="Arial"/>
              </a:rPr>
              <a:t> N·m</a:t>
            </a:r>
            <a:r>
              <a:rPr b="0" baseline="30000" i="0" lang="en-US" sz="2400" u="none">
                <a:solidFill>
                  <a:srgbClr val="000000"/>
                </a:solidFill>
                <a:latin typeface="Arial"/>
                <a:ea typeface="Arial"/>
                <a:cs typeface="Arial"/>
                <a:sym typeface="Arial"/>
              </a:rPr>
              <a:t>2</a:t>
            </a:r>
            <a:r>
              <a:rPr b="0" i="0" lang="en-US" sz="2400" u="none">
                <a:solidFill>
                  <a:srgbClr val="000000"/>
                </a:solidFill>
                <a:latin typeface="Arial"/>
                <a:ea typeface="Arial"/>
                <a:cs typeface="Arial"/>
                <a:sym typeface="Arial"/>
              </a:rPr>
              <a:t>/C</a:t>
            </a:r>
            <a:r>
              <a:rPr b="0" baseline="30000" i="0" lang="en-US" sz="2400" u="none">
                <a:solidFill>
                  <a:srgbClr val="000000"/>
                </a:solidFill>
                <a:latin typeface="Arial"/>
                <a:ea typeface="Arial"/>
                <a:cs typeface="Arial"/>
                <a:sym typeface="Arial"/>
              </a:rPr>
              <a:t>2</a:t>
            </a:r>
            <a:r>
              <a:rPr b="0" i="0" lang="en-US" sz="2400" u="none">
                <a:solidFill>
                  <a:srgbClr val="000000"/>
                </a:solidFill>
                <a:latin typeface="Arial"/>
                <a:ea typeface="Arial"/>
                <a:cs typeface="Arial"/>
                <a:sym typeface="Arial"/>
              </a:rPr>
              <a:t> </a:t>
            </a:r>
            <a:br>
              <a:rPr b="0" i="0" lang="en-US" sz="2400" u="none">
                <a:solidFill>
                  <a:srgbClr val="000000"/>
                </a:solidFill>
                <a:latin typeface="Arial"/>
                <a:ea typeface="Arial"/>
                <a:cs typeface="Arial"/>
                <a:sym typeface="Arial"/>
              </a:rPr>
            </a:b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 pair of charges of 1 C each were 1 m apart, the force of repulsion between the two charges would be </a:t>
            </a:r>
            <a:br>
              <a:rPr b="0" i="0" lang="en-US" sz="2400" u="none">
                <a:solidFill>
                  <a:srgbClr val="000000"/>
                </a:solidFill>
                <a:latin typeface="Arial"/>
                <a:ea typeface="Arial"/>
                <a:cs typeface="Arial"/>
                <a:sym typeface="Arial"/>
              </a:rPr>
            </a:br>
            <a:r>
              <a:rPr b="0" i="0" lang="en-US" sz="2400" u="none">
                <a:solidFill>
                  <a:srgbClr val="000000"/>
                </a:solidFill>
                <a:latin typeface="Arial"/>
                <a:ea typeface="Arial"/>
                <a:cs typeface="Arial"/>
                <a:sym typeface="Arial"/>
              </a:rPr>
              <a:t>9 billion newtons.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That would be more than 10 times the weight of a battleship! </a:t>
            </a:r>
          </a:p>
        </p:txBody>
      </p:sp>
      <p:sp>
        <p:nvSpPr>
          <p:cNvPr id="251" name="Shape 25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pic>
        <p:nvPicPr>
          <p:cNvPr descr="cs-section-check" id="75" name="Shape 75"/>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76" name="Shape 76"/>
          <p:cNvSpPr txBox="1"/>
          <p:nvPr>
            <p:ph idx="1" type="body"/>
          </p:nvPr>
        </p:nvSpPr>
        <p:spPr>
          <a:xfrm>
            <a:off x="990600" y="2622550"/>
            <a:ext cx="7772400"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The fundamental rule at the base of all electrical phenomena is that like charges repel and opposite charges attract. </a:t>
            </a:r>
          </a:p>
        </p:txBody>
      </p:sp>
      <p:sp>
        <p:nvSpPr>
          <p:cNvPr id="77" name="Shape 77"/>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Electrical Forces and Charges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nvSpPr>
        <p:spPr>
          <a:xfrm>
            <a:off x="227012" y="1196975"/>
            <a:ext cx="8535987" cy="2346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Newton’s law of gravitation for masses is similar to Coulomb’s law for electric charges.</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Whereas the gravitational force of attraction between a pair of one-kilogram masses is extremely small, the electrical force between a pair of one-coulomb charges is extremely large.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greatest difference between gravitation and electrical forces is that gravity only attracts but electrical forces may attract or repel.</a:t>
            </a:r>
          </a:p>
        </p:txBody>
      </p:sp>
      <p:sp>
        <p:nvSpPr>
          <p:cNvPr id="257" name="Shape 25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pic>
        <p:nvPicPr>
          <p:cNvPr descr="CPPE-Ch32-3_p649-NwtClbLaw" id="258" name="Shape 258"/>
          <p:cNvPicPr preferRelativeResize="0"/>
          <p:nvPr/>
        </p:nvPicPr>
        <p:blipFill rotWithShape="1">
          <a:blip r:embed="rId3">
            <a:alphaModFix/>
          </a:blip>
          <a:srcRect b="0" l="0" r="0" t="0"/>
          <a:stretch/>
        </p:blipFill>
        <p:spPr>
          <a:xfrm>
            <a:off x="1828800" y="3962400"/>
            <a:ext cx="5484812" cy="20288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Electrical Forces in Atoms</a:t>
            </a:r>
          </a:p>
        </p:txBody>
      </p:sp>
      <p:sp>
        <p:nvSpPr>
          <p:cNvPr id="264" name="Shape 264"/>
          <p:cNvSpPr txBox="1"/>
          <p:nvPr/>
        </p:nvSpPr>
        <p:spPr>
          <a:xfrm>
            <a:off x="227012" y="1766887"/>
            <a:ext cx="86121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Because most objects have almost exactly equal numbers of electrons and protons, electrical forces usually balance out.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Between Earth and the moon, for example, there is no measurable electrical force.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general, the weak gravitational force, which only attracts, is the predominant force between astronomical bodies.</a:t>
            </a:r>
          </a:p>
        </p:txBody>
      </p:sp>
      <p:sp>
        <p:nvSpPr>
          <p:cNvPr id="265" name="Shape 26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nvSpPr>
        <p:spPr>
          <a:xfrm>
            <a:off x="227012" y="1196975"/>
            <a:ext cx="7240587" cy="38893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Although electrical forces balance out for astronomical and everyday objects, at the atomic level this is not always true.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Often two or more atoms, when close together, share electrons.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Bonding results when the attractive force between the electrons of one atom and the positive nucleus of another atom is greater than the repulsive force between the electrons of both atoms. Bonding leads to the formation of molecules.</a:t>
            </a:r>
          </a:p>
        </p:txBody>
      </p:sp>
      <p:sp>
        <p:nvSpPr>
          <p:cNvPr id="271" name="Shape 27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idx="1" type="body"/>
          </p:nvPr>
        </p:nvSpPr>
        <p:spPr>
          <a:xfrm>
            <a:off x="228600" y="1196975"/>
            <a:ext cx="8305800" cy="16875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is the chief significance of the fact that </a:t>
            </a:r>
            <a:r>
              <a:rPr b="0" i="1" lang="en-US" sz="2400" u="none" cap="none" strike="noStrike">
                <a:solidFill>
                  <a:schemeClr val="dk1"/>
                </a:solidFill>
                <a:latin typeface="Arial"/>
                <a:ea typeface="Arial"/>
                <a:cs typeface="Arial"/>
                <a:sym typeface="Arial"/>
              </a:rPr>
              <a:t>G </a:t>
            </a:r>
            <a:r>
              <a:rPr b="0" i="0" lang="en-US" sz="2400" u="none" cap="none" strike="noStrike">
                <a:solidFill>
                  <a:schemeClr val="dk1"/>
                </a:solidFill>
                <a:latin typeface="Arial"/>
                <a:ea typeface="Arial"/>
                <a:cs typeface="Arial"/>
                <a:sym typeface="Arial"/>
              </a:rPr>
              <a:t>in Newton’s law of gravitation is a small number and </a:t>
            </a:r>
            <a:r>
              <a:rPr b="0" i="1" lang="en-US" sz="2400" u="none" cap="none" strike="noStrike">
                <a:solidFill>
                  <a:schemeClr val="dk1"/>
                </a:solidFill>
                <a:latin typeface="Arial"/>
                <a:ea typeface="Arial"/>
                <a:cs typeface="Arial"/>
                <a:sym typeface="Arial"/>
              </a:rPr>
              <a:t>k </a:t>
            </a:r>
            <a:r>
              <a:rPr b="0" i="0" lang="en-US" sz="2400" u="none" cap="none" strike="noStrike">
                <a:solidFill>
                  <a:schemeClr val="dk1"/>
                </a:solidFill>
                <a:latin typeface="Arial"/>
                <a:ea typeface="Arial"/>
                <a:cs typeface="Arial"/>
                <a:sym typeface="Arial"/>
              </a:rPr>
              <a:t>in Coulomb’s law is a large number when both are expressed in SI units?</a:t>
            </a:r>
          </a:p>
        </p:txBody>
      </p:sp>
      <p:sp>
        <p:nvSpPr>
          <p:cNvPr id="277" name="Shape 27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idx="1" type="body"/>
          </p:nvPr>
        </p:nvSpPr>
        <p:spPr>
          <a:xfrm>
            <a:off x="228600" y="1196975"/>
            <a:ext cx="8305800" cy="36591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What is the chief significance of the fact that </a:t>
            </a:r>
            <a:r>
              <a:rPr b="0" i="1" lang="en-US" sz="2400" u="none" cap="none" strike="noStrike">
                <a:solidFill>
                  <a:schemeClr val="dk1"/>
                </a:solidFill>
                <a:latin typeface="Arial"/>
                <a:ea typeface="Arial"/>
                <a:cs typeface="Arial"/>
                <a:sym typeface="Arial"/>
              </a:rPr>
              <a:t>G </a:t>
            </a:r>
            <a:r>
              <a:rPr b="0" i="0" lang="en-US" sz="2400" u="none" cap="none" strike="noStrike">
                <a:solidFill>
                  <a:schemeClr val="dk1"/>
                </a:solidFill>
                <a:latin typeface="Arial"/>
                <a:ea typeface="Arial"/>
                <a:cs typeface="Arial"/>
                <a:sym typeface="Arial"/>
              </a:rPr>
              <a:t>in Newton’s law of gravitation is a small number and </a:t>
            </a:r>
            <a:r>
              <a:rPr b="0" i="1" lang="en-US" sz="2400" u="none" cap="none" strike="noStrike">
                <a:solidFill>
                  <a:schemeClr val="dk1"/>
                </a:solidFill>
                <a:latin typeface="Arial"/>
                <a:ea typeface="Arial"/>
                <a:cs typeface="Arial"/>
                <a:sym typeface="Arial"/>
              </a:rPr>
              <a:t>k </a:t>
            </a:r>
            <a:r>
              <a:rPr b="0" i="0" lang="en-US" sz="2400" u="none" cap="none" strike="noStrike">
                <a:solidFill>
                  <a:schemeClr val="dk1"/>
                </a:solidFill>
                <a:latin typeface="Arial"/>
                <a:ea typeface="Arial"/>
                <a:cs typeface="Arial"/>
                <a:sym typeface="Arial"/>
              </a:rPr>
              <a:t>in Coulomb’s law is a large number when both are expressed in SI units?</a:t>
            </a:r>
            <a:br>
              <a:rPr b="0" i="0" lang="en-US" sz="2400" u="none" cap="none" strike="noStrike">
                <a:solidFill>
                  <a:schemeClr val="dk1"/>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0" i="0" lang="en-US" sz="2400" u="none" cap="none" strike="noStrike">
                <a:solidFill>
                  <a:schemeClr val="dk1"/>
                </a:solidFill>
                <a:latin typeface="Arial"/>
                <a:ea typeface="Arial"/>
                <a:cs typeface="Arial"/>
                <a:sym typeface="Arial"/>
              </a:rPr>
              <a:t>The small value of </a:t>
            </a:r>
            <a:r>
              <a:rPr b="0" i="1" lang="en-US" sz="2400" u="none" cap="none" strike="noStrike">
                <a:solidFill>
                  <a:schemeClr val="dk1"/>
                </a:solidFill>
                <a:latin typeface="Arial"/>
                <a:ea typeface="Arial"/>
                <a:cs typeface="Arial"/>
                <a:sym typeface="Arial"/>
              </a:rPr>
              <a:t>G </a:t>
            </a:r>
            <a:r>
              <a:rPr b="0" i="0" lang="en-US" sz="2400" u="none" cap="none" strike="noStrike">
                <a:solidFill>
                  <a:schemeClr val="dk1"/>
                </a:solidFill>
                <a:latin typeface="Arial"/>
                <a:ea typeface="Arial"/>
                <a:cs typeface="Arial"/>
                <a:sym typeface="Arial"/>
              </a:rPr>
              <a:t>indicates that gravity is a weak force; the large value of </a:t>
            </a:r>
            <a:r>
              <a:rPr b="0" i="1" lang="en-US" sz="2400" u="none" cap="none" strike="noStrike">
                <a:solidFill>
                  <a:schemeClr val="dk1"/>
                </a:solidFill>
                <a:latin typeface="Arial"/>
                <a:ea typeface="Arial"/>
                <a:cs typeface="Arial"/>
                <a:sym typeface="Arial"/>
              </a:rPr>
              <a:t>k </a:t>
            </a:r>
            <a:r>
              <a:rPr b="0" i="0" lang="en-US" sz="2400" u="none" cap="none" strike="noStrike">
                <a:solidFill>
                  <a:schemeClr val="dk1"/>
                </a:solidFill>
                <a:latin typeface="Arial"/>
                <a:ea typeface="Arial"/>
                <a:cs typeface="Arial"/>
                <a:sym typeface="Arial"/>
              </a:rPr>
              <a:t>indicates that the electrical force is enormous in comparison. </a:t>
            </a:r>
          </a:p>
        </p:txBody>
      </p:sp>
      <p:sp>
        <p:nvSpPr>
          <p:cNvPr id="283" name="Shape 28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idx="1" type="body"/>
          </p:nvPr>
        </p:nvSpPr>
        <p:spPr>
          <a:xfrm>
            <a:off x="228600" y="1196975"/>
            <a:ext cx="8305800" cy="16875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 </a:t>
            </a:r>
            <a:r>
              <a:rPr b="0" i="0" lang="en-US" sz="2400" u="none" cap="none" strike="noStrike">
                <a:solidFill>
                  <a:srgbClr val="000000"/>
                </a:solidFill>
                <a:latin typeface="Arial"/>
                <a:ea typeface="Arial"/>
                <a:cs typeface="Arial"/>
                <a:sym typeface="Arial"/>
              </a:rPr>
              <a:t>If an electron at a certain distance from a charged particle is attracted with a certain force, how will the force compare at twice this distance?</a:t>
            </a:r>
          </a:p>
        </p:txBody>
      </p:sp>
      <p:sp>
        <p:nvSpPr>
          <p:cNvPr id="289" name="Shape 28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idx="1" type="body"/>
          </p:nvPr>
        </p:nvSpPr>
        <p:spPr>
          <a:xfrm>
            <a:off x="228600" y="1196975"/>
            <a:ext cx="8305800" cy="40973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 </a:t>
            </a:r>
            <a:r>
              <a:rPr b="0" i="0" lang="en-US" sz="2400" u="none" cap="none" strike="noStrike">
                <a:solidFill>
                  <a:srgbClr val="000000"/>
                </a:solidFill>
                <a:latin typeface="Arial"/>
                <a:ea typeface="Arial"/>
                <a:cs typeface="Arial"/>
                <a:sym typeface="Arial"/>
              </a:rPr>
              <a:t>If an electron at a certain distance from a charged particle is attracted with a certain force, how will the force compare at twice this distance?</a:t>
            </a:r>
          </a:p>
          <a:p>
            <a:pPr indent="0" lvl="0" marL="0" marR="0" rtl="0" algn="l">
              <a:lnSpc>
                <a:spcPct val="100000"/>
              </a:lnSpc>
              <a:spcBef>
                <a:spcPts val="480"/>
              </a:spcBef>
              <a:spcAft>
                <a:spcPts val="0"/>
              </a:spcAft>
              <a:buClr>
                <a:srgbClr val="000000"/>
              </a:buClr>
              <a:buSzPct val="25000"/>
              <a:buFont typeface="Arial"/>
              <a:buNone/>
            </a:pP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 </a:t>
            </a:r>
            <a:r>
              <a:rPr b="0" i="0" lang="en-US" sz="2400" u="none" cap="none" strike="noStrike">
                <a:solidFill>
                  <a:schemeClr val="dk1"/>
                </a:solidFill>
                <a:latin typeface="Arial"/>
                <a:ea typeface="Arial"/>
                <a:cs typeface="Arial"/>
                <a:sym typeface="Arial"/>
              </a:rPr>
              <a:t>In accord with the inverse-square law, at twice the distance the force will be one fourth as much. </a:t>
            </a:r>
            <a:br>
              <a:rPr b="0" i="0" lang="en-US" sz="2400" u="none" cap="none" strike="noStrike">
                <a:solidFill>
                  <a:schemeClr val="dk1"/>
                </a:solidFill>
                <a:latin typeface="Arial"/>
                <a:ea typeface="Arial"/>
                <a:cs typeface="Arial"/>
                <a:sym typeface="Arial"/>
              </a:rPr>
            </a:br>
          </a:p>
        </p:txBody>
      </p:sp>
      <p:sp>
        <p:nvSpPr>
          <p:cNvPr id="295" name="Shape 29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Shape 300"/>
          <p:cNvSpPr txBox="1"/>
          <p:nvPr>
            <p:ph idx="1" type="body"/>
          </p:nvPr>
        </p:nvSpPr>
        <p:spPr>
          <a:xfrm>
            <a:off x="228600" y="1196975"/>
            <a:ext cx="8305800" cy="40973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 </a:t>
            </a:r>
            <a:r>
              <a:rPr b="0" i="0" lang="en-US" sz="2400" u="none" cap="none" strike="noStrike">
                <a:solidFill>
                  <a:srgbClr val="000000"/>
                </a:solidFill>
                <a:latin typeface="Arial"/>
                <a:ea typeface="Arial"/>
                <a:cs typeface="Arial"/>
                <a:sym typeface="Arial"/>
              </a:rPr>
              <a:t>If an electron at a certain distance from a charged particle is attracted with a certain force, how will the force compare at twice this distance?</a:t>
            </a:r>
          </a:p>
          <a:p>
            <a:pPr indent="0" lvl="0" marL="0" marR="0" rtl="0" algn="l">
              <a:lnSpc>
                <a:spcPct val="100000"/>
              </a:lnSpc>
              <a:spcBef>
                <a:spcPts val="48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b. </a:t>
            </a:r>
            <a:r>
              <a:rPr b="0" i="0" lang="en-US" sz="2400" u="none" cap="none" strike="noStrike">
                <a:solidFill>
                  <a:srgbClr val="000000"/>
                </a:solidFill>
                <a:latin typeface="Arial"/>
                <a:ea typeface="Arial"/>
                <a:cs typeface="Arial"/>
                <a:sym typeface="Arial"/>
              </a:rPr>
              <a:t>Is the charged particle in this case positive or negative?</a:t>
            </a: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 </a:t>
            </a:r>
            <a:r>
              <a:rPr b="0" i="0" lang="en-US" sz="2400" u="none" cap="none" strike="noStrike">
                <a:solidFill>
                  <a:schemeClr val="dk1"/>
                </a:solidFill>
                <a:latin typeface="Arial"/>
                <a:ea typeface="Arial"/>
                <a:cs typeface="Arial"/>
                <a:sym typeface="Arial"/>
              </a:rPr>
              <a:t>In accord with the inverse-square law, at twice the distance the force will be one fourth as much. </a:t>
            </a:r>
            <a:br>
              <a:rPr b="0" i="0" lang="en-US" sz="2400" u="none" cap="none" strike="noStrike">
                <a:solidFill>
                  <a:schemeClr val="dk1"/>
                </a:solidFill>
                <a:latin typeface="Arial"/>
                <a:ea typeface="Arial"/>
                <a:cs typeface="Arial"/>
                <a:sym typeface="Arial"/>
              </a:rPr>
            </a:br>
          </a:p>
        </p:txBody>
      </p:sp>
      <p:sp>
        <p:nvSpPr>
          <p:cNvPr id="301" name="Shape 30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Shape 306"/>
          <p:cNvSpPr txBox="1"/>
          <p:nvPr>
            <p:ph idx="1" type="body"/>
          </p:nvPr>
        </p:nvSpPr>
        <p:spPr>
          <a:xfrm>
            <a:off x="228600" y="1196975"/>
            <a:ext cx="8305800" cy="44624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a. </a:t>
            </a:r>
            <a:r>
              <a:rPr b="0" i="0" lang="en-US" sz="2400" u="none" cap="none" strike="noStrike">
                <a:solidFill>
                  <a:srgbClr val="000000"/>
                </a:solidFill>
                <a:latin typeface="Arial"/>
                <a:ea typeface="Arial"/>
                <a:cs typeface="Arial"/>
                <a:sym typeface="Arial"/>
              </a:rPr>
              <a:t>If an electron at a certain distance from a charged particle is attracted with a certain force, how will the force compare at twice this distance?</a:t>
            </a:r>
          </a:p>
          <a:p>
            <a:pPr indent="0" lvl="0" marL="0" marR="0" rtl="0" algn="l">
              <a:lnSpc>
                <a:spcPct val="100000"/>
              </a:lnSpc>
              <a:spcBef>
                <a:spcPts val="48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b. </a:t>
            </a:r>
            <a:r>
              <a:rPr b="0" i="0" lang="en-US" sz="2400" u="none" cap="none" strike="noStrike">
                <a:solidFill>
                  <a:srgbClr val="000000"/>
                </a:solidFill>
                <a:latin typeface="Arial"/>
                <a:ea typeface="Arial"/>
                <a:cs typeface="Arial"/>
                <a:sym typeface="Arial"/>
              </a:rPr>
              <a:t>Is the charged particle in this case positive or negative?</a:t>
            </a: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chemeClr val="dk1"/>
              </a:buClr>
              <a:buSzPct val="25000"/>
              <a:buFont typeface="Arial"/>
              <a:buNone/>
            </a:pPr>
            <a:r>
              <a:rPr b="1" i="0" lang="en-US" sz="2400" u="none" cap="none" strike="noStrike">
                <a:solidFill>
                  <a:schemeClr val="dk1"/>
                </a:solidFill>
                <a:latin typeface="Arial"/>
                <a:ea typeface="Arial"/>
                <a:cs typeface="Arial"/>
                <a:sym typeface="Arial"/>
              </a:rPr>
              <a:t>a. </a:t>
            </a:r>
            <a:r>
              <a:rPr b="0" i="0" lang="en-US" sz="2400" u="none" cap="none" strike="noStrike">
                <a:solidFill>
                  <a:schemeClr val="dk1"/>
                </a:solidFill>
                <a:latin typeface="Arial"/>
                <a:ea typeface="Arial"/>
                <a:cs typeface="Arial"/>
                <a:sym typeface="Arial"/>
              </a:rPr>
              <a:t>In accord with the inverse-square law, at twice the distance the force will be one fourth as much. </a:t>
            </a:r>
            <a:br>
              <a:rPr b="0" i="0" lang="en-US" sz="2400" u="none" cap="none" strike="noStrike">
                <a:solidFill>
                  <a:schemeClr val="dk1"/>
                </a:solidFill>
                <a:latin typeface="Arial"/>
                <a:ea typeface="Arial"/>
                <a:cs typeface="Arial"/>
                <a:sym typeface="Arial"/>
              </a:rPr>
            </a:br>
            <a:r>
              <a:rPr b="1" i="0" lang="en-US" sz="2400" u="none" cap="none" strike="noStrike">
                <a:solidFill>
                  <a:schemeClr val="dk1"/>
                </a:solidFill>
                <a:latin typeface="Arial"/>
                <a:ea typeface="Arial"/>
                <a:cs typeface="Arial"/>
                <a:sym typeface="Arial"/>
              </a:rPr>
              <a:t>b. </a:t>
            </a:r>
            <a:r>
              <a:rPr b="0" i="0" lang="en-US" sz="2400" u="none" cap="none" strike="noStrike">
                <a:solidFill>
                  <a:schemeClr val="dk1"/>
                </a:solidFill>
                <a:latin typeface="Arial"/>
                <a:ea typeface="Arial"/>
                <a:cs typeface="Arial"/>
                <a:sym typeface="Arial"/>
              </a:rPr>
              <a:t>Since there is a force of attraction, the charges must be opposite in sign, so the charged particle is positive. </a:t>
            </a:r>
          </a:p>
        </p:txBody>
      </p:sp>
      <p:sp>
        <p:nvSpPr>
          <p:cNvPr id="307" name="Shape 30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pic>
        <p:nvPicPr>
          <p:cNvPr descr="cs-concept-check" id="312" name="Shape 312"/>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13" name="Shape 313"/>
          <p:cNvSpPr txBox="1"/>
          <p:nvPr/>
        </p:nvSpPr>
        <p:spPr>
          <a:xfrm>
            <a:off x="1676400" y="3200400"/>
            <a:ext cx="6629400" cy="4572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does Coulomb’s law state?</a:t>
            </a:r>
          </a:p>
        </p:txBody>
      </p:sp>
      <p:sp>
        <p:nvSpPr>
          <p:cNvPr id="314" name="Shape 31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32.3</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Coulomb’s Law</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nvSpPr>
        <p:spPr>
          <a:xfrm>
            <a:off x="227012" y="1196975"/>
            <a:ext cx="7240587" cy="35972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Consider a force acting on you that is billions upon billions of times stronger than gravity.</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Suppose that in addition to this enormous force there is a repelling force, also billions upon billions of times stronger than gravity.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two forces acting on you would balance each other and have no noticeable effect at all.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pair of such forces acts on you all the time—electrical forces.</a:t>
            </a:r>
          </a:p>
        </p:txBody>
      </p:sp>
      <p:sp>
        <p:nvSpPr>
          <p:cNvPr id="83" name="Shape 83"/>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Electrical Forces and Charges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descr="cs-section-check" id="319" name="Shape 319"/>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20" name="Shape 320"/>
          <p:cNvSpPr txBox="1"/>
          <p:nvPr>
            <p:ph idx="1" type="body"/>
          </p:nvPr>
        </p:nvSpPr>
        <p:spPr>
          <a:xfrm>
            <a:off x="990600" y="2819400"/>
            <a:ext cx="7772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Electrons move easily in good conductors and poorly in good insulators. </a:t>
            </a:r>
          </a:p>
        </p:txBody>
      </p:sp>
      <p:sp>
        <p:nvSpPr>
          <p:cNvPr id="321" name="Shape 32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Conductors and Insulators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nvSpPr>
        <p:spPr>
          <a:xfrm>
            <a:off x="227012" y="1196975"/>
            <a:ext cx="72405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Outer electrons of the atoms in a metal are not anchored to the nuclei of particular atoms, but are free to roam in the material.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Materials through which electric charge can flow are called </a:t>
            </a:r>
            <a:r>
              <a:rPr b="1" i="0" lang="en-US" sz="2400" u="none">
                <a:solidFill>
                  <a:srgbClr val="000000"/>
                </a:solidFill>
                <a:latin typeface="Arial"/>
                <a:ea typeface="Arial"/>
                <a:cs typeface="Arial"/>
                <a:sym typeface="Arial"/>
              </a:rPr>
              <a:t>conductors.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Metals are good conductors for the motion of electric charges because their electrons are “loose.”</a:t>
            </a:r>
          </a:p>
        </p:txBody>
      </p:sp>
      <p:sp>
        <p:nvSpPr>
          <p:cNvPr id="327" name="Shape 32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Conductors and Insulators</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Shape 332"/>
          <p:cNvSpPr txBox="1"/>
          <p:nvPr/>
        </p:nvSpPr>
        <p:spPr>
          <a:xfrm>
            <a:off x="227012" y="1196975"/>
            <a:ext cx="72405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in other materials—rubber and glass, for example—are tightly bound and remain with particular atoms.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They are not free to wander about to other atoms in the material.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These materials, known as </a:t>
            </a:r>
            <a:r>
              <a:rPr b="1" i="0" lang="en-US" sz="2400" u="none">
                <a:solidFill>
                  <a:srgbClr val="000000"/>
                </a:solidFill>
                <a:latin typeface="Arial"/>
                <a:ea typeface="Arial"/>
                <a:cs typeface="Arial"/>
                <a:sym typeface="Arial"/>
              </a:rPr>
              <a:t>insulators, </a:t>
            </a:r>
            <a:r>
              <a:rPr b="0" i="0" lang="en-US" sz="2400" u="none">
                <a:solidFill>
                  <a:srgbClr val="000000"/>
                </a:solidFill>
                <a:latin typeface="Arial"/>
                <a:ea typeface="Arial"/>
                <a:cs typeface="Arial"/>
                <a:sym typeface="Arial"/>
              </a:rPr>
              <a:t>are poor conductors of electricity.</a:t>
            </a:r>
          </a:p>
        </p:txBody>
      </p:sp>
      <p:sp>
        <p:nvSpPr>
          <p:cNvPr id="333" name="Shape 33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Conductors and Insulators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Shape 338"/>
          <p:cNvSpPr txBox="1"/>
          <p:nvPr/>
        </p:nvSpPr>
        <p:spPr>
          <a:xfrm>
            <a:off x="227012" y="1196975"/>
            <a:ext cx="4421187" cy="44799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 substance is classified as a conductor or an insulator based on how tightly the atoms of the substance hold their electrons.</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The conductivity of a metal can be more than a million trillion times greater than the conductivity of an insulator such as glass. </a:t>
            </a:r>
          </a:p>
          <a:p>
            <a:pPr indent="0" lvl="0" marL="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In power lines, charge flows much more easily through hundreds of kilometers of metal wire than through the few centimeters of insulating material that separates the wire from the supporting tower. </a:t>
            </a:r>
          </a:p>
        </p:txBody>
      </p:sp>
      <p:sp>
        <p:nvSpPr>
          <p:cNvPr id="339" name="Shape 33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Conductors and Insulators</a:t>
            </a:r>
          </a:p>
        </p:txBody>
      </p:sp>
      <p:pic>
        <p:nvPicPr>
          <p:cNvPr descr="CPPE-Ch32-4_p651-PwrLns" id="340" name="Shape 340"/>
          <p:cNvPicPr preferRelativeResize="0"/>
          <p:nvPr/>
        </p:nvPicPr>
        <p:blipFill rotWithShape="1">
          <a:blip r:embed="rId3">
            <a:alphaModFix/>
          </a:blip>
          <a:srcRect b="0" l="0" r="0" t="0"/>
          <a:stretch/>
        </p:blipFill>
        <p:spPr>
          <a:xfrm>
            <a:off x="5197475" y="1143000"/>
            <a:ext cx="3749675" cy="2498725"/>
          </a:xfrm>
          <a:prstGeom prst="rect">
            <a:avLst/>
          </a:prstGeom>
          <a:noFill/>
          <a:ln>
            <a:noFill/>
          </a:ln>
        </p:spPr>
      </p:pic>
      <p:pic>
        <p:nvPicPr>
          <p:cNvPr descr="CPPE-Ch32-4_p652-Mouse" id="341" name="Shape 341"/>
          <p:cNvPicPr preferRelativeResize="0"/>
          <p:nvPr/>
        </p:nvPicPr>
        <p:blipFill rotWithShape="1">
          <a:blip r:embed="rId4">
            <a:alphaModFix/>
          </a:blip>
          <a:srcRect b="0" l="0" r="0" t="0"/>
          <a:stretch/>
        </p:blipFill>
        <p:spPr>
          <a:xfrm>
            <a:off x="6324600" y="3767137"/>
            <a:ext cx="2619375" cy="24701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Shape 346"/>
          <p:cNvSpPr txBox="1"/>
          <p:nvPr/>
        </p:nvSpPr>
        <p:spPr>
          <a:xfrm>
            <a:off x="227012" y="1196975"/>
            <a:ext cx="8307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Semiconductors </a:t>
            </a:r>
            <a:r>
              <a:rPr b="0" i="0" lang="en-US" sz="2400" u="none">
                <a:solidFill>
                  <a:srgbClr val="000000"/>
                </a:solidFill>
                <a:latin typeface="Arial"/>
                <a:ea typeface="Arial"/>
                <a:cs typeface="Arial"/>
                <a:sym typeface="Arial"/>
              </a:rPr>
              <a:t>are materials that can be made to behave sometimes as insulators and sometimes as conductors.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Atoms in a semiconductor hold their electrons until given small energy boosts.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occurs in photovoltaic cells that convert solar energy into electrical energy.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Thin layers of semiconducting materials sandwiched together make up </a:t>
            </a:r>
            <a:r>
              <a:rPr b="0" i="1" lang="en-US" sz="2400" u="none">
                <a:solidFill>
                  <a:srgbClr val="000000"/>
                </a:solidFill>
                <a:latin typeface="Arial"/>
                <a:ea typeface="Arial"/>
                <a:cs typeface="Arial"/>
                <a:sym typeface="Arial"/>
              </a:rPr>
              <a:t>transistors</a:t>
            </a:r>
            <a:r>
              <a:rPr b="0" i="0" lang="en-US" sz="2400" u="none">
                <a:solidFill>
                  <a:srgbClr val="000000"/>
                </a:solidFill>
                <a:latin typeface="Arial"/>
                <a:ea typeface="Arial"/>
                <a:cs typeface="Arial"/>
                <a:sym typeface="Arial"/>
              </a:rPr>
              <a:t>.</a:t>
            </a:r>
          </a:p>
        </p:txBody>
      </p:sp>
      <p:sp>
        <p:nvSpPr>
          <p:cNvPr id="347" name="Shape 34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Conductors and Insulators</a:t>
            </a: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descr="cs-concept-check" id="352" name="Shape 352"/>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53" name="Shape 353"/>
          <p:cNvSpPr txBox="1"/>
          <p:nvPr/>
        </p:nvSpPr>
        <p:spPr>
          <a:xfrm>
            <a:off x="1676400" y="3022600"/>
            <a:ext cx="6629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is the difference between a good conductor and a good insulator? </a:t>
            </a:r>
          </a:p>
        </p:txBody>
      </p:sp>
      <p:sp>
        <p:nvSpPr>
          <p:cNvPr id="354" name="Shape 35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32.4</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Conductors and Insulators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pic>
        <p:nvPicPr>
          <p:cNvPr descr="cs-section-check" id="359" name="Shape 359"/>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60" name="Shape 360"/>
          <p:cNvSpPr txBox="1"/>
          <p:nvPr>
            <p:ph idx="1" type="body"/>
          </p:nvPr>
        </p:nvSpPr>
        <p:spPr>
          <a:xfrm>
            <a:off x="990600" y="2819400"/>
            <a:ext cx="7772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Two ways electric charge can be transferred are by friction and by contact. </a:t>
            </a:r>
          </a:p>
        </p:txBody>
      </p:sp>
      <p:sp>
        <p:nvSpPr>
          <p:cNvPr id="361" name="Shape 36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Friction and Contact</a:t>
            </a: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5" name="Shape 365"/>
        <p:cNvGrpSpPr/>
        <p:nvPr/>
      </p:nvGrpSpPr>
      <p:grpSpPr>
        <a:xfrm>
          <a:off x="0" y="0"/>
          <a:ext cx="0" cy="0"/>
          <a:chOff x="0" y="0"/>
          <a:chExt cx="0" cy="0"/>
        </a:xfrm>
      </p:grpSpPr>
      <p:sp>
        <p:nvSpPr>
          <p:cNvPr id="366" name="Shape 366"/>
          <p:cNvSpPr txBox="1"/>
          <p:nvPr/>
        </p:nvSpPr>
        <p:spPr>
          <a:xfrm>
            <a:off x="227012" y="1196975"/>
            <a:ext cx="8307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can stroke a cat’s fur and hear the crackle of sparks that are produced.</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can comb our hair in front of a mirror in a dark room and see as well as hear the sparks of electricity.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We can scuff our shoes across a rug and feel the tingle as we reach for the doorknob.</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are being transferred by friction when one material rubs against another.</a:t>
            </a:r>
          </a:p>
        </p:txBody>
      </p:sp>
      <p:sp>
        <p:nvSpPr>
          <p:cNvPr id="367" name="Shape 36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Friction and Contact</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1" name="Shape 371"/>
        <p:cNvGrpSpPr/>
        <p:nvPr/>
      </p:nvGrpSpPr>
      <p:grpSpPr>
        <a:xfrm>
          <a:off x="0" y="0"/>
          <a:ext cx="0" cy="0"/>
          <a:chOff x="0" y="0"/>
          <a:chExt cx="0" cy="0"/>
        </a:xfrm>
      </p:grpSpPr>
      <p:sp>
        <p:nvSpPr>
          <p:cNvPr id="372" name="Shape 372"/>
          <p:cNvSpPr txBox="1"/>
          <p:nvPr/>
        </p:nvSpPr>
        <p:spPr>
          <a:xfrm>
            <a:off x="227012" y="1196975"/>
            <a:ext cx="8307387"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you slide across a seat in an automobile, you are in danger of being charged by friction.</a:t>
            </a:r>
          </a:p>
        </p:txBody>
      </p:sp>
      <p:sp>
        <p:nvSpPr>
          <p:cNvPr id="373" name="Shape 37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Friction and Contact</a:t>
            </a:r>
          </a:p>
        </p:txBody>
      </p:sp>
      <p:pic>
        <p:nvPicPr>
          <p:cNvPr descr="CPPE-Ch32-5_p652-Frctn" id="374" name="Shape 374"/>
          <p:cNvPicPr preferRelativeResize="0"/>
          <p:nvPr/>
        </p:nvPicPr>
        <p:blipFill rotWithShape="1">
          <a:blip r:embed="rId3">
            <a:alphaModFix/>
          </a:blip>
          <a:srcRect b="0" l="0" r="0" t="0"/>
          <a:stretch/>
        </p:blipFill>
        <p:spPr>
          <a:xfrm>
            <a:off x="914400" y="3200400"/>
            <a:ext cx="7313612" cy="172243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Shape 379"/>
          <p:cNvSpPr txBox="1"/>
          <p:nvPr/>
        </p:nvSpPr>
        <p:spPr>
          <a:xfrm>
            <a:off x="227012" y="1196975"/>
            <a:ext cx="86883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Electrons can also be transferred from one material to another by simply touching.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 charged rod is placed in contact with a neutral object, some charge will transfer to the neutral object.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method of charging is called </a:t>
            </a:r>
            <a:r>
              <a:rPr b="0" i="1" lang="en-US" sz="2400" u="none">
                <a:solidFill>
                  <a:srgbClr val="000000"/>
                </a:solidFill>
                <a:latin typeface="Arial"/>
                <a:ea typeface="Arial"/>
                <a:cs typeface="Arial"/>
                <a:sym typeface="Arial"/>
              </a:rPr>
              <a:t>charging by contact.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object is a good conductor, the charge will spread to all parts of its surface because the like charges repel each other. </a:t>
            </a:r>
          </a:p>
        </p:txBody>
      </p:sp>
      <p:sp>
        <p:nvSpPr>
          <p:cNvPr id="380" name="Shape 38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Friction and Contact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nvSpPr>
        <p:spPr>
          <a:xfrm>
            <a:off x="227012" y="1196975"/>
            <a:ext cx="4725987" cy="26479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enormous attractive and repulsive electrical forces between the charges in Earth and the charges in your body balance out, leaving the relatively weaker force of gravity, which only attracts. </a:t>
            </a:r>
          </a:p>
        </p:txBody>
      </p:sp>
      <p:sp>
        <p:nvSpPr>
          <p:cNvPr id="89" name="Shape 89"/>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Electrical Forces and Charges</a:t>
            </a:r>
          </a:p>
        </p:txBody>
      </p:sp>
      <p:pic>
        <p:nvPicPr>
          <p:cNvPr descr="CPPE-Ch32-1_p645-Forces" id="90" name="Shape 90"/>
          <p:cNvPicPr preferRelativeResize="0"/>
          <p:nvPr/>
        </p:nvPicPr>
        <p:blipFill rotWithShape="1">
          <a:blip r:embed="rId3">
            <a:alphaModFix/>
          </a:blip>
          <a:srcRect b="0" l="0" r="0" t="0"/>
          <a:stretch/>
        </p:blipFill>
        <p:spPr>
          <a:xfrm>
            <a:off x="5297487" y="1449387"/>
            <a:ext cx="3446462" cy="3960812"/>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pic>
        <p:nvPicPr>
          <p:cNvPr descr="cs-concept-check" id="385" name="Shape 385"/>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386" name="Shape 386"/>
          <p:cNvSpPr txBox="1"/>
          <p:nvPr/>
        </p:nvSpPr>
        <p:spPr>
          <a:xfrm>
            <a:off x="1676400" y="3022600"/>
            <a:ext cx="6019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are two ways electric charge can be transferred?</a:t>
            </a:r>
          </a:p>
        </p:txBody>
      </p:sp>
      <p:sp>
        <p:nvSpPr>
          <p:cNvPr id="387" name="Shape 38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32.5</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Friction and Contact</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pic>
        <p:nvPicPr>
          <p:cNvPr descr="cs-section-check" id="392" name="Shape 392"/>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393" name="Shape 393"/>
          <p:cNvSpPr txBox="1"/>
          <p:nvPr>
            <p:ph idx="1" type="body"/>
          </p:nvPr>
        </p:nvSpPr>
        <p:spPr>
          <a:xfrm>
            <a:off x="990600" y="2622550"/>
            <a:ext cx="7772400"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If a charged object is brought </a:t>
            </a:r>
            <a:r>
              <a:rPr b="1" i="1" lang="en-US" sz="2400" u="none" cap="none" strike="noStrike">
                <a:solidFill>
                  <a:srgbClr val="000000"/>
                </a:solidFill>
                <a:latin typeface="Arial"/>
                <a:ea typeface="Arial"/>
                <a:cs typeface="Arial"/>
                <a:sym typeface="Arial"/>
              </a:rPr>
              <a:t>near </a:t>
            </a:r>
            <a:r>
              <a:rPr b="1" i="0" lang="en-US" sz="2400" u="none" cap="none" strike="noStrike">
                <a:solidFill>
                  <a:srgbClr val="000000"/>
                </a:solidFill>
                <a:latin typeface="Arial"/>
                <a:ea typeface="Arial"/>
                <a:cs typeface="Arial"/>
                <a:sym typeface="Arial"/>
              </a:rPr>
              <a:t>a conducting surface, even without physical contact, electrons will move in the conducting surface. </a:t>
            </a:r>
          </a:p>
        </p:txBody>
      </p:sp>
      <p:sp>
        <p:nvSpPr>
          <p:cNvPr id="394" name="Shape 39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8" name="Shape 398"/>
        <p:cNvGrpSpPr/>
        <p:nvPr/>
      </p:nvGrpSpPr>
      <p:grpSpPr>
        <a:xfrm>
          <a:off x="0" y="0"/>
          <a:ext cx="0" cy="0"/>
          <a:chOff x="0" y="0"/>
          <a:chExt cx="0" cy="0"/>
        </a:xfrm>
      </p:grpSpPr>
      <p:sp>
        <p:nvSpPr>
          <p:cNvPr id="399" name="Shape 399"/>
          <p:cNvSpPr txBox="1"/>
          <p:nvPr/>
        </p:nvSpPr>
        <p:spPr>
          <a:xfrm>
            <a:off x="227012" y="1196975"/>
            <a:ext cx="86883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Charging by induction can be illustrated using two insulated metal spheres.</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Uncharged insulated metal spheres touching each other, in effect, form a single noncharged conductor.</a:t>
            </a:r>
          </a:p>
        </p:txBody>
      </p:sp>
      <p:sp>
        <p:nvSpPr>
          <p:cNvPr id="400" name="Shape 40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pic>
        <p:nvPicPr>
          <p:cNvPr descr="CPPE-Ch32-6_p653-SphereA" id="401" name="Shape 401"/>
          <p:cNvPicPr preferRelativeResize="0"/>
          <p:nvPr/>
        </p:nvPicPr>
        <p:blipFill rotWithShape="1">
          <a:blip r:embed="rId3">
            <a:alphaModFix/>
          </a:blip>
          <a:srcRect b="0" l="0" r="0" t="0"/>
          <a:stretch/>
        </p:blipFill>
        <p:spPr>
          <a:xfrm>
            <a:off x="3429000" y="3429000"/>
            <a:ext cx="2138362" cy="2741612"/>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pic>
        <p:nvPicPr>
          <p:cNvPr descr="CPPE-Ch32-6_p653-SphereB" id="406" name="Shape 406"/>
          <p:cNvPicPr preferRelativeResize="0"/>
          <p:nvPr/>
        </p:nvPicPr>
        <p:blipFill rotWithShape="1">
          <a:blip r:embed="rId3">
            <a:alphaModFix/>
          </a:blip>
          <a:srcRect b="0" l="0" r="0" t="0"/>
          <a:stretch/>
        </p:blipFill>
        <p:spPr>
          <a:xfrm>
            <a:off x="3427412" y="3427412"/>
            <a:ext cx="2303462" cy="2738437"/>
          </a:xfrm>
          <a:prstGeom prst="rect">
            <a:avLst/>
          </a:prstGeom>
          <a:noFill/>
          <a:ln>
            <a:noFill/>
          </a:ln>
        </p:spPr>
      </p:pic>
      <p:sp>
        <p:nvSpPr>
          <p:cNvPr id="407" name="Shape 407"/>
          <p:cNvSpPr txBox="1"/>
          <p:nvPr/>
        </p:nvSpPr>
        <p:spPr>
          <a:xfrm>
            <a:off x="227012" y="1196975"/>
            <a:ext cx="8688387" cy="1736725"/>
          </a:xfrm>
          <a:prstGeom prst="rect">
            <a:avLst/>
          </a:prstGeom>
          <a:noFill/>
          <a:ln>
            <a:noFill/>
          </a:ln>
        </p:spPr>
        <p:txBody>
          <a:bodyPr anchorCtr="0" anchor="t" bIns="45700" lIns="91425" rIns="91425" wrap="square" tIns="45700">
            <a:noAutofit/>
          </a:bodyPr>
          <a:lstStyle/>
          <a:p>
            <a:pPr indent="-284162" lvl="0" marL="284162" marR="0" rtl="0" algn="l">
              <a:lnSpc>
                <a:spcPct val="100000"/>
              </a:lnSpc>
              <a:spcBef>
                <a:spcPts val="0"/>
              </a:spcBef>
              <a:spcAft>
                <a:spcPts val="0"/>
              </a:spcAft>
              <a:buClr>
                <a:srgbClr val="000000"/>
              </a:buClr>
              <a:buSzPct val="100000"/>
              <a:buFont typeface="Arial"/>
              <a:buChar char="•"/>
            </a:pPr>
            <a:r>
              <a:rPr b="0" i="0" lang="en-US" sz="2000" u="none">
                <a:solidFill>
                  <a:srgbClr val="000000"/>
                </a:solidFill>
                <a:latin typeface="Arial"/>
                <a:ea typeface="Arial"/>
                <a:cs typeface="Arial"/>
                <a:sym typeface="Arial"/>
              </a:rPr>
              <a:t>When a negatively charged rod is held near one sphere, electrons in the metal are repelled by the rod.</a:t>
            </a:r>
          </a:p>
          <a:p>
            <a:pPr indent="-284162" lvl="0" marL="284162" marR="0" rtl="0" algn="l">
              <a:lnSpc>
                <a:spcPct val="100000"/>
              </a:lnSpc>
              <a:spcBef>
                <a:spcPts val="400"/>
              </a:spcBef>
              <a:spcAft>
                <a:spcPts val="0"/>
              </a:spcAft>
              <a:buClr>
                <a:srgbClr val="000000"/>
              </a:buClr>
              <a:buSzPct val="100000"/>
              <a:buFont typeface="Arial"/>
              <a:buChar char="•"/>
            </a:pPr>
            <a:r>
              <a:rPr b="0" i="0" lang="en-US" sz="2000" u="none">
                <a:solidFill>
                  <a:srgbClr val="000000"/>
                </a:solidFill>
                <a:latin typeface="Arial"/>
                <a:ea typeface="Arial"/>
                <a:cs typeface="Arial"/>
                <a:sym typeface="Arial"/>
              </a:rPr>
              <a:t>Excess negative charge has moved to the other sphere, leaving the first sphere with an excess positive charge. </a:t>
            </a:r>
          </a:p>
          <a:p>
            <a:pPr indent="-284162" lvl="0" marL="284162" marR="0" rtl="0" algn="l">
              <a:lnSpc>
                <a:spcPct val="100000"/>
              </a:lnSpc>
              <a:spcBef>
                <a:spcPts val="400"/>
              </a:spcBef>
              <a:spcAft>
                <a:spcPts val="0"/>
              </a:spcAft>
              <a:buClr>
                <a:srgbClr val="000000"/>
              </a:buClr>
              <a:buSzPct val="100000"/>
              <a:buFont typeface="Arial"/>
              <a:buChar char="•"/>
            </a:pPr>
            <a:r>
              <a:rPr b="0" i="0" lang="en-US" sz="2000" u="none">
                <a:solidFill>
                  <a:srgbClr val="000000"/>
                </a:solidFill>
                <a:latin typeface="Arial"/>
                <a:ea typeface="Arial"/>
                <a:cs typeface="Arial"/>
                <a:sym typeface="Arial"/>
              </a:rPr>
              <a:t>The charge on the spheres has been redistributed, or </a:t>
            </a:r>
            <a:r>
              <a:rPr b="1" i="0" lang="en-US" sz="2000" u="none">
                <a:solidFill>
                  <a:srgbClr val="000000"/>
                </a:solidFill>
                <a:latin typeface="Arial"/>
                <a:ea typeface="Arial"/>
                <a:cs typeface="Arial"/>
                <a:sym typeface="Arial"/>
              </a:rPr>
              <a:t>induced.</a:t>
            </a:r>
            <a:r>
              <a:rPr b="0" i="0" lang="en-US" sz="2000" u="none">
                <a:solidFill>
                  <a:srgbClr val="000000"/>
                </a:solidFill>
                <a:latin typeface="Arial"/>
                <a:ea typeface="Arial"/>
                <a:cs typeface="Arial"/>
                <a:sym typeface="Arial"/>
              </a:rPr>
              <a:t> </a:t>
            </a:r>
          </a:p>
        </p:txBody>
      </p:sp>
      <p:sp>
        <p:nvSpPr>
          <p:cNvPr id="408" name="Shape 40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Shape 413"/>
          <p:cNvSpPr txBox="1"/>
          <p:nvPr/>
        </p:nvSpPr>
        <p:spPr>
          <a:xfrm>
            <a:off x="227012" y="1196975"/>
            <a:ext cx="8688387" cy="1371600"/>
          </a:xfrm>
          <a:prstGeom prst="rect">
            <a:avLst/>
          </a:prstGeom>
          <a:noFill/>
          <a:ln>
            <a:noFill/>
          </a:ln>
        </p:spPr>
        <p:txBody>
          <a:bodyPr anchorCtr="0" anchor="t" bIns="45700" lIns="91425" rIns="91425" wrap="square" tIns="45700">
            <a:noAutofit/>
          </a:bodyPr>
          <a:lstStyle/>
          <a:p>
            <a:pPr indent="-284162" lvl="0" marL="284162" marR="0" rtl="0" algn="l">
              <a:lnSpc>
                <a:spcPct val="100000"/>
              </a:lnSpc>
              <a:spcBef>
                <a:spcPts val="0"/>
              </a:spcBef>
              <a:spcAft>
                <a:spcPts val="0"/>
              </a:spcAft>
              <a:buClr>
                <a:srgbClr val="000000"/>
              </a:buClr>
              <a:buSzPct val="100000"/>
              <a:buFont typeface="Arial"/>
              <a:buChar char="•"/>
            </a:pPr>
            <a:r>
              <a:rPr b="0" i="0" lang="en-US" sz="2000" u="none">
                <a:solidFill>
                  <a:srgbClr val="000000"/>
                </a:solidFill>
                <a:latin typeface="Arial"/>
                <a:ea typeface="Arial"/>
                <a:cs typeface="Arial"/>
                <a:sym typeface="Arial"/>
              </a:rPr>
              <a:t>When the spheres are separated and the rod removed, the spheres are charged equally and oppositely. </a:t>
            </a:r>
          </a:p>
          <a:p>
            <a:pPr indent="-284162" lvl="0" marL="284162" marR="0" rtl="0" algn="l">
              <a:lnSpc>
                <a:spcPct val="100000"/>
              </a:lnSpc>
              <a:spcBef>
                <a:spcPts val="400"/>
              </a:spcBef>
              <a:spcAft>
                <a:spcPts val="0"/>
              </a:spcAft>
              <a:buClr>
                <a:srgbClr val="000000"/>
              </a:buClr>
              <a:buSzPct val="100000"/>
              <a:buFont typeface="Arial"/>
              <a:buChar char="•"/>
            </a:pPr>
            <a:r>
              <a:rPr b="0" i="0" lang="en-US" sz="2000" u="none">
                <a:solidFill>
                  <a:srgbClr val="000000"/>
                </a:solidFill>
                <a:latin typeface="Arial"/>
                <a:ea typeface="Arial"/>
                <a:cs typeface="Arial"/>
                <a:sym typeface="Arial"/>
              </a:rPr>
              <a:t>They have been charged by </a:t>
            </a:r>
            <a:r>
              <a:rPr b="1" i="0" lang="en-US" sz="2000" u="none">
                <a:solidFill>
                  <a:srgbClr val="000000"/>
                </a:solidFill>
                <a:latin typeface="Arial"/>
                <a:ea typeface="Arial"/>
                <a:cs typeface="Arial"/>
                <a:sym typeface="Arial"/>
              </a:rPr>
              <a:t>induction, </a:t>
            </a:r>
            <a:r>
              <a:rPr b="0" i="0" lang="en-US" sz="2000" u="none">
                <a:solidFill>
                  <a:srgbClr val="000000"/>
                </a:solidFill>
                <a:latin typeface="Arial"/>
                <a:ea typeface="Arial"/>
                <a:cs typeface="Arial"/>
                <a:sym typeface="Arial"/>
              </a:rPr>
              <a:t>which is the charging of an object without direct contact. </a:t>
            </a:r>
          </a:p>
        </p:txBody>
      </p:sp>
      <p:sp>
        <p:nvSpPr>
          <p:cNvPr id="414" name="Shape 41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pic>
        <p:nvPicPr>
          <p:cNvPr descr="CPPE-Ch32-6_p653-SphereC_D" id="415" name="Shape 415"/>
          <p:cNvPicPr preferRelativeResize="0"/>
          <p:nvPr/>
        </p:nvPicPr>
        <p:blipFill rotWithShape="1">
          <a:blip r:embed="rId3">
            <a:alphaModFix/>
          </a:blip>
          <a:srcRect b="0" l="0" r="0" t="0"/>
          <a:stretch/>
        </p:blipFill>
        <p:spPr>
          <a:xfrm>
            <a:off x="2063750" y="3432175"/>
            <a:ext cx="5018087" cy="27400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Shape 420"/>
          <p:cNvSpPr txBox="1"/>
          <p:nvPr/>
        </p:nvSpPr>
        <p:spPr>
          <a:xfrm>
            <a:off x="227012" y="1196975"/>
            <a:ext cx="8688387" cy="6413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Charge induction by grounding can be illustrated using a metal sphere hanging from a nonconducting string.</a:t>
            </a:r>
          </a:p>
        </p:txBody>
      </p:sp>
      <p:sp>
        <p:nvSpPr>
          <p:cNvPr id="421" name="Shape 42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pic>
        <p:nvPicPr>
          <p:cNvPr descr="CPPE-Ch32-6_p653-ChrA" id="422" name="Shape 422"/>
          <p:cNvPicPr preferRelativeResize="0"/>
          <p:nvPr/>
        </p:nvPicPr>
        <p:blipFill rotWithShape="1">
          <a:blip r:embed="rId3">
            <a:alphaModFix/>
          </a:blip>
          <a:srcRect b="0" l="0" r="0" t="0"/>
          <a:stretch/>
        </p:blipFill>
        <p:spPr>
          <a:xfrm>
            <a:off x="912812" y="4113212"/>
            <a:ext cx="7313612" cy="2154237"/>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Shape 427"/>
          <p:cNvSpPr txBox="1"/>
          <p:nvPr/>
        </p:nvSpPr>
        <p:spPr>
          <a:xfrm>
            <a:off x="227012" y="1196975"/>
            <a:ext cx="8688387" cy="124618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Charge induction by grounding can be illustrated using a metal sphere hanging from a nonconducting string.</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A charge redistribution is induced by the presence of the charged rod. The net charge on the sphere is still zero. </a:t>
            </a:r>
          </a:p>
        </p:txBody>
      </p:sp>
      <p:sp>
        <p:nvSpPr>
          <p:cNvPr id="428" name="Shape 42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pic>
        <p:nvPicPr>
          <p:cNvPr descr="CPPE-Ch32-6_p653-ChrAB" id="429" name="Shape 429"/>
          <p:cNvPicPr preferRelativeResize="0"/>
          <p:nvPr/>
        </p:nvPicPr>
        <p:blipFill rotWithShape="1">
          <a:blip r:embed="rId3">
            <a:alphaModFix/>
          </a:blip>
          <a:srcRect b="0" l="0" r="0" t="0"/>
          <a:stretch/>
        </p:blipFill>
        <p:spPr>
          <a:xfrm>
            <a:off x="912812" y="4113212"/>
            <a:ext cx="7313612" cy="2154237"/>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Shape 434"/>
          <p:cNvSpPr txBox="1"/>
          <p:nvPr/>
        </p:nvSpPr>
        <p:spPr>
          <a:xfrm>
            <a:off x="227012" y="1196975"/>
            <a:ext cx="8688387" cy="1851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Charge induction by grounding can be illustrated using a metal sphere hanging from a nonconducting string.</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A charge redistribution is induced by the presence of the charged rod. The net charge on the sphere is still zero.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Touching the sphere removes electrons by contact and the sphere is left positively charged. </a:t>
            </a:r>
          </a:p>
        </p:txBody>
      </p:sp>
      <p:sp>
        <p:nvSpPr>
          <p:cNvPr id="435" name="Shape 43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pic>
        <p:nvPicPr>
          <p:cNvPr descr="CPPE-Ch32-6_p653-ChrABC" id="436" name="Shape 436"/>
          <p:cNvPicPr preferRelativeResize="0"/>
          <p:nvPr/>
        </p:nvPicPr>
        <p:blipFill rotWithShape="1">
          <a:blip r:embed="rId3">
            <a:alphaModFix/>
          </a:blip>
          <a:srcRect b="0" l="0" r="0" t="0"/>
          <a:stretch/>
        </p:blipFill>
        <p:spPr>
          <a:xfrm>
            <a:off x="912812" y="4113212"/>
            <a:ext cx="7313612" cy="2154237"/>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nvSpPr>
        <p:spPr>
          <a:xfrm>
            <a:off x="227012" y="1196975"/>
            <a:ext cx="8688387" cy="21812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Charge induction by grounding can be illustrated using a metal sphere hanging from a nonconducting string.</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A charge redistribution is induced by the presence of the charged rod. The net charge on the sphere is still zero.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Touching the sphere removes electrons by contact and the sphere is left positively charged.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The positively charged sphere is attracted to a negative rod.</a:t>
            </a:r>
          </a:p>
        </p:txBody>
      </p:sp>
      <p:sp>
        <p:nvSpPr>
          <p:cNvPr id="442" name="Shape 44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pic>
        <p:nvPicPr>
          <p:cNvPr descr="CPPE-Ch32-6_p653-ChrABCD" id="443" name="Shape 443"/>
          <p:cNvPicPr preferRelativeResize="0"/>
          <p:nvPr/>
        </p:nvPicPr>
        <p:blipFill rotWithShape="1">
          <a:blip r:embed="rId3">
            <a:alphaModFix/>
          </a:blip>
          <a:srcRect b="0" l="0" r="0" t="0"/>
          <a:stretch/>
        </p:blipFill>
        <p:spPr>
          <a:xfrm>
            <a:off x="912812" y="4113212"/>
            <a:ext cx="7313612" cy="215423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nvSpPr>
        <p:spPr>
          <a:xfrm>
            <a:off x="227012" y="1196975"/>
            <a:ext cx="8688387" cy="278606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800" u="none">
                <a:solidFill>
                  <a:srgbClr val="000000"/>
                </a:solidFill>
                <a:latin typeface="Arial"/>
                <a:ea typeface="Arial"/>
                <a:cs typeface="Arial"/>
                <a:sym typeface="Arial"/>
              </a:rPr>
              <a:t>Charge induction by grounding can be illustrated using a metal sphere hanging from a nonconducting string.</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A charge redistribution is induced by the presence of the charged rod. The net charge on the sphere is still zero.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Touching the sphere removes electrons by contact and the sphere is left positively charged. </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The positively charged sphere is attracted to a negative rod.</a:t>
            </a:r>
          </a:p>
          <a:p>
            <a:pPr indent="-288925" lvl="1" marL="746125" marR="0" rtl="0" algn="l">
              <a:lnSpc>
                <a:spcPct val="100000"/>
              </a:lnSpc>
              <a:spcBef>
                <a:spcPts val="36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When electrons move onto the sphere from the rod, it becomes negatively charged by contact. </a:t>
            </a:r>
          </a:p>
        </p:txBody>
      </p:sp>
      <p:sp>
        <p:nvSpPr>
          <p:cNvPr id="449" name="Shape 44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pic>
        <p:nvPicPr>
          <p:cNvPr descr="CPPE-Ch32-6_p653-ChrABCDEF" id="450" name="Shape 450"/>
          <p:cNvPicPr preferRelativeResize="0"/>
          <p:nvPr/>
        </p:nvPicPr>
        <p:blipFill rotWithShape="1">
          <a:blip r:embed="rId3">
            <a:alphaModFix/>
          </a:blip>
          <a:srcRect b="0" l="0" r="0" t="0"/>
          <a:stretch/>
        </p:blipFill>
        <p:spPr>
          <a:xfrm>
            <a:off x="914400" y="4114800"/>
            <a:ext cx="7313612" cy="21542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The Atom</a:t>
            </a:r>
          </a:p>
        </p:txBody>
      </p:sp>
      <p:sp>
        <p:nvSpPr>
          <p:cNvPr id="96" name="Shape 96"/>
          <p:cNvSpPr txBox="1"/>
          <p:nvPr/>
        </p:nvSpPr>
        <p:spPr>
          <a:xfrm>
            <a:off x="227012" y="1766887"/>
            <a:ext cx="86883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Electrical forces </a:t>
            </a:r>
            <a:r>
              <a:rPr b="0" i="0" lang="en-US" sz="2400" u="none">
                <a:solidFill>
                  <a:srgbClr val="000000"/>
                </a:solidFill>
                <a:latin typeface="Arial"/>
                <a:ea typeface="Arial"/>
                <a:cs typeface="Arial"/>
                <a:sym typeface="Arial"/>
              </a:rPr>
              <a:t>arise from particles in atoms.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protons in the nucleus attract the electrons and hold them in orbit. Electrons are attracted to protons, but electrons repel other electrons.</a:t>
            </a:r>
          </a:p>
        </p:txBody>
      </p:sp>
      <p:sp>
        <p:nvSpPr>
          <p:cNvPr id="97" name="Shape 97"/>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Electrical Forces and Charges</a:t>
            </a: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nvSpPr>
        <p:spPr>
          <a:xfrm>
            <a:off x="227012" y="1196975"/>
            <a:ext cx="86883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we touch the metal surface with a finger, charges that repel each other have a conducting path to a practically infinite reservoir for electric charge—the ground.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we allow charges to move off (or onto) a conductor by touching it, we are </a:t>
            </a:r>
            <a:r>
              <a:rPr b="1" i="0" lang="en-US" sz="2400" u="none">
                <a:solidFill>
                  <a:srgbClr val="000000"/>
                </a:solidFill>
                <a:latin typeface="Arial"/>
                <a:ea typeface="Arial"/>
                <a:cs typeface="Arial"/>
                <a:sym typeface="Arial"/>
              </a:rPr>
              <a:t>grounding </a:t>
            </a:r>
            <a:r>
              <a:rPr b="0" i="0" lang="en-US" sz="2400" u="none">
                <a:solidFill>
                  <a:srgbClr val="000000"/>
                </a:solidFill>
                <a:latin typeface="Arial"/>
                <a:ea typeface="Arial"/>
                <a:cs typeface="Arial"/>
                <a:sym typeface="Arial"/>
              </a:rPr>
              <a:t>it. </a:t>
            </a:r>
          </a:p>
        </p:txBody>
      </p:sp>
      <p:sp>
        <p:nvSpPr>
          <p:cNvPr id="456" name="Shape 45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Shape 461"/>
          <p:cNvSpPr txBox="1"/>
          <p:nvPr/>
        </p:nvSpPr>
        <p:spPr>
          <a:xfrm>
            <a:off x="227012" y="1196975"/>
            <a:ext cx="5487987" cy="46926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Charging by induction occurs during thunderstorms.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negatively charged bottoms of clouds induce a positive charge on the surface of Earth below.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Most lightning is an electrical discharge between oppositely charged parts of clouds.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kind of lightning we are most familiar with is the electrical discharge between clouds and oppositely charged ground below.</a:t>
            </a:r>
          </a:p>
        </p:txBody>
      </p:sp>
      <p:sp>
        <p:nvSpPr>
          <p:cNvPr id="462" name="Shape 46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pic>
        <p:nvPicPr>
          <p:cNvPr descr="CPPE-Ch32-6_p654-Cloud" id="463" name="Shape 463"/>
          <p:cNvPicPr preferRelativeResize="0"/>
          <p:nvPr/>
        </p:nvPicPr>
        <p:blipFill rotWithShape="1">
          <a:blip r:embed="rId3">
            <a:alphaModFix/>
          </a:blip>
          <a:srcRect b="0" l="0" r="0" t="0"/>
          <a:stretch/>
        </p:blipFill>
        <p:spPr>
          <a:xfrm>
            <a:off x="5791200" y="1868487"/>
            <a:ext cx="3122612" cy="312261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Shape 468"/>
          <p:cNvSpPr txBox="1"/>
          <p:nvPr/>
        </p:nvSpPr>
        <p:spPr>
          <a:xfrm>
            <a:off x="227012" y="1196975"/>
            <a:ext cx="8688387" cy="28670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a rod is placed above a building and connected to the ground, the point of the rod collects electrons from the air.</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prevents a buildup of positive charge by induction.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primary purpose of the lightning rod is to prevent a lightning discharge from occurring.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lightning does strike, it may be attracted to the rod and short-circuited to the ground, sparing the building.</a:t>
            </a:r>
          </a:p>
        </p:txBody>
      </p:sp>
      <p:sp>
        <p:nvSpPr>
          <p:cNvPr id="469" name="Shape 46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Shape 474"/>
          <p:cNvSpPr txBox="1"/>
          <p:nvPr>
            <p:ph idx="1" type="body"/>
          </p:nvPr>
        </p:nvSpPr>
        <p:spPr>
          <a:xfrm>
            <a:off x="228600" y="1196975"/>
            <a:ext cx="8686800" cy="16875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Why does the negative rod in the two-sphere example have the same charge before and after the spheres are charged, but not when charging takes place in the single-sphere example?</a:t>
            </a:r>
          </a:p>
        </p:txBody>
      </p:sp>
      <p:sp>
        <p:nvSpPr>
          <p:cNvPr id="475" name="Shape 47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Shape 480"/>
          <p:cNvSpPr txBox="1"/>
          <p:nvPr>
            <p:ph idx="1" type="body"/>
          </p:nvPr>
        </p:nvSpPr>
        <p:spPr>
          <a:xfrm>
            <a:off x="228600" y="1196975"/>
            <a:ext cx="8686800" cy="4389437"/>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4637"/>
              </a:buClr>
              <a:buSzPct val="25000"/>
              <a:buFont typeface="Arial"/>
              <a:buNone/>
            </a:pPr>
            <a:r>
              <a:rPr b="1" i="0" lang="en-US" sz="2800" u="none" cap="none" strike="noStrike">
                <a:solidFill>
                  <a:srgbClr val="FF4637"/>
                </a:solidFill>
                <a:latin typeface="Arial"/>
                <a:ea typeface="Arial"/>
                <a:cs typeface="Arial"/>
                <a:sym typeface="Arial"/>
              </a:rPr>
              <a:t>think!</a:t>
            </a:r>
          </a:p>
          <a:p>
            <a:pPr indent="0" lvl="0" marL="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Why does the negative rod in the two-sphere example have the same charge before and after the spheres are charged, but not when charging takes place in the single-sphere example?</a:t>
            </a:r>
            <a:br>
              <a:rPr b="0" i="0" lang="en-US" sz="2400" u="none" cap="none" strike="noStrike">
                <a:solidFill>
                  <a:srgbClr val="000000"/>
                </a:solidFill>
                <a:latin typeface="Arial"/>
                <a:ea typeface="Arial"/>
                <a:cs typeface="Arial"/>
                <a:sym typeface="Arial"/>
              </a:rPr>
            </a:br>
          </a:p>
          <a:p>
            <a:pPr indent="0" lvl="0" marL="0" marR="0" rtl="0" algn="l">
              <a:lnSpc>
                <a:spcPct val="100000"/>
              </a:lnSpc>
              <a:spcBef>
                <a:spcPts val="480"/>
              </a:spcBef>
              <a:spcAft>
                <a:spcPts val="0"/>
              </a:spcAft>
              <a:buClr>
                <a:srgbClr val="00DA9A"/>
              </a:buClr>
              <a:buSzPct val="25000"/>
              <a:buFont typeface="Arial"/>
              <a:buNone/>
            </a:pPr>
            <a:r>
              <a:rPr b="0" i="1" lang="en-US" sz="2400" u="none" cap="none" strike="noStrike">
                <a:solidFill>
                  <a:srgbClr val="00DA9A"/>
                </a:solidFill>
                <a:latin typeface="Arial"/>
                <a:ea typeface="Arial"/>
                <a:cs typeface="Arial"/>
                <a:sym typeface="Arial"/>
              </a:rPr>
              <a:t>Answer: </a:t>
            </a:r>
          </a:p>
          <a:p>
            <a:pPr indent="0" lvl="0" marL="0" marR="0" rtl="0" algn="l">
              <a:lnSpc>
                <a:spcPct val="100000"/>
              </a:lnSpc>
              <a:spcBef>
                <a:spcPts val="48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In the first charging process, no contact was made between the negative rod and either of the spheres. In the second charging process, however, the rod touched the sphere when it was positively charged. A transfer of charge by contact reduced the negative charge on the rod.</a:t>
            </a:r>
            <a:r>
              <a:rPr b="1" i="0" lang="en-US" sz="2400" u="none" cap="none" strike="noStrike">
                <a:solidFill>
                  <a:schemeClr val="dk1"/>
                </a:solidFill>
                <a:latin typeface="Arial"/>
                <a:ea typeface="Arial"/>
                <a:cs typeface="Arial"/>
                <a:sym typeface="Arial"/>
              </a:rPr>
              <a:t> </a:t>
            </a:r>
          </a:p>
        </p:txBody>
      </p:sp>
      <p:sp>
        <p:nvSpPr>
          <p:cNvPr id="481" name="Shape 48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5" name="Shape 485"/>
        <p:cNvGrpSpPr/>
        <p:nvPr/>
      </p:nvGrpSpPr>
      <p:grpSpPr>
        <a:xfrm>
          <a:off x="0" y="0"/>
          <a:ext cx="0" cy="0"/>
          <a:chOff x="0" y="0"/>
          <a:chExt cx="0" cy="0"/>
        </a:xfrm>
      </p:grpSpPr>
      <p:pic>
        <p:nvPicPr>
          <p:cNvPr descr="cs-concept-check" id="486" name="Shape 486"/>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487" name="Shape 487"/>
          <p:cNvSpPr txBox="1"/>
          <p:nvPr/>
        </p:nvSpPr>
        <p:spPr>
          <a:xfrm>
            <a:off x="1676400" y="3022600"/>
            <a:ext cx="6400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happens when a charged object is placed near a conducting surface? </a:t>
            </a:r>
          </a:p>
        </p:txBody>
      </p:sp>
      <p:sp>
        <p:nvSpPr>
          <p:cNvPr id="488" name="Shape 48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32.6</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Charging by Induction</a:t>
            </a: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2" name="Shape 492"/>
        <p:cNvGrpSpPr/>
        <p:nvPr/>
      </p:nvGrpSpPr>
      <p:grpSpPr>
        <a:xfrm>
          <a:off x="0" y="0"/>
          <a:ext cx="0" cy="0"/>
          <a:chOff x="0" y="0"/>
          <a:chExt cx="0" cy="0"/>
        </a:xfrm>
      </p:grpSpPr>
      <p:pic>
        <p:nvPicPr>
          <p:cNvPr descr="cs-section-check" id="493" name="Shape 493"/>
          <p:cNvPicPr preferRelativeResize="0"/>
          <p:nvPr/>
        </p:nvPicPr>
        <p:blipFill rotWithShape="1">
          <a:blip r:embed="rId3">
            <a:alphaModFix/>
          </a:blip>
          <a:srcRect b="0" l="0" r="0" t="0"/>
          <a:stretch/>
        </p:blipFill>
        <p:spPr>
          <a:xfrm>
            <a:off x="3175" y="533400"/>
            <a:ext cx="9140825" cy="5761037"/>
          </a:xfrm>
          <a:prstGeom prst="rect">
            <a:avLst/>
          </a:prstGeom>
          <a:noFill/>
          <a:ln>
            <a:noFill/>
          </a:ln>
        </p:spPr>
      </p:pic>
      <p:sp>
        <p:nvSpPr>
          <p:cNvPr id="494" name="Shape 494"/>
          <p:cNvSpPr txBox="1"/>
          <p:nvPr>
            <p:ph idx="1" type="body"/>
          </p:nvPr>
        </p:nvSpPr>
        <p:spPr>
          <a:xfrm>
            <a:off x="990600" y="2797175"/>
            <a:ext cx="77724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Charge polarization can occur in insulators that are </a:t>
            </a:r>
            <a:r>
              <a:rPr b="1" i="1" lang="en-US" sz="2400" u="none" cap="none" strike="noStrike">
                <a:solidFill>
                  <a:srgbClr val="000000"/>
                </a:solidFill>
                <a:latin typeface="Arial"/>
                <a:ea typeface="Arial"/>
                <a:cs typeface="Arial"/>
                <a:sym typeface="Arial"/>
              </a:rPr>
              <a:t>near </a:t>
            </a:r>
            <a:r>
              <a:rPr b="1" i="0" lang="en-US" sz="2400" u="none" cap="none" strike="noStrike">
                <a:solidFill>
                  <a:srgbClr val="000000"/>
                </a:solidFill>
                <a:latin typeface="Arial"/>
                <a:ea typeface="Arial"/>
                <a:cs typeface="Arial"/>
                <a:sym typeface="Arial"/>
              </a:rPr>
              <a:t>a charged object. </a:t>
            </a:r>
          </a:p>
        </p:txBody>
      </p:sp>
      <p:sp>
        <p:nvSpPr>
          <p:cNvPr id="495" name="Shape 49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9" name="Shape 499"/>
        <p:cNvGrpSpPr/>
        <p:nvPr/>
      </p:nvGrpSpPr>
      <p:grpSpPr>
        <a:xfrm>
          <a:off x="0" y="0"/>
          <a:ext cx="0" cy="0"/>
          <a:chOff x="0" y="0"/>
          <a:chExt cx="0" cy="0"/>
        </a:xfrm>
      </p:grpSpPr>
      <p:sp>
        <p:nvSpPr>
          <p:cNvPr id="500" name="Shape 500"/>
          <p:cNvSpPr txBox="1"/>
          <p:nvPr/>
        </p:nvSpPr>
        <p:spPr>
          <a:xfrm>
            <a:off x="227012" y="1196975"/>
            <a:ext cx="7697787" cy="31591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Charging by induction is not restricted to conductors. Charge polarization can occur in insulators that are </a:t>
            </a:r>
            <a:r>
              <a:rPr b="0" i="1" lang="en-US" sz="2400" u="none">
                <a:solidFill>
                  <a:srgbClr val="000000"/>
                </a:solidFill>
                <a:latin typeface="Arial"/>
                <a:ea typeface="Arial"/>
                <a:cs typeface="Arial"/>
                <a:sym typeface="Arial"/>
              </a:rPr>
              <a:t>near </a:t>
            </a:r>
            <a:r>
              <a:rPr b="0" i="0" lang="en-US" sz="2400" u="none">
                <a:solidFill>
                  <a:srgbClr val="000000"/>
                </a:solidFill>
                <a:latin typeface="Arial"/>
                <a:ea typeface="Arial"/>
                <a:cs typeface="Arial"/>
                <a:sym typeface="Arial"/>
              </a:rPr>
              <a:t>a charged object.</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When a charged rod is brought near an insulator, there are no free electrons to migrate throughout the insulating material.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Instead, there is a rearrangement of the positions of charges within the atoms and molecules themselves. </a:t>
            </a:r>
          </a:p>
        </p:txBody>
      </p:sp>
      <p:sp>
        <p:nvSpPr>
          <p:cNvPr id="501" name="Shape 501"/>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5" name="Shape 505"/>
        <p:cNvGrpSpPr/>
        <p:nvPr/>
      </p:nvGrpSpPr>
      <p:grpSpPr>
        <a:xfrm>
          <a:off x="0" y="0"/>
          <a:ext cx="0" cy="0"/>
          <a:chOff x="0" y="0"/>
          <a:chExt cx="0" cy="0"/>
        </a:xfrm>
      </p:grpSpPr>
      <p:sp>
        <p:nvSpPr>
          <p:cNvPr id="506" name="Shape 506"/>
          <p:cNvSpPr txBox="1"/>
          <p:nvPr/>
        </p:nvSpPr>
        <p:spPr>
          <a:xfrm>
            <a:off x="227012" y="1196975"/>
            <a:ext cx="8612187" cy="12604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One side of the atom or molecule is induced to be slightly more positive (or negative) than the opposite side.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atom or molecule is said to be </a:t>
            </a:r>
            <a:r>
              <a:rPr b="1" i="0" lang="en-US" sz="2400" u="none">
                <a:solidFill>
                  <a:srgbClr val="000000"/>
                </a:solidFill>
                <a:latin typeface="Arial"/>
                <a:ea typeface="Arial"/>
                <a:cs typeface="Arial"/>
                <a:sym typeface="Arial"/>
              </a:rPr>
              <a:t>electrically polarized.</a:t>
            </a:r>
            <a:r>
              <a:rPr b="0" i="0" lang="en-US" sz="2400" u="none">
                <a:solidFill>
                  <a:srgbClr val="000000"/>
                </a:solidFill>
                <a:latin typeface="Arial"/>
                <a:ea typeface="Arial"/>
                <a:cs typeface="Arial"/>
                <a:sym typeface="Arial"/>
              </a:rPr>
              <a:t> </a:t>
            </a:r>
          </a:p>
        </p:txBody>
      </p:sp>
      <p:sp>
        <p:nvSpPr>
          <p:cNvPr id="507" name="Shape 50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Shape 512"/>
          <p:cNvSpPr txBox="1"/>
          <p:nvPr/>
        </p:nvSpPr>
        <p:spPr>
          <a:xfrm>
            <a:off x="227012" y="1196975"/>
            <a:ext cx="8154987" cy="118745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When an external negative charge is brought closer from the left, the charges within a neutral atom or molecule rearrange. </a:t>
            </a:r>
          </a:p>
        </p:txBody>
      </p:sp>
      <p:sp>
        <p:nvSpPr>
          <p:cNvPr id="513" name="Shape 513"/>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pic>
        <p:nvPicPr>
          <p:cNvPr descr="CPPE-Ch32-7_p655-AtmsA" id="514" name="Shape 514"/>
          <p:cNvPicPr preferRelativeResize="0"/>
          <p:nvPr/>
        </p:nvPicPr>
        <p:blipFill rotWithShape="1">
          <a:blip r:embed="rId3">
            <a:alphaModFix/>
          </a:blip>
          <a:srcRect b="0" l="0" r="0" t="0"/>
          <a:stretch/>
        </p:blipFill>
        <p:spPr>
          <a:xfrm>
            <a:off x="912812" y="3427412"/>
            <a:ext cx="7313612" cy="22526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nvSpPr>
        <p:spPr>
          <a:xfrm>
            <a:off x="227012" y="1196975"/>
            <a:ext cx="7240587" cy="27940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fundamental electrical property to which the mutual attractions or repulsions between electrons or protons is attributed is called </a:t>
            </a:r>
            <a:r>
              <a:rPr b="1" i="0" lang="en-US" sz="2400" u="none">
                <a:solidFill>
                  <a:srgbClr val="000000"/>
                </a:solidFill>
                <a:latin typeface="Arial"/>
                <a:ea typeface="Arial"/>
                <a:cs typeface="Arial"/>
                <a:sym typeface="Arial"/>
              </a:rPr>
              <a:t>charge.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By convention, electrons are </a:t>
            </a:r>
            <a:r>
              <a:rPr b="0" i="1" lang="en-US" sz="2400" u="none">
                <a:solidFill>
                  <a:srgbClr val="000000"/>
                </a:solidFill>
                <a:latin typeface="Arial"/>
                <a:ea typeface="Arial"/>
                <a:cs typeface="Arial"/>
                <a:sym typeface="Arial"/>
              </a:rPr>
              <a:t>negatively </a:t>
            </a:r>
            <a:r>
              <a:rPr b="0" i="0" lang="en-US" sz="2400" u="none">
                <a:solidFill>
                  <a:srgbClr val="000000"/>
                </a:solidFill>
                <a:latin typeface="Arial"/>
                <a:ea typeface="Arial"/>
                <a:cs typeface="Arial"/>
                <a:sym typeface="Arial"/>
              </a:rPr>
              <a:t>charged and protons </a:t>
            </a:r>
            <a:r>
              <a:rPr b="0" i="1" lang="en-US" sz="2400" u="none">
                <a:solidFill>
                  <a:srgbClr val="000000"/>
                </a:solidFill>
                <a:latin typeface="Arial"/>
                <a:ea typeface="Arial"/>
                <a:cs typeface="Arial"/>
                <a:sym typeface="Arial"/>
              </a:rPr>
              <a:t>positively </a:t>
            </a:r>
            <a:r>
              <a:rPr b="0" i="0" lang="en-US" sz="2400" u="none">
                <a:solidFill>
                  <a:srgbClr val="000000"/>
                </a:solidFill>
                <a:latin typeface="Arial"/>
                <a:ea typeface="Arial"/>
                <a:cs typeface="Arial"/>
                <a:sym typeface="Arial"/>
              </a:rPr>
              <a:t>charged.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Neutrons have no charge, and are neither attracted nor repelled by charged particles.</a:t>
            </a:r>
          </a:p>
        </p:txBody>
      </p:sp>
      <p:sp>
        <p:nvSpPr>
          <p:cNvPr id="103" name="Shape 103"/>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Electrical Forces and Charges</a:t>
            </a: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Shape 519"/>
          <p:cNvSpPr txBox="1"/>
          <p:nvPr/>
        </p:nvSpPr>
        <p:spPr>
          <a:xfrm>
            <a:off x="227012" y="1196975"/>
            <a:ext cx="8154987" cy="19907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When an external negative charge is brought closer from the left, the charges within a neutral atom or molecule rearrange. </a:t>
            </a:r>
          </a:p>
          <a:p>
            <a:pPr indent="-533400" lvl="0" marL="533400" marR="0" rtl="0" algn="l">
              <a:lnSpc>
                <a:spcPct val="100000"/>
              </a:lnSpc>
              <a:spcBef>
                <a:spcPts val="480"/>
              </a:spcBef>
              <a:spcAft>
                <a:spcPts val="0"/>
              </a:spcAft>
              <a:buClr>
                <a:srgbClr val="000000"/>
              </a:buClr>
              <a:buSzPct val="100000"/>
              <a:buFont typeface="Arial"/>
              <a:buAutoNum type="alphaLcPeriod"/>
            </a:pPr>
            <a:r>
              <a:rPr b="0" i="0" lang="en-US" sz="2400" u="none">
                <a:solidFill>
                  <a:srgbClr val="000000"/>
                </a:solidFill>
                <a:latin typeface="Arial"/>
                <a:ea typeface="Arial"/>
                <a:cs typeface="Arial"/>
                <a:sym typeface="Arial"/>
              </a:rPr>
              <a:t>All the atoms or molecules near the surface of the insulator become electrically polarized.</a:t>
            </a:r>
          </a:p>
        </p:txBody>
      </p:sp>
      <p:sp>
        <p:nvSpPr>
          <p:cNvPr id="520" name="Shape 52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pic>
        <p:nvPicPr>
          <p:cNvPr descr="CPPE-Ch32-7_p655-AtmsAB" id="521" name="Shape 521"/>
          <p:cNvPicPr preferRelativeResize="0"/>
          <p:nvPr/>
        </p:nvPicPr>
        <p:blipFill rotWithShape="1">
          <a:blip r:embed="rId3">
            <a:alphaModFix/>
          </a:blip>
          <a:srcRect b="0" l="0" r="0" t="0"/>
          <a:stretch/>
        </p:blipFill>
        <p:spPr>
          <a:xfrm>
            <a:off x="914400" y="3427412"/>
            <a:ext cx="7313612" cy="2252662"/>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Shape 526"/>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Examples of Charge Polarization</a:t>
            </a:r>
          </a:p>
        </p:txBody>
      </p:sp>
      <p:sp>
        <p:nvSpPr>
          <p:cNvPr id="527" name="Shape 527"/>
          <p:cNvSpPr txBox="1"/>
          <p:nvPr/>
        </p:nvSpPr>
        <p:spPr>
          <a:xfrm>
            <a:off x="227012" y="1766887"/>
            <a:ext cx="8612187" cy="16256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Polarization explains why electrically neutral bits of paper are attracted to a charged object, such as a charged comb.</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Molecules are polarized in the paper, with the oppositely charged sides of molecules closest to the charged object. </a:t>
            </a:r>
          </a:p>
        </p:txBody>
      </p:sp>
      <p:sp>
        <p:nvSpPr>
          <p:cNvPr id="528" name="Shape 528"/>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Shape 533"/>
          <p:cNvSpPr txBox="1"/>
          <p:nvPr/>
        </p:nvSpPr>
        <p:spPr>
          <a:xfrm>
            <a:off x="227012" y="1196975"/>
            <a:ext cx="8002587" cy="24288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bits of paper experience a net attraction.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Sometimes they will cling to the charged object and suddenly fly off.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Charging by contact has occurred; the paper bits have acquired the same sign of charge as the charged object and are then repelled.</a:t>
            </a:r>
          </a:p>
        </p:txBody>
      </p:sp>
      <p:sp>
        <p:nvSpPr>
          <p:cNvPr id="534" name="Shape 534"/>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Shape 539"/>
          <p:cNvSpPr txBox="1"/>
          <p:nvPr/>
        </p:nvSpPr>
        <p:spPr>
          <a:xfrm>
            <a:off x="227012" y="1196975"/>
            <a:ext cx="8002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charged comb attracts an uncharged piece of paper because the force of attraction for the closer charge is greater than the force of repulsion for the farther charge.</a:t>
            </a:r>
          </a:p>
        </p:txBody>
      </p:sp>
      <p:sp>
        <p:nvSpPr>
          <p:cNvPr id="540" name="Shape 540"/>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pic>
        <p:nvPicPr>
          <p:cNvPr descr="CPPE-Ch32-7_p656-Comb" id="541" name="Shape 541"/>
          <p:cNvPicPr preferRelativeResize="0"/>
          <p:nvPr/>
        </p:nvPicPr>
        <p:blipFill rotWithShape="1">
          <a:blip r:embed="rId3">
            <a:alphaModFix/>
          </a:blip>
          <a:srcRect b="0" l="0" r="0" t="0"/>
          <a:stretch/>
        </p:blipFill>
        <p:spPr>
          <a:xfrm>
            <a:off x="914400" y="3124200"/>
            <a:ext cx="7313612" cy="2293937"/>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5" name="Shape 545"/>
        <p:cNvGrpSpPr/>
        <p:nvPr/>
      </p:nvGrpSpPr>
      <p:grpSpPr>
        <a:xfrm>
          <a:off x="0" y="0"/>
          <a:ext cx="0" cy="0"/>
          <a:chOff x="0" y="0"/>
          <a:chExt cx="0" cy="0"/>
        </a:xfrm>
      </p:grpSpPr>
      <p:sp>
        <p:nvSpPr>
          <p:cNvPr id="546" name="Shape 546"/>
          <p:cNvSpPr txBox="1"/>
          <p:nvPr/>
        </p:nvSpPr>
        <p:spPr>
          <a:xfrm>
            <a:off x="227012" y="1196975"/>
            <a:ext cx="8688387" cy="20637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Rub an inflated balloon on your hair and it becomes charged.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Place the balloon against the wall and it sticks.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charge on the balloon induces an opposite surface charge on the wall. The charge on the balloon is slightly closer to the opposite induced charge than to the charge of the same sign.</a:t>
            </a:r>
          </a:p>
        </p:txBody>
      </p:sp>
      <p:sp>
        <p:nvSpPr>
          <p:cNvPr id="547" name="Shape 547"/>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pic>
        <p:nvPicPr>
          <p:cNvPr descr="CPPE-Ch32-7_p656-Blln" id="548" name="Shape 548"/>
          <p:cNvPicPr preferRelativeResize="0"/>
          <p:nvPr/>
        </p:nvPicPr>
        <p:blipFill rotWithShape="1">
          <a:blip r:embed="rId3">
            <a:alphaModFix/>
          </a:blip>
          <a:srcRect b="0" l="0" r="0" t="0"/>
          <a:stretch/>
        </p:blipFill>
        <p:spPr>
          <a:xfrm>
            <a:off x="1371600" y="3352800"/>
            <a:ext cx="2684462" cy="2862262"/>
          </a:xfrm>
          <a:prstGeom prst="rect">
            <a:avLst/>
          </a:prstGeom>
          <a:noFill/>
          <a:ln>
            <a:noFill/>
          </a:ln>
        </p:spPr>
      </p:pic>
      <p:pic>
        <p:nvPicPr>
          <p:cNvPr descr="CPPE-Ch32-7_p656-Mouse" id="549" name="Shape 549"/>
          <p:cNvPicPr preferRelativeResize="0"/>
          <p:nvPr/>
        </p:nvPicPr>
        <p:blipFill rotWithShape="1">
          <a:blip r:embed="rId4">
            <a:alphaModFix/>
          </a:blip>
          <a:srcRect b="0" l="0" r="0" t="0"/>
          <a:stretch/>
        </p:blipFill>
        <p:spPr>
          <a:xfrm>
            <a:off x="4981575" y="3429000"/>
            <a:ext cx="2790825" cy="2790825"/>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3" name="Shape 553"/>
        <p:cNvGrpSpPr/>
        <p:nvPr/>
      </p:nvGrpSpPr>
      <p:grpSpPr>
        <a:xfrm>
          <a:off x="0" y="0"/>
          <a:ext cx="0" cy="0"/>
          <a:chOff x="0" y="0"/>
          <a:chExt cx="0" cy="0"/>
        </a:xfrm>
      </p:grpSpPr>
      <p:sp>
        <p:nvSpPr>
          <p:cNvPr id="554" name="Shape 554"/>
          <p:cNvSpPr txBox="1"/>
          <p:nvPr>
            <p:ph idx="1" type="body"/>
          </p:nvPr>
        </p:nvSpPr>
        <p:spPr>
          <a:xfrm>
            <a:off x="228600" y="1196975"/>
            <a:ext cx="8686800"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hlink"/>
              </a:buClr>
              <a:buSzPct val="25000"/>
              <a:buFont typeface="Arial"/>
              <a:buNone/>
            </a:pPr>
            <a:r>
              <a:rPr b="1" i="0" lang="en-US" sz="2800" u="none" cap="none" strike="noStrike">
                <a:solidFill>
                  <a:schemeClr val="hlink"/>
                </a:solidFill>
                <a:latin typeface="Arial"/>
                <a:ea typeface="Arial"/>
                <a:cs typeface="Arial"/>
                <a:sym typeface="Arial"/>
              </a:rPr>
              <a:t>Electric Dipoles</a:t>
            </a:r>
          </a:p>
        </p:txBody>
      </p:sp>
      <p:sp>
        <p:nvSpPr>
          <p:cNvPr id="555" name="Shape 555"/>
          <p:cNvSpPr txBox="1"/>
          <p:nvPr/>
        </p:nvSpPr>
        <p:spPr>
          <a:xfrm>
            <a:off x="227012" y="1766887"/>
            <a:ext cx="4649787" cy="39624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Many molecules—H</a:t>
            </a:r>
            <a:r>
              <a:rPr b="0" baseline="-25000" i="0" lang="en-US" sz="2400" u="none">
                <a:solidFill>
                  <a:srgbClr val="000000"/>
                </a:solidFill>
                <a:latin typeface="Arial"/>
                <a:ea typeface="Arial"/>
                <a:cs typeface="Arial"/>
                <a:sym typeface="Arial"/>
              </a:rPr>
              <a:t>2</a:t>
            </a:r>
            <a:r>
              <a:rPr b="0" i="0" lang="en-US" sz="2400" u="none">
                <a:solidFill>
                  <a:srgbClr val="000000"/>
                </a:solidFill>
                <a:latin typeface="Arial"/>
                <a:ea typeface="Arial"/>
                <a:cs typeface="Arial"/>
                <a:sym typeface="Arial"/>
              </a:rPr>
              <a:t>O, for example—are electrically polarized in their normal states.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distribution of electric charge is not perfectly even.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There is a little more negative charge on one side of the molecule than on the other.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Such molecules are said to be </a:t>
            </a:r>
            <a:r>
              <a:rPr b="0" i="1" lang="en-US" sz="2400" u="none">
                <a:solidFill>
                  <a:srgbClr val="000000"/>
                </a:solidFill>
                <a:latin typeface="Arial"/>
                <a:ea typeface="Arial"/>
                <a:cs typeface="Arial"/>
                <a:sym typeface="Arial"/>
              </a:rPr>
              <a:t>electric dipoles.</a:t>
            </a:r>
          </a:p>
        </p:txBody>
      </p:sp>
      <p:sp>
        <p:nvSpPr>
          <p:cNvPr id="556" name="Shape 556"/>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pic>
        <p:nvPicPr>
          <p:cNvPr descr="CPPE-Ch32-7_p656-Dipoles" id="557" name="Shape 557"/>
          <p:cNvPicPr preferRelativeResize="0"/>
          <p:nvPr/>
        </p:nvPicPr>
        <p:blipFill rotWithShape="1">
          <a:blip r:embed="rId3">
            <a:alphaModFix/>
          </a:blip>
          <a:srcRect b="0" l="0" r="0" t="0"/>
          <a:stretch/>
        </p:blipFill>
        <p:spPr>
          <a:xfrm>
            <a:off x="5029200" y="2057400"/>
            <a:ext cx="3648075" cy="2744787"/>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Shape 56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pic>
        <p:nvPicPr>
          <p:cNvPr descr="CPPE-Ch32-7_p657-Bird" id="563" name="Shape 563"/>
          <p:cNvPicPr preferRelativeResize="0"/>
          <p:nvPr/>
        </p:nvPicPr>
        <p:blipFill rotWithShape="1">
          <a:blip r:embed="rId3">
            <a:alphaModFix/>
          </a:blip>
          <a:srcRect b="0" l="0" r="0" t="0"/>
          <a:stretch/>
        </p:blipFill>
        <p:spPr>
          <a:xfrm>
            <a:off x="3200400" y="1373187"/>
            <a:ext cx="2741612" cy="4570412"/>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Shape 568"/>
          <p:cNvSpPr txBox="1"/>
          <p:nvPr/>
        </p:nvSpPr>
        <p:spPr>
          <a:xfrm>
            <a:off x="227012" y="1196975"/>
            <a:ext cx="8688387" cy="32321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In summary, objects are electrically charged in three ways.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By friction, when electrons are transferred by friction from one object to another.</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By contact, when electrons are transferred from one object to another by direct contact without rubbing.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By induction, when electrons are caused to gather or disperse by the presence of nearby charge without physical contact. </a:t>
            </a:r>
          </a:p>
        </p:txBody>
      </p:sp>
      <p:sp>
        <p:nvSpPr>
          <p:cNvPr id="569" name="Shape 569"/>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Shape 574"/>
          <p:cNvSpPr txBox="1"/>
          <p:nvPr/>
        </p:nvSpPr>
        <p:spPr>
          <a:xfrm>
            <a:off x="227012" y="1196975"/>
            <a:ext cx="7469187" cy="19907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If the object is an insulator, on the other hand, then a realignment of charge rather than a migration of charge occurs. </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This is charge polarization, in which the surface near the charged object becomes oppositely charged. </a:t>
            </a:r>
          </a:p>
        </p:txBody>
      </p:sp>
      <p:sp>
        <p:nvSpPr>
          <p:cNvPr id="575" name="Shape 575"/>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pic>
        <p:nvPicPr>
          <p:cNvPr descr="cs-concept-check" id="580" name="Shape 580"/>
          <p:cNvPicPr preferRelativeResize="0"/>
          <p:nvPr/>
        </p:nvPicPr>
        <p:blipFill rotWithShape="1">
          <a:blip r:embed="rId3">
            <a:alphaModFix/>
          </a:blip>
          <a:srcRect b="0" l="0" r="0" t="0"/>
          <a:stretch/>
        </p:blipFill>
        <p:spPr>
          <a:xfrm>
            <a:off x="0" y="544512"/>
            <a:ext cx="9140825" cy="5765800"/>
          </a:xfrm>
          <a:prstGeom prst="rect">
            <a:avLst/>
          </a:prstGeom>
          <a:noFill/>
          <a:ln>
            <a:noFill/>
          </a:ln>
        </p:spPr>
      </p:pic>
      <p:sp>
        <p:nvSpPr>
          <p:cNvPr id="581" name="Shape 581"/>
          <p:cNvSpPr txBox="1"/>
          <p:nvPr/>
        </p:nvSpPr>
        <p:spPr>
          <a:xfrm>
            <a:off x="1676400" y="3022600"/>
            <a:ext cx="6400800" cy="82232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1" i="0" lang="en-US" sz="2400" u="none">
                <a:solidFill>
                  <a:srgbClr val="000000"/>
                </a:solidFill>
                <a:latin typeface="Arial"/>
                <a:ea typeface="Arial"/>
                <a:cs typeface="Arial"/>
                <a:sym typeface="Arial"/>
              </a:rPr>
              <a:t>What happens when an insulator is in the presence of a charged object? </a:t>
            </a:r>
          </a:p>
        </p:txBody>
      </p:sp>
      <p:sp>
        <p:nvSpPr>
          <p:cNvPr id="582" name="Shape 582"/>
          <p:cNvSpPr txBox="1"/>
          <p:nvPr/>
        </p:nvSpPr>
        <p:spPr>
          <a:xfrm>
            <a:off x="230187" y="623887"/>
            <a:ext cx="86852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32.7</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Charge Polarization</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txBox="1"/>
          <p:nvPr/>
        </p:nvSpPr>
        <p:spPr>
          <a:xfrm>
            <a:off x="227012" y="1196975"/>
            <a:ext cx="7240587" cy="118745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The helium nucleus is composed of two protons and two neutrons. The positively charged protons attract two negative electrons.</a:t>
            </a:r>
          </a:p>
        </p:txBody>
      </p:sp>
      <p:sp>
        <p:nvSpPr>
          <p:cNvPr id="109" name="Shape 109"/>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Electrical Forces and Charges</a:t>
            </a:r>
          </a:p>
        </p:txBody>
      </p:sp>
      <p:pic>
        <p:nvPicPr>
          <p:cNvPr descr="CPPE-Ch32-1_p645-HelmNcls" id="110" name="Shape 110"/>
          <p:cNvPicPr preferRelativeResize="0"/>
          <p:nvPr/>
        </p:nvPicPr>
        <p:blipFill rotWithShape="1">
          <a:blip r:embed="rId3">
            <a:alphaModFix/>
          </a:blip>
          <a:srcRect b="0" l="0" r="0" t="0"/>
          <a:stretch/>
        </p:blipFill>
        <p:spPr>
          <a:xfrm>
            <a:off x="2574925" y="2438400"/>
            <a:ext cx="3994150" cy="36544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6" name="Shape 586"/>
        <p:cNvGrpSpPr/>
        <p:nvPr/>
      </p:nvGrpSpPr>
      <p:grpSpPr>
        <a:xfrm>
          <a:off x="0" y="0"/>
          <a:ext cx="0" cy="0"/>
          <a:chOff x="0" y="0"/>
          <a:chExt cx="0" cy="0"/>
        </a:xfrm>
      </p:grpSpPr>
      <p:sp>
        <p:nvSpPr>
          <p:cNvPr id="587" name="Shape 587"/>
          <p:cNvSpPr txBox="1"/>
          <p:nvPr/>
        </p:nvSpPr>
        <p:spPr>
          <a:xfrm>
            <a:off x="227012" y="1196975"/>
            <a:ext cx="8688387" cy="24669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If a neutral atom has 22 protons in its nucleus, the number of surrounding electrons is</a:t>
            </a:r>
            <a:r>
              <a:rPr b="0" i="0" lang="en-US" sz="2000" u="none">
                <a:solidFill>
                  <a:schemeClr val="dk1"/>
                </a:solidFill>
                <a:latin typeface="Arial"/>
                <a:ea typeface="Arial"/>
                <a:cs typeface="Arial"/>
                <a:sym typeface="Arial"/>
              </a:rPr>
              <a:t> </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less than 22.</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22.</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more than 22.</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unknown.</a:t>
            </a:r>
            <a:br>
              <a:rPr b="0" i="0" lang="en-US" sz="2000" u="none" cap="none" strike="noStrike">
                <a:solidFill>
                  <a:schemeClr val="dk1"/>
                </a:solidFill>
                <a:latin typeface="Arial"/>
                <a:ea typeface="Arial"/>
                <a:cs typeface="Arial"/>
                <a:sym typeface="Arial"/>
              </a:rPr>
            </a:br>
          </a:p>
        </p:txBody>
      </p:sp>
      <p:sp>
        <p:nvSpPr>
          <p:cNvPr id="588" name="Shape 58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2" name="Shape 592"/>
        <p:cNvGrpSpPr/>
        <p:nvPr/>
      </p:nvGrpSpPr>
      <p:grpSpPr>
        <a:xfrm>
          <a:off x="0" y="0"/>
          <a:ext cx="0" cy="0"/>
          <a:chOff x="0" y="0"/>
          <a:chExt cx="0" cy="0"/>
        </a:xfrm>
      </p:grpSpPr>
      <p:sp>
        <p:nvSpPr>
          <p:cNvPr id="593" name="Shape 593"/>
          <p:cNvSpPr txBox="1"/>
          <p:nvPr/>
        </p:nvSpPr>
        <p:spPr>
          <a:xfrm>
            <a:off x="227012" y="1196975"/>
            <a:ext cx="8688387" cy="28321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a:pPr>
            <a:r>
              <a:rPr b="0" i="0" lang="en-US" sz="2000" u="none">
                <a:solidFill>
                  <a:srgbClr val="000000"/>
                </a:solidFill>
                <a:latin typeface="Arial"/>
                <a:ea typeface="Arial"/>
                <a:cs typeface="Arial"/>
                <a:sym typeface="Arial"/>
              </a:rPr>
              <a:t>If a neutral atom has 22 protons in its nucleus, the number of surrounding electrons is</a:t>
            </a:r>
            <a:r>
              <a:rPr b="0" i="0" lang="en-US" sz="2000" u="none">
                <a:solidFill>
                  <a:schemeClr val="dk1"/>
                </a:solidFill>
                <a:latin typeface="Arial"/>
                <a:ea typeface="Arial"/>
                <a:cs typeface="Arial"/>
                <a:sym typeface="Arial"/>
              </a:rPr>
              <a:t> </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less than 22.</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22.</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more than 22.</a:t>
            </a:r>
          </a:p>
          <a:p>
            <a:pPr indent="-463550" lvl="1" marL="114935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unknown.</a:t>
            </a:r>
            <a:br>
              <a:rPr b="0" i="0" lang="en-US" sz="2000" u="none" cap="none" strike="noStrike">
                <a:solidFill>
                  <a:schemeClr val="dk1"/>
                </a:solidFill>
                <a:latin typeface="Arial"/>
                <a:ea typeface="Arial"/>
                <a:cs typeface="Arial"/>
                <a:sym typeface="Arial"/>
              </a:rPr>
            </a:b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594" name="Shape 59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8" name="Shape 598"/>
        <p:cNvGrpSpPr/>
        <p:nvPr/>
      </p:nvGrpSpPr>
      <p:grpSpPr>
        <a:xfrm>
          <a:off x="0" y="0"/>
          <a:ext cx="0" cy="0"/>
          <a:chOff x="0" y="0"/>
          <a:chExt cx="0" cy="0"/>
        </a:xfrm>
      </p:grpSpPr>
      <p:sp>
        <p:nvSpPr>
          <p:cNvPr id="599" name="Shape 599"/>
          <p:cNvSpPr txBox="1"/>
          <p:nvPr/>
        </p:nvSpPr>
        <p:spPr>
          <a:xfrm>
            <a:off x="227012" y="1196975"/>
            <a:ext cx="8688387" cy="216217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When we say charge is conserved, we mean that charge can</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be saved, like money in a bank.</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be transferred from one place to another.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take equivalent forms.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be created or destroyed, as in nuclear reactions.</a:t>
            </a:r>
            <a:br>
              <a:rPr b="0" i="0" lang="en-US" sz="2000" u="none" cap="none" strike="noStrike">
                <a:solidFill>
                  <a:schemeClr val="dk1"/>
                </a:solidFill>
                <a:latin typeface="Arial"/>
                <a:ea typeface="Arial"/>
                <a:cs typeface="Arial"/>
                <a:sym typeface="Arial"/>
              </a:rPr>
            </a:br>
          </a:p>
        </p:txBody>
      </p:sp>
      <p:sp>
        <p:nvSpPr>
          <p:cNvPr id="600" name="Shape 60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4" name="Shape 604"/>
        <p:cNvGrpSpPr/>
        <p:nvPr/>
      </p:nvGrpSpPr>
      <p:grpSpPr>
        <a:xfrm>
          <a:off x="0" y="0"/>
          <a:ext cx="0" cy="0"/>
          <a:chOff x="0" y="0"/>
          <a:chExt cx="0" cy="0"/>
        </a:xfrm>
      </p:grpSpPr>
      <p:sp>
        <p:nvSpPr>
          <p:cNvPr id="605" name="Shape 605"/>
          <p:cNvSpPr txBox="1"/>
          <p:nvPr/>
        </p:nvSpPr>
        <p:spPr>
          <a:xfrm>
            <a:off x="227012" y="1196975"/>
            <a:ext cx="8688387"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2"/>
            </a:pPr>
            <a:r>
              <a:rPr b="0" i="0" lang="en-US" sz="2000" u="none">
                <a:solidFill>
                  <a:srgbClr val="000000"/>
                </a:solidFill>
                <a:latin typeface="Arial"/>
                <a:ea typeface="Arial"/>
                <a:cs typeface="Arial"/>
                <a:sym typeface="Arial"/>
              </a:rPr>
              <a:t>When we say charge is conserved, we mean that charge can</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be saved, like money in a bank.</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only be transferred from one place to another.</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take equivalent forms.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be created or destroyed, as in nuclear reactions.</a:t>
            </a:r>
            <a:br>
              <a:rPr b="0" i="0" lang="en-US" sz="2000" u="none" cap="none" strike="noStrike">
                <a:solidFill>
                  <a:schemeClr val="dk1"/>
                </a:solidFill>
                <a:latin typeface="Arial"/>
                <a:ea typeface="Arial"/>
                <a:cs typeface="Arial"/>
                <a:sym typeface="Arial"/>
              </a:rPr>
            </a:b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606" name="Shape 60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0" name="Shape 610"/>
        <p:cNvGrpSpPr/>
        <p:nvPr/>
      </p:nvGrpSpPr>
      <p:grpSpPr>
        <a:xfrm>
          <a:off x="0" y="0"/>
          <a:ext cx="0" cy="0"/>
          <a:chOff x="0" y="0"/>
          <a:chExt cx="0" cy="0"/>
        </a:xfrm>
      </p:grpSpPr>
      <p:sp>
        <p:nvSpPr>
          <p:cNvPr id="611" name="Shape 611"/>
          <p:cNvSpPr txBox="1"/>
          <p:nvPr/>
        </p:nvSpPr>
        <p:spPr>
          <a:xfrm>
            <a:off x="228600" y="1196975"/>
            <a:ext cx="8686800" cy="2527300"/>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A difference between Newton’s law of gravity and Coulomb’s law is that only one of these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a fundamental physical law.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uses a proportionality constant.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invokes the inverse-square law.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involves repulsive as well as attractive forces.</a:t>
            </a:r>
          </a:p>
          <a:p>
            <a:pPr indent="0" lvl="0" marL="0" marR="0" rtl="0" algn="l">
              <a:lnSpc>
                <a:spcPct val="100000"/>
              </a:lnSpc>
              <a:spcBef>
                <a:spcPts val="40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12" name="Shape 61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6" name="Shape 616"/>
        <p:cNvGrpSpPr/>
        <p:nvPr/>
      </p:nvGrpSpPr>
      <p:grpSpPr>
        <a:xfrm>
          <a:off x="0" y="0"/>
          <a:ext cx="0" cy="0"/>
          <a:chOff x="0" y="0"/>
          <a:chExt cx="0" cy="0"/>
        </a:xfrm>
      </p:grpSpPr>
      <p:sp>
        <p:nvSpPr>
          <p:cNvPr id="617" name="Shape 617"/>
          <p:cNvSpPr txBox="1"/>
          <p:nvPr/>
        </p:nvSpPr>
        <p:spPr>
          <a:xfrm>
            <a:off x="228600" y="1196975"/>
            <a:ext cx="8686800" cy="2892425"/>
          </a:xfrm>
          <a:prstGeom prst="rect">
            <a:avLst/>
          </a:prstGeom>
          <a:noFill/>
          <a:ln>
            <a:noFill/>
          </a:ln>
        </p:spPr>
        <p:txBody>
          <a:bodyPr anchorCtr="0" anchor="t" bIns="45700" lIns="91425" rIns="91425" wrap="square" tIns="45700">
            <a:noAutofit/>
          </a:bodyPr>
          <a:lstStyle/>
          <a:p>
            <a:pPr indent="-533400" lvl="0" marL="533400" marR="0" rtl="0" algn="l">
              <a:lnSpc>
                <a:spcPct val="100000"/>
              </a:lnSpc>
              <a:spcBef>
                <a:spcPts val="0"/>
              </a:spcBef>
              <a:spcAft>
                <a:spcPts val="0"/>
              </a:spcAft>
              <a:buClr>
                <a:srgbClr val="000000"/>
              </a:buClr>
              <a:buSzPct val="100000"/>
              <a:buFont typeface="Arial"/>
              <a:buAutoNum type="arabicPeriod" startAt="3"/>
            </a:pPr>
            <a:r>
              <a:rPr b="0" i="0" lang="en-US" sz="2000" u="none">
                <a:solidFill>
                  <a:srgbClr val="000000"/>
                </a:solidFill>
                <a:latin typeface="Arial"/>
                <a:ea typeface="Arial"/>
                <a:cs typeface="Arial"/>
                <a:sym typeface="Arial"/>
              </a:rPr>
              <a:t>A difference between Newton’s law of gravity and Coulomb’s law is that only one of these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is a fundamental physical law.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uses a proportionality constant.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invokes the inverse-square law.</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involves repulsive as well as attractive forces.</a:t>
            </a:r>
          </a:p>
          <a:p>
            <a:pPr indent="-533400" lvl="0" marL="533400" marR="0" rtl="0" algn="l">
              <a:lnSpc>
                <a:spcPct val="100000"/>
              </a:lnSpc>
              <a:spcBef>
                <a:spcPts val="400"/>
              </a:spcBef>
              <a:spcAft>
                <a:spcPts val="0"/>
              </a:spcAft>
              <a:buClr>
                <a:schemeClr val="hlink"/>
              </a:buClr>
              <a:buFont typeface="Arial"/>
              <a:buNone/>
            </a:pPr>
            <a:r>
              <a:t/>
            </a:r>
            <a:endParaRPr b="0" i="0" sz="2000" u="none">
              <a:solidFill>
                <a:srgbClr val="000000"/>
              </a:solidFill>
              <a:latin typeface="Arial"/>
              <a:ea typeface="Arial"/>
              <a:cs typeface="Arial"/>
              <a:sym typeface="Arial"/>
            </a:endParaRPr>
          </a:p>
          <a:p>
            <a:pPr indent="-533400" lvl="0" marL="5334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D</a:t>
            </a:r>
          </a:p>
        </p:txBody>
      </p:sp>
      <p:sp>
        <p:nvSpPr>
          <p:cNvPr id="618" name="Shape 61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2" name="Shape 622"/>
        <p:cNvGrpSpPr/>
        <p:nvPr/>
      </p:nvGrpSpPr>
      <p:grpSpPr>
        <a:xfrm>
          <a:off x="0" y="0"/>
          <a:ext cx="0" cy="0"/>
          <a:chOff x="0" y="0"/>
          <a:chExt cx="0" cy="0"/>
        </a:xfrm>
      </p:grpSpPr>
      <p:sp>
        <p:nvSpPr>
          <p:cNvPr id="623" name="Shape 623"/>
          <p:cNvSpPr txBox="1"/>
          <p:nvPr/>
        </p:nvSpPr>
        <p:spPr>
          <a:xfrm>
            <a:off x="228600" y="1219200"/>
            <a:ext cx="8077200" cy="21621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Which is the predominant carrier of charge in copper wire?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protons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electrons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ions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neutrons</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p:txBody>
      </p:sp>
      <p:sp>
        <p:nvSpPr>
          <p:cNvPr id="624" name="Shape 62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8" name="Shape 628"/>
        <p:cNvGrpSpPr/>
        <p:nvPr/>
      </p:nvGrpSpPr>
      <p:grpSpPr>
        <a:xfrm>
          <a:off x="0" y="0"/>
          <a:ext cx="0" cy="0"/>
          <a:chOff x="0" y="0"/>
          <a:chExt cx="0" cy="0"/>
        </a:xfrm>
      </p:grpSpPr>
      <p:sp>
        <p:nvSpPr>
          <p:cNvPr id="629" name="Shape 629"/>
          <p:cNvSpPr txBox="1"/>
          <p:nvPr/>
        </p:nvSpPr>
        <p:spPr>
          <a:xfrm>
            <a:off x="228600" y="1219200"/>
            <a:ext cx="80772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4"/>
            </a:pPr>
            <a:r>
              <a:rPr b="0" i="0" lang="en-US" sz="2000" u="none">
                <a:solidFill>
                  <a:srgbClr val="000000"/>
                </a:solidFill>
                <a:latin typeface="Arial"/>
                <a:ea typeface="Arial"/>
                <a:cs typeface="Arial"/>
                <a:sym typeface="Arial"/>
              </a:rPr>
              <a:t>Which is the predominant carrier of charge in copper wire?</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protons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electrons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ions</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neutrons</a:t>
            </a:r>
            <a:r>
              <a:rPr b="0" i="0" lang="en-US" sz="2000" u="none" cap="none" strike="noStrike">
                <a:solidFill>
                  <a:schemeClr val="dk1"/>
                </a:solidFill>
                <a:latin typeface="Arial"/>
                <a:ea typeface="Arial"/>
                <a:cs typeface="Arial"/>
                <a:sym typeface="Arial"/>
              </a:rPr>
              <a:t> </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630" name="Shape 63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4" name="Shape 634"/>
        <p:cNvGrpSpPr/>
        <p:nvPr/>
      </p:nvGrpSpPr>
      <p:grpSpPr>
        <a:xfrm>
          <a:off x="0" y="0"/>
          <a:ext cx="0" cy="0"/>
          <a:chOff x="0" y="0"/>
          <a:chExt cx="0" cy="0"/>
        </a:xfrm>
      </p:grpSpPr>
      <p:sp>
        <p:nvSpPr>
          <p:cNvPr id="635" name="Shape 635"/>
          <p:cNvSpPr txBox="1"/>
          <p:nvPr/>
        </p:nvSpPr>
        <p:spPr>
          <a:xfrm>
            <a:off x="228600" y="1219200"/>
            <a:ext cx="8001000" cy="25273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When you scuff electrons off a rug with your shoes, your shoes are then</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negatively charged.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positively charged.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ionic.</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electrically neutral.</a:t>
            </a:r>
          </a:p>
          <a:p>
            <a:pPr indent="0" lvl="0" marL="0" marR="0" rtl="0" algn="l">
              <a:lnSpc>
                <a:spcPct val="100000"/>
              </a:lnSpc>
              <a:spcBef>
                <a:spcPts val="400"/>
              </a:spcBef>
              <a:spcAft>
                <a:spcPts val="0"/>
              </a:spcAft>
              <a:buNone/>
            </a:pPr>
            <a:r>
              <a:t/>
            </a:r>
            <a:endParaRPr b="0" i="0" sz="2000" u="none" cap="none" strike="noStrike">
              <a:solidFill>
                <a:schemeClr val="dk1"/>
              </a:solidFill>
              <a:latin typeface="Arial"/>
              <a:ea typeface="Arial"/>
              <a:cs typeface="Arial"/>
              <a:sym typeface="Arial"/>
            </a:endParaRPr>
          </a:p>
        </p:txBody>
      </p:sp>
      <p:sp>
        <p:nvSpPr>
          <p:cNvPr id="636" name="Shape 63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0" name="Shape 640"/>
        <p:cNvGrpSpPr/>
        <p:nvPr/>
      </p:nvGrpSpPr>
      <p:grpSpPr>
        <a:xfrm>
          <a:off x="0" y="0"/>
          <a:ext cx="0" cy="0"/>
          <a:chOff x="0" y="0"/>
          <a:chExt cx="0" cy="0"/>
        </a:xfrm>
      </p:grpSpPr>
      <p:sp>
        <p:nvSpPr>
          <p:cNvPr id="641" name="Shape 641"/>
          <p:cNvSpPr txBox="1"/>
          <p:nvPr/>
        </p:nvSpPr>
        <p:spPr>
          <a:xfrm>
            <a:off x="228600" y="1219200"/>
            <a:ext cx="8001000" cy="289242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5"/>
            </a:pPr>
            <a:r>
              <a:rPr b="0" i="0" lang="en-US" sz="2000" u="none">
                <a:solidFill>
                  <a:srgbClr val="000000"/>
                </a:solidFill>
                <a:latin typeface="Arial"/>
                <a:ea typeface="Arial"/>
                <a:cs typeface="Arial"/>
                <a:sym typeface="Arial"/>
              </a:rPr>
              <a:t>When you scuff electrons off a rug with your shoes, your shoes are then</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negatively charged.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positively charged.</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ionic.</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electrically neutral.</a:t>
            </a:r>
          </a:p>
          <a:p>
            <a:pPr indent="-571500" lvl="0" marL="571500" marR="0" rtl="0" algn="l">
              <a:lnSpc>
                <a:spcPct val="100000"/>
              </a:lnSpc>
              <a:spcBef>
                <a:spcPts val="400"/>
              </a:spcBef>
              <a:spcAft>
                <a:spcPts val="0"/>
              </a:spcAft>
              <a:buClr>
                <a:schemeClr val="hlink"/>
              </a:buClr>
              <a:buFont typeface="Arial"/>
              <a:buNone/>
            </a:pPr>
            <a:r>
              <a:t/>
            </a:r>
            <a:endParaRPr b="0" i="0" sz="2000" u="none">
              <a:solidFill>
                <a:srgbClr val="000000"/>
              </a:solidFill>
              <a:latin typeface="Arial"/>
              <a:ea typeface="Arial"/>
              <a:cs typeface="Arial"/>
              <a:sym typeface="Arial"/>
            </a:endParaRP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642" name="Shape 642"/>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Shape 115"/>
          <p:cNvSpPr txBox="1"/>
          <p:nvPr/>
        </p:nvSpPr>
        <p:spPr>
          <a:xfrm>
            <a:off x="227012" y="1196975"/>
            <a:ext cx="8535987" cy="44735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Here are some important facts about atoms: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Every atom has a positively charged nucleus surrounded by negatively charged electrons.</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All electrons are identical.</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The nucleus is composed of protons and neutrons. All protons are identical; similarly, all neutrons are identical. </a:t>
            </a:r>
          </a:p>
          <a:p>
            <a:pPr indent="-288925" lvl="1" marL="746125" marR="0" rtl="0" algn="l">
              <a:lnSpc>
                <a:spcPct val="100000"/>
              </a:lnSpc>
              <a:spcBef>
                <a:spcPts val="480"/>
              </a:spcBef>
              <a:spcAft>
                <a:spcPts val="0"/>
              </a:spcAft>
              <a:buClr>
                <a:srgbClr val="000000"/>
              </a:buClr>
              <a:buSzPct val="100000"/>
              <a:buFont typeface="Arial"/>
              <a:buChar char="•"/>
            </a:pPr>
            <a:r>
              <a:rPr b="0" i="0" lang="en-US" sz="2400" u="none" cap="none" strike="noStrike">
                <a:solidFill>
                  <a:srgbClr val="000000"/>
                </a:solidFill>
                <a:latin typeface="Arial"/>
                <a:ea typeface="Arial"/>
                <a:cs typeface="Arial"/>
                <a:sym typeface="Arial"/>
              </a:rPr>
              <a:t>Atoms usually have as many electrons as protons, so the atom has zero </a:t>
            </a:r>
            <a:r>
              <a:rPr b="0" i="1" lang="en-US" sz="2400" u="none" cap="none" strike="noStrike">
                <a:solidFill>
                  <a:srgbClr val="000000"/>
                </a:solidFill>
                <a:latin typeface="Arial"/>
                <a:ea typeface="Arial"/>
                <a:cs typeface="Arial"/>
                <a:sym typeface="Arial"/>
              </a:rPr>
              <a:t>net </a:t>
            </a:r>
            <a:r>
              <a:rPr b="0" i="0" lang="en-US" sz="2400" u="none" cap="none" strike="noStrike">
                <a:solidFill>
                  <a:srgbClr val="000000"/>
                </a:solidFill>
                <a:latin typeface="Arial"/>
                <a:ea typeface="Arial"/>
                <a:cs typeface="Arial"/>
                <a:sym typeface="Arial"/>
              </a:rPr>
              <a:t>charge.</a:t>
            </a:r>
          </a:p>
          <a:p>
            <a:pPr indent="0" lvl="0" marL="0" marR="0" rtl="0" algn="l">
              <a:lnSpc>
                <a:spcPct val="100000"/>
              </a:lnSpc>
              <a:spcBef>
                <a:spcPts val="480"/>
              </a:spcBef>
              <a:spcAft>
                <a:spcPts val="0"/>
              </a:spcAft>
              <a:buClr>
                <a:srgbClr val="000000"/>
              </a:buClr>
              <a:buSzPct val="25000"/>
              <a:buFont typeface="Arial"/>
              <a:buNone/>
            </a:pPr>
            <a:r>
              <a:rPr b="0" i="0" lang="en-US" sz="2400" u="none">
                <a:solidFill>
                  <a:srgbClr val="000000"/>
                </a:solidFill>
                <a:latin typeface="Arial"/>
                <a:ea typeface="Arial"/>
                <a:cs typeface="Arial"/>
                <a:sym typeface="Arial"/>
              </a:rPr>
              <a:t>A proton has nearly 2000 times the mass of an electron, but its positive charge is equal in magnitude to the negative charge of the electron. </a:t>
            </a:r>
          </a:p>
        </p:txBody>
      </p:sp>
      <p:sp>
        <p:nvSpPr>
          <p:cNvPr id="116" name="Shape 116"/>
          <p:cNvSpPr txBox="1"/>
          <p:nvPr/>
        </p:nvSpPr>
        <p:spPr>
          <a:xfrm>
            <a:off x="230187" y="623887"/>
            <a:ext cx="8380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800" u="none">
                <a:solidFill>
                  <a:schemeClr val="dk1"/>
                </a:solidFill>
                <a:latin typeface="Arial"/>
                <a:ea typeface="Arial"/>
                <a:cs typeface="Arial"/>
                <a:sym typeface="Arial"/>
              </a:rPr>
              <a:t>32.1</a:t>
            </a:r>
            <a:r>
              <a:rPr b="1" i="0" lang="en-US" sz="2800" u="none">
                <a:solidFill>
                  <a:srgbClr val="007B32"/>
                </a:solidFill>
                <a:latin typeface="Arial"/>
                <a:ea typeface="Arial"/>
                <a:cs typeface="Arial"/>
                <a:sym typeface="Arial"/>
              </a:rPr>
              <a:t> </a:t>
            </a:r>
            <a:r>
              <a:rPr b="1" i="0" lang="en-US" sz="2800" u="none">
                <a:solidFill>
                  <a:srgbClr val="E63219"/>
                </a:solidFill>
                <a:latin typeface="Arial"/>
                <a:ea typeface="Arial"/>
                <a:cs typeface="Arial"/>
                <a:sym typeface="Arial"/>
              </a:rPr>
              <a:t>Electrical Forces and Charges</a:t>
            </a: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6" name="Shape 646"/>
        <p:cNvGrpSpPr/>
        <p:nvPr/>
      </p:nvGrpSpPr>
      <p:grpSpPr>
        <a:xfrm>
          <a:off x="0" y="0"/>
          <a:ext cx="0" cy="0"/>
          <a:chOff x="0" y="0"/>
          <a:chExt cx="0" cy="0"/>
        </a:xfrm>
      </p:grpSpPr>
      <p:sp>
        <p:nvSpPr>
          <p:cNvPr id="647" name="Shape 647"/>
          <p:cNvSpPr txBox="1"/>
          <p:nvPr/>
        </p:nvSpPr>
        <p:spPr>
          <a:xfrm>
            <a:off x="228600" y="1219200"/>
            <a:ext cx="8305800" cy="2741612"/>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When a cloud that is negatively charged on its bottom and positively charged on its top moves over the ground below, the ground acquires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negative charge.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positive charge.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 charge since the cloud is electrically neutral.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an electrically grounded state.</a:t>
            </a:r>
            <a:br>
              <a:rPr b="0" i="0" lang="en-US" sz="2000" u="none" cap="none" strike="noStrike">
                <a:solidFill>
                  <a:schemeClr val="dk1"/>
                </a:solidFill>
                <a:latin typeface="Arial"/>
                <a:ea typeface="Arial"/>
                <a:cs typeface="Arial"/>
                <a:sym typeface="Arial"/>
              </a:rPr>
            </a:br>
          </a:p>
        </p:txBody>
      </p:sp>
      <p:sp>
        <p:nvSpPr>
          <p:cNvPr id="648" name="Shape 648"/>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2" name="Shape 652"/>
        <p:cNvGrpSpPr/>
        <p:nvPr/>
      </p:nvGrpSpPr>
      <p:grpSpPr>
        <a:xfrm>
          <a:off x="0" y="0"/>
          <a:ext cx="0" cy="0"/>
          <a:chOff x="0" y="0"/>
          <a:chExt cx="0" cy="0"/>
        </a:xfrm>
      </p:grpSpPr>
      <p:sp>
        <p:nvSpPr>
          <p:cNvPr id="653" name="Shape 653"/>
          <p:cNvSpPr txBox="1"/>
          <p:nvPr/>
        </p:nvSpPr>
        <p:spPr>
          <a:xfrm>
            <a:off x="228600" y="1219200"/>
            <a:ext cx="8305800" cy="31369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6"/>
            </a:pPr>
            <a:r>
              <a:rPr b="0" i="0" lang="en-US" sz="2000" u="none">
                <a:solidFill>
                  <a:srgbClr val="000000"/>
                </a:solidFill>
                <a:latin typeface="Arial"/>
                <a:ea typeface="Arial"/>
                <a:cs typeface="Arial"/>
                <a:sym typeface="Arial"/>
              </a:rPr>
              <a:t>When a cloud that is negatively charged on its bottom and positively charged on its top moves over the ground below, the ground acquires</a:t>
            </a:r>
            <a:r>
              <a:rPr b="0" i="0" lang="en-US" sz="2000" u="none">
                <a:solidFill>
                  <a:schemeClr val="dk1"/>
                </a:solidFill>
                <a:latin typeface="Arial"/>
                <a:ea typeface="Arial"/>
                <a:cs typeface="Arial"/>
                <a:sym typeface="Arial"/>
              </a:rPr>
              <a:t>  </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negative charge.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 positive charge.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no charge since the cloud is electrically neutral.</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an electrically grounded state.</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B</a:t>
            </a:r>
          </a:p>
        </p:txBody>
      </p:sp>
      <p:sp>
        <p:nvSpPr>
          <p:cNvPr id="654" name="Shape 654"/>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8" name="Shape 658"/>
        <p:cNvGrpSpPr/>
        <p:nvPr/>
      </p:nvGrpSpPr>
      <p:grpSpPr>
        <a:xfrm>
          <a:off x="0" y="0"/>
          <a:ext cx="0" cy="0"/>
          <a:chOff x="0" y="0"/>
          <a:chExt cx="0" cy="0"/>
        </a:xfrm>
      </p:grpSpPr>
      <p:sp>
        <p:nvSpPr>
          <p:cNvPr id="659" name="Shape 659"/>
          <p:cNvSpPr txBox="1"/>
          <p:nvPr/>
        </p:nvSpPr>
        <p:spPr>
          <a:xfrm>
            <a:off x="228600" y="1219200"/>
            <a:ext cx="8686800" cy="2466975"/>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When a negatively charged balloon is placed against a non-conducting wall, positive charges in the wall are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attracted to the balloon.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repelled from the balloon.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too bound to negative charges in the wall to have any effect.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neutralized.</a:t>
            </a:r>
            <a:br>
              <a:rPr b="0" i="0" lang="en-US" sz="2000" u="none" cap="none" strike="noStrike">
                <a:solidFill>
                  <a:schemeClr val="dk1"/>
                </a:solidFill>
                <a:latin typeface="Arial"/>
                <a:ea typeface="Arial"/>
                <a:cs typeface="Arial"/>
                <a:sym typeface="Arial"/>
              </a:rPr>
            </a:br>
          </a:p>
        </p:txBody>
      </p:sp>
      <p:sp>
        <p:nvSpPr>
          <p:cNvPr id="660" name="Shape 660"/>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4" name="Shape 664"/>
        <p:cNvGrpSpPr/>
        <p:nvPr/>
      </p:nvGrpSpPr>
      <p:grpSpPr>
        <a:xfrm>
          <a:off x="0" y="0"/>
          <a:ext cx="0" cy="0"/>
          <a:chOff x="0" y="0"/>
          <a:chExt cx="0" cy="0"/>
        </a:xfrm>
      </p:grpSpPr>
      <p:sp>
        <p:nvSpPr>
          <p:cNvPr id="665" name="Shape 665"/>
          <p:cNvSpPr txBox="1"/>
          <p:nvPr/>
        </p:nvSpPr>
        <p:spPr>
          <a:xfrm>
            <a:off x="228600" y="1219200"/>
            <a:ext cx="8686800" cy="2832100"/>
          </a:xfrm>
          <a:prstGeom prst="rect">
            <a:avLst/>
          </a:prstGeom>
          <a:noFill/>
          <a:ln>
            <a:noFill/>
          </a:ln>
        </p:spPr>
        <p:txBody>
          <a:bodyPr anchorCtr="0" anchor="t" bIns="45700" lIns="91425" rIns="91425" wrap="square" tIns="45700">
            <a:noAutofit/>
          </a:bodyPr>
          <a:lstStyle/>
          <a:p>
            <a:pPr indent="-571500" lvl="0" marL="571500" marR="0" rtl="0" algn="l">
              <a:lnSpc>
                <a:spcPct val="100000"/>
              </a:lnSpc>
              <a:spcBef>
                <a:spcPts val="0"/>
              </a:spcBef>
              <a:spcAft>
                <a:spcPts val="0"/>
              </a:spcAft>
              <a:buClr>
                <a:srgbClr val="000000"/>
              </a:buClr>
              <a:buSzPct val="100000"/>
              <a:buFont typeface="Arial"/>
              <a:buAutoNum type="arabicPeriod" startAt="7"/>
            </a:pPr>
            <a:r>
              <a:rPr b="0" i="0" lang="en-US" sz="2000" u="none">
                <a:solidFill>
                  <a:srgbClr val="000000"/>
                </a:solidFill>
                <a:latin typeface="Arial"/>
                <a:ea typeface="Arial"/>
                <a:cs typeface="Arial"/>
                <a:sym typeface="Arial"/>
              </a:rPr>
              <a:t>When a negatively charged balloon is placed against a non-conducting wall, positive charges in the wall are</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attracted to the balloon.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repelled from the balloon.</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too bound to negative charges in the wall to have any effect.</a:t>
            </a:r>
          </a:p>
          <a:p>
            <a:pPr indent="-457200" lvl="1" marL="1143000" marR="0" rtl="0" algn="l">
              <a:lnSpc>
                <a:spcPct val="100000"/>
              </a:lnSpc>
              <a:spcBef>
                <a:spcPts val="400"/>
              </a:spcBef>
              <a:spcAft>
                <a:spcPts val="0"/>
              </a:spcAft>
              <a:buClr>
                <a:srgbClr val="000000"/>
              </a:buClr>
              <a:buSzPct val="100000"/>
              <a:buFont typeface="Arial"/>
              <a:buAutoNum type="alphaLcPeriod"/>
            </a:pPr>
            <a:r>
              <a:rPr b="0" i="0" lang="en-US" sz="2000" u="none" cap="none" strike="noStrike">
                <a:solidFill>
                  <a:srgbClr val="000000"/>
                </a:solidFill>
                <a:latin typeface="Arial"/>
                <a:ea typeface="Arial"/>
                <a:cs typeface="Arial"/>
                <a:sym typeface="Arial"/>
              </a:rPr>
              <a:t>neutralized.</a:t>
            </a:r>
            <a:br>
              <a:rPr b="0" i="0" lang="en-US" sz="2000" u="none" cap="none" strike="noStrike">
                <a:solidFill>
                  <a:schemeClr val="dk1"/>
                </a:solidFill>
                <a:latin typeface="Arial"/>
                <a:ea typeface="Arial"/>
                <a:cs typeface="Arial"/>
                <a:sym typeface="Arial"/>
              </a:rPr>
            </a:br>
          </a:p>
          <a:p>
            <a:pPr indent="-571500" lvl="0" marL="571500" marR="0" rtl="0" algn="l">
              <a:lnSpc>
                <a:spcPct val="100000"/>
              </a:lnSpc>
              <a:spcBef>
                <a:spcPts val="400"/>
              </a:spcBef>
              <a:spcAft>
                <a:spcPts val="0"/>
              </a:spcAft>
              <a:buClr>
                <a:srgbClr val="000000"/>
              </a:buClr>
              <a:buSzPct val="25000"/>
              <a:buFont typeface="Arial"/>
              <a:buNone/>
            </a:pPr>
            <a:r>
              <a:rPr b="0" i="0" lang="en-US" sz="2000" u="none">
                <a:solidFill>
                  <a:srgbClr val="000000"/>
                </a:solidFill>
                <a:latin typeface="Arial"/>
                <a:ea typeface="Arial"/>
                <a:cs typeface="Arial"/>
                <a:sym typeface="Arial"/>
              </a:rPr>
              <a:t>Answer: A</a:t>
            </a:r>
          </a:p>
        </p:txBody>
      </p:sp>
      <p:sp>
        <p:nvSpPr>
          <p:cNvPr id="666" name="Shape 666"/>
          <p:cNvSpPr txBox="1"/>
          <p:nvPr/>
        </p:nvSpPr>
        <p:spPr>
          <a:xfrm>
            <a:off x="228600" y="623887"/>
            <a:ext cx="6094412" cy="519112"/>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E63219"/>
              </a:buClr>
              <a:buSzPct val="25000"/>
              <a:buFont typeface="Arial"/>
              <a:buNone/>
            </a:pPr>
            <a:r>
              <a:rPr b="1" i="0" lang="en-US" sz="2800" u="none">
                <a:solidFill>
                  <a:srgbClr val="E63219"/>
                </a:solidFill>
                <a:latin typeface="Arial"/>
                <a:ea typeface="Arial"/>
                <a:cs typeface="Arial"/>
                <a:sym typeface="Arial"/>
              </a:rPr>
              <a:t>Assessment Questions</a:t>
            </a: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