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121" Type="http://schemas.openxmlformats.org/officeDocument/2006/relationships/slide" Target="slides/slide117.xml"/><Relationship Id="rId25" Type="http://schemas.openxmlformats.org/officeDocument/2006/relationships/slide" Target="slides/slide21.xml"/><Relationship Id="rId120" Type="http://schemas.openxmlformats.org/officeDocument/2006/relationships/slide" Target="slides/slide116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9" Type="http://schemas.openxmlformats.org/officeDocument/2006/relationships/slide" Target="slides/slide115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" name="Shape 4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4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1" name="Shape 7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7" name="Shape 7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3" name="Shape 7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9" name="Shape 7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5" name="Shape 7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1" name="Shape 8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7" name="Shape 8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3" name="Shape 8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9" name="Shape 8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5" name="Shape 8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1" name="Shape 8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7" name="Shape 8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9" name="Shape 8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5" name="Shape 8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1" name="Shape 8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7" name="Shape 8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3" name="Shape 8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9" name="Shape 8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5" name="Shape 8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1" name="Shape 8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0" name="Shape 3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4" name="Shape 4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1" name="Shape 4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4" name="Shape 4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1" name="Shape 4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89" name="Shape 4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11" name="Shape 5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2" name="Shape 5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26" name="Shape 5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35" name="Shape 5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0" name="Shape 5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9" name="Shape 5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6" name="Shape 5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4" name="Shape 5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7" name="Shape 6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8" name="Shape 6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5" name="Shape 6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6" name="Shape 6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1" name="Shape 6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8" name="Shape 6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5" name="Shape 6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6" name="Shape 6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53" name="Shape 6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0" name="Shape 6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1" name="Shape 6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68" name="Shape 6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75" name="Shape 6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6" name="Shape 6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83" name="Shape 6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84" name="Shape 6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91" name="Shape 6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2" name="Shape 6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9" name="Shape 6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14" name="Shape 7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5" name="Shape 7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22" name="Shape 7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3" name="Shape 7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29" name="Shape 7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0" name="Shape 7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36" name="Shape 7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43" name="Shape 7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4" name="Shape 7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50" name="Shape 7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1" name="Shape 7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57" name="Shape 7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8" name="Shape 7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5" name="Shape 7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, text on left, text on righ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Object 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839200" y="0"/>
            <a:ext cx="304800" cy="304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63500" y="101600"/>
            <a:ext cx="56515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A55A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E1A55A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b="1" i="0" lang="en-US" sz="1800" u="none">
                <a:solidFill>
                  <a:srgbClr val="FFE6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Electric Current</a:t>
            </a:r>
          </a:p>
        </p:txBody>
      </p:sp>
      <p:sp>
        <p:nvSpPr>
          <p:cNvPr id="14" name="Shape 14"/>
          <p:cNvSpPr/>
          <p:nvPr/>
        </p:nvSpPr>
        <p:spPr>
          <a:xfrm>
            <a:off x="8128000" y="6413500"/>
            <a:ext cx="381000" cy="38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0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7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2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4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8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9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42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4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idx="1" type="body"/>
          </p:nvPr>
        </p:nvSpPr>
        <p:spPr>
          <a:xfrm>
            <a:off x="3886200" y="2362200"/>
            <a:ext cx="4800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Electric current is related to the voltage that produces it, and the resistance that opposes it.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2600" y="2654300"/>
            <a:ext cx="2130425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7" y="2827337"/>
            <a:ext cx="1414462" cy="121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227012" y="1196975"/>
            <a:ext cx="8688387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current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flow of electric charge.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solid conductors, electrons carry the charge through the circuit because they are free to move throughout the atomic network.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electrons are called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conduction electrons.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Protons are bound inside atomic nuclei, locked in fixed positions.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fluids, such as the electrolyte in a car battery, positive and negative ions as well as electrons may flow.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Current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/>
          <p:nvPr/>
        </p:nvSpPr>
        <p:spPr>
          <a:xfrm>
            <a:off x="227012" y="1196975"/>
            <a:ext cx="8688387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charge will flow in an electric circuit when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resistance is low enough.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potential difference exists.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circuit is grounded.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devices in the circuit are not defective.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/>
          <p:nvPr/>
        </p:nvSpPr>
        <p:spPr>
          <a:xfrm>
            <a:off x="227012" y="1196975"/>
            <a:ext cx="8688387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2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electric current in a copper wire is normally composed of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amperes.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80" name="Shape 780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/>
          <p:nvPr/>
        </p:nvSpPr>
        <p:spPr>
          <a:xfrm>
            <a:off x="227012" y="1196975"/>
            <a:ext cx="8688387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2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electric current in a copper wire is normally composed of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amperes.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/>
        </p:nvSpPr>
        <p:spPr>
          <a:xfrm>
            <a:off x="228600" y="1196975"/>
            <a:ext cx="868680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3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statement is correct?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 flows in a circuit.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 flows in a circuit.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battery is the source of electrons in a circuit.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generator is the source of electrons in a circuit.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92" name="Shape 792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/>
        </p:nvSpPr>
        <p:spPr>
          <a:xfrm>
            <a:off x="228600" y="1196975"/>
            <a:ext cx="86868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3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statement is correct?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 flows in a circuit.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 flows in a circuit.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battery is the source of electrons in a circuit.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generator is the source of electrons in a circuit.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33400" lvl="0" marL="533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798" name="Shape 798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/>
          <p:nvPr/>
        </p:nvSpPr>
        <p:spPr>
          <a:xfrm>
            <a:off x="228600" y="1219200"/>
            <a:ext cx="8077200" cy="2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4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of the following type of copper wire would you expect to have the least electric resistance?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thick long wire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thick short wire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thin long wire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thin short wire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804" name="Shape 804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/>
        </p:nvSpPr>
        <p:spPr>
          <a:xfrm>
            <a:off x="228600" y="1219200"/>
            <a:ext cx="807720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4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of the following type of copper wire would you expect to have the least electric resistance?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thick long wire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thick short wire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thin long wire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thin short wire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/>
          <p:nvPr/>
        </p:nvSpPr>
        <p:spPr>
          <a:xfrm>
            <a:off x="228600" y="1219200"/>
            <a:ext cx="82296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5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double the voltage in a simple electric circuit, you double the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ohms.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resistors.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Shape 816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/>
          <p:nvPr/>
        </p:nvSpPr>
        <p:spPr>
          <a:xfrm>
            <a:off x="228600" y="1219200"/>
            <a:ext cx="8229600" cy="289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5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double the voltage in a simple electric circuit, you double the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ohms.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resistors.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/>
        </p:nvSpPr>
        <p:spPr>
          <a:xfrm>
            <a:off x="228600" y="1219200"/>
            <a:ext cx="8686800" cy="2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6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receive an electric shock there must be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in one direction.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moisture in an electrical device being used.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voltage and low body resistance.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difference in potential across part or all of your body.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Shape 828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Measuring Current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227012" y="1766887"/>
            <a:ext cx="4725987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current is measured in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amperes,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symbol A.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ampere is the flow of </a:t>
            </a: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coulomb of charge per second.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flow of charge past any cross section is 1 coulomb (6.24 billion billion electrons) per second, the current is 1 ampere.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Current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981200"/>
            <a:ext cx="3808412" cy="294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/>
          <p:nvPr/>
        </p:nvSpPr>
        <p:spPr>
          <a:xfrm>
            <a:off x="228600" y="1219200"/>
            <a:ext cx="8686800" cy="258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6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receive an electric shock there must be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in one direction.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moisture in an electrical device being used.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voltage and low body resistance.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difference in potential across part or all of your body.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  <p:sp>
        <p:nvSpPr>
          <p:cNvPr id="834" name="Shape 834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/>
          <p:nvPr/>
        </p:nvSpPr>
        <p:spPr>
          <a:xfrm>
            <a:off x="228600" y="1219200"/>
            <a:ext cx="7696200" cy="2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7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difference between DC and AC in electrical circuits is that in DC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flow steadily in one direction only.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flow in one direction.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steadily flow to and fro.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flow to and fro.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840" name="Shape 840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/>
        </p:nvSpPr>
        <p:spPr>
          <a:xfrm>
            <a:off x="228600" y="1219200"/>
            <a:ext cx="769620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7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difference between DC and AC in electrical circuits is that in DC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flow steadily in one direction only.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flow in one direction.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steadily flow to and fro.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flow to and fro.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/>
          <p:nvPr/>
        </p:nvSpPr>
        <p:spPr>
          <a:xfrm>
            <a:off x="228600" y="1219200"/>
            <a:ext cx="8686800" cy="2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8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convert AC to a fairly steady DC, which devices are used?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diodes and batteries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capacitors and diodes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capacitors and batteries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resistors and batteries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Shape 852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/>
        </p:nvSpPr>
        <p:spPr>
          <a:xfrm>
            <a:off x="228600" y="1219200"/>
            <a:ext cx="8686800" cy="2587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8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convert AC to a fairly steady DC, which devices are used?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diodes and batteries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capacitors and diodes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capacitors and batteries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resistors and batteries</a:t>
            </a: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858" name="Shape 858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/>
          <p:nvPr/>
        </p:nvSpPr>
        <p:spPr>
          <a:xfrm>
            <a:off x="228600" y="1219200"/>
            <a:ext cx="868680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9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 that travels at about the speed of light in an electric circuit?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field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864" name="Shape 864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/>
        </p:nvSpPr>
        <p:spPr>
          <a:xfrm>
            <a:off x="228600" y="1219200"/>
            <a:ext cx="86868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9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it that travels at about the speed of light in an electric circuit?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field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/>
        </p:nvSpPr>
        <p:spPr>
          <a:xfrm>
            <a:off x="228600" y="1219200"/>
            <a:ext cx="7696200" cy="277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10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buy a water pipe in a hardware store, the water isn’t included. When you buy copper wire, electrons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be supplied by you, just as water must be supplied for a water pipe.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already in the wire.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fall out, which is why wires are insulated.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it from the electric outlet.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876" name="Shape 876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/>
          <p:nvPr/>
        </p:nvSpPr>
        <p:spPr>
          <a:xfrm>
            <a:off x="228600" y="1219200"/>
            <a:ext cx="7696200" cy="3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10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buy a water pipe in a hardware store, the water isn’t included. When you buy copper wire, electrons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be supplied by you, just as water must be supplied for a water pipe.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already in the wire.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fall out, which is why wires are insulated.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it from the electric outlet.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  <p:sp>
        <p:nvSpPr>
          <p:cNvPr id="882" name="Shape 882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/>
        </p:nvSpPr>
        <p:spPr>
          <a:xfrm>
            <a:off x="228600" y="1219200"/>
            <a:ext cx="861060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11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double both the current and the voltage in a circuit, the power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remains unchanged if resistance remains constant.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halves.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quadruples.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888" name="Shape 888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Net Charge of a Wire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27012" y="1766887"/>
            <a:ext cx="7697787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the current is flowing, negative electrons swarm through the atomic network of positively charged atomic nuclei.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 ordinary conditions, the number of electrons in the wire is equal to the number of positive protons in the atomic nuclei.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electrons flow, the number entering is the same as the number leaving, so the net charge is normally zero at every moment.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Current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Shape 893"/>
          <p:cNvSpPr txBox="1"/>
          <p:nvPr/>
        </p:nvSpPr>
        <p:spPr>
          <a:xfrm>
            <a:off x="228600" y="1219200"/>
            <a:ext cx="8610600" cy="2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 startAt="11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double both the current and the voltage in a circuit, the power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remains unchanged if resistance remains constant.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halves.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doubles.</a:t>
            </a:r>
          </a:p>
          <a:p>
            <a:pPr indent="-457200" lvl="1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quadruples.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571500" lvl="0" marL="5715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  <p:sp>
        <p:nvSpPr>
          <p:cNvPr id="894" name="Shape 894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676400" y="3022600"/>
            <a:ext cx="7315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net flow of electric charge in a current-carrying wire?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Current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" type="body"/>
          </p:nvPr>
        </p:nvSpPr>
        <p:spPr>
          <a:xfrm>
            <a:off x="990600" y="2819400"/>
            <a:ext cx="8001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 sources such as batteries and generators supply energy that allows charges to move steadily.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Voltage Sources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227012" y="1196975"/>
            <a:ext cx="86883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Charges do not flow unless there is a potential difference.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Something that provides a potential difference is known as a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 source.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Batteries and generators are capable of maintaining a continuous flow of electrons.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Voltage Sources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Steady Voltage Sources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227012" y="1766887"/>
            <a:ext cx="86121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battery, a chemical reaction releases electrical energy.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Generators—such as the alternators in automobiles—convert mechanical energy to electrical energy.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electrical potential energy produced is available at the terminals of the battery or generator.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Voltage Sources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227012" y="1196975"/>
            <a:ext cx="4573587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potential energy per coulomb of charge available to electrons moving between terminals is the voltage.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voltage provides the “electric pressure” to move electrons between the terminals in a circuit.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Voltage Sources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3775" y="1371600"/>
            <a:ext cx="4084637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227012" y="1196975"/>
            <a:ext cx="8688387" cy="359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utilities use electric generators to provide the 120 volts delivered to home outlets.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alternating potential difference between the two holes in the outlet averages 120 volts.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prongs of a plug are inserted into the outlet, an average electric “pressure” of 120 volts is placed across the circuit.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means that 120 joules of energy is supplied to each coulomb of charge that is made to flow in the circuit.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Voltage Sources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Distinguishing Between Current and Voltage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227012" y="1766887"/>
            <a:ext cx="86121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often some confusion between charge flowing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circuit and voltage being impressed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circuit. 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Voltage Sources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227012" y="609600"/>
            <a:ext cx="4116387" cy="272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Voltage produces a flow of charge, or </a:t>
            </a:r>
            <a:r>
              <a:rPr b="1" i="1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r>
              <a:rPr b="1" i="0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, within a conductor. The flow is restrained by the </a:t>
            </a:r>
            <a:r>
              <a:rPr b="1" i="1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resistance </a:t>
            </a:r>
            <a:r>
              <a:rPr b="1" i="0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it encounters. The rate at which energy is transferred by electric current is </a:t>
            </a:r>
            <a:r>
              <a:rPr b="1" i="1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r>
              <a:rPr b="1" i="0" lang="en-US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1223962"/>
            <a:ext cx="4457700" cy="440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227012" y="1196975"/>
            <a:ext cx="8688387" cy="418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a long pipe filled with water.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will flow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pipe if there is a difference in pressure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pipe or between its ends.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flows from high pressure to low pressure.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charges flow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circuit because of an applied voltage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across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circuit.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don’t say that voltage flows through a circuit.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 doesn’t go anywhere, for it is the charges that move.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 causes current.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Voltage Sources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676400" y="3022600"/>
            <a:ext cx="7315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two voltage sources used to provide the energy that allows charges to move steadily? 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34.3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Voltage Sources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>
            <p:ph idx="1" type="body"/>
          </p:nvPr>
        </p:nvSpPr>
        <p:spPr>
          <a:xfrm>
            <a:off x="990600" y="2486025"/>
            <a:ext cx="75438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resistance of a wire depends on the </a:t>
            </a:r>
            <a:r>
              <a:rPr b="1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conductivity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material used in the wire (that is, how well it conducts) and also on the thickness and length of the wire. 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Resistance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227012" y="1196975"/>
            <a:ext cx="8688387" cy="2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amount of charge that flows in a circuit depends on the voltage provided by the voltage source.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current also depends on the resistance that the conductor offers to the flow of charge—the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resistance.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similar to the rate of water flow in a pipe, which depends on the pressure difference and on the resistance of the pipe.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Resistance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227012" y="1196975"/>
            <a:ext cx="3887787" cy="301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given pressure, more water passes through a large pipe than a small one. Similarly, for a given voltage, more electric current passes through a large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diameter wire than a small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diameter one.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Resistance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611312"/>
            <a:ext cx="4686300" cy="363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227012" y="1196975"/>
            <a:ext cx="8688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simple hydraulic circuit is analogous to an electric circuit.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Resistance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519362"/>
            <a:ext cx="7313612" cy="289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227012" y="1196975"/>
            <a:ext cx="8688387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resistance of a wire depends on the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conductivity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material in the wire and on the thickness and length of the wire.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Thick wires have less resistance than thin wires.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wires have more resistance than short wires.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resistance also depends on temperature. For most conductors, increased temperature means increased resistance.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Resistance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4532312"/>
            <a:ext cx="2238375" cy="16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227012" y="1196975"/>
            <a:ext cx="7850187" cy="359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resistance of some materials becomes zero at very low temperatures, a phenomenon known as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superconductivity.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Certain metals acquire superconductivity (zero resistance to the flow of charge) at temperatures near absolute zero.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Superconductivity at “high” temperatures (above 100 K) has been found in a variety of nonmetallic compounds.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superconductor, the electrons flow indefinitely.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Resistance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1676400" y="31877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factors affect the resistance of a wire?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34.4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Resistance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idx="1" type="body"/>
          </p:nvPr>
        </p:nvSpPr>
        <p:spPr>
          <a:xfrm>
            <a:off x="990600" y="2486025"/>
            <a:ext cx="77724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Ohm’s law states that the current in a circuit is directly proportional to the voltage impressed across the circuit, and is inversely proportional to the resistance of the circuit. 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>
            <p:ph idx="1" type="body"/>
          </p:nvPr>
        </p:nvSpPr>
        <p:spPr>
          <a:xfrm>
            <a:off x="990600" y="2622550"/>
            <a:ext cx="77724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ends of an electric conductor are at different electric potentials, charge flows from one end to the other. 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Flow of Charge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227012" y="1196975"/>
            <a:ext cx="86883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resistance is measured in units called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ohms.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Georg Simon Ohm, a German physicist, tested wires in circuits to see what effect the resistance of the wire had on the current.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relationship among voltage, current, and resistance is called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Ohm’s law.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3590925"/>
            <a:ext cx="2895600" cy="2576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4114800"/>
            <a:ext cx="38100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227012" y="1196975"/>
            <a:ext cx="7850187" cy="2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given circuit of constant resistance, current and voltage are proportional.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Twice the current flows through a circuit for twice the voltage across the circuit. The greater the voltage, the greater the current.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resistance is doubled for a circuit, the current will be half what it would be otherwise. 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227012" y="1196975"/>
            <a:ext cx="8612187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relationship among the units of measurement is: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potential difference of 1 volt impressed across a circuit that has a resistance of 1 ohm will produce a current of 1 ampere.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 voltage of 12 volts is impressed across the same circuit, the current will be 12 amperes.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752600"/>
            <a:ext cx="2895600" cy="87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4329112"/>
            <a:ext cx="2257425" cy="18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227012" y="1196975"/>
            <a:ext cx="86121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resistance of a typical lamp cord is much less than 1 ohm, while a typical light bulb has a resistance of about 100 ohms.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iron or electric toaster has a resistance of 15 to 20 ohms.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low resistance permits a large current, which produces considerable heat. 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227012" y="1196975"/>
            <a:ext cx="8612187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inside electric devices is regulated by circuit elements called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resistors.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stripes on these resistors are color coded to indicate the resistance in ohms. 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4337" y="2971800"/>
            <a:ext cx="5776912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228600" y="1196975"/>
            <a:ext cx="8686800" cy="1687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current is drawn by a lamp that has a resistance of 100 ohms when a voltage of 50 volts is impressed across it?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86" name="Shape 28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228600" y="1196975"/>
            <a:ext cx="8686800" cy="212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current is drawn by a lamp that has a resistance of 100 ohms when a voltage of 50 volts is impressed across it?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DA9A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581400"/>
            <a:ext cx="7313612" cy="92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676400" y="31877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Ohm’s law state?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34.5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>
            <p:ph idx="1" type="body"/>
          </p:nvPr>
        </p:nvSpPr>
        <p:spPr>
          <a:xfrm>
            <a:off x="990600" y="2819400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damaging effects of electric shock are the result of current passing through the body. 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227012" y="1196975"/>
            <a:ext cx="3430587" cy="228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Ohm’s law, we can see that current depends on the voltage applied, and also on the electric resistance of the human body.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825" y="1295400"/>
            <a:ext cx="4625975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227012" y="1196975"/>
            <a:ext cx="8535987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flows through a conductor when a temperature difference exists. Heat flows from higher temperature to lower temperature.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temperature is at equilibrium, the flow of heat ceases.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Flow of Charge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The Body’s Resistance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227012" y="1766887"/>
            <a:ext cx="8612187" cy="210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body’s resistance ranges from about 100 ohms if soaked with salt water to about 500,000 ohms if your skin is very dry.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the electrodes of a battery with dry fingers and your resistance to the flow of charge would be about 100,000 ohms.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would not feel 12 volts, and 24 volts would just barely tingle.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moist skin, however, 24 volts could be quite uncomfortable. 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04975"/>
            <a:ext cx="7313612" cy="344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/>
        </p:nvSpPr>
        <p:spPr>
          <a:xfrm>
            <a:off x="227012" y="1196975"/>
            <a:ext cx="8612187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are killed each year by current from common 120-volt electric circuits.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Touch a faulty 120-volt light fixture while standing on the ground and there is a 120-volt “pressure” between you and the ground.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soles of your shoes normally provide a very large resistance, so the current would probably not be enough to do serious harm. 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227012" y="1196975"/>
            <a:ext cx="86121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standing barefoot in a wet bathtub, the resistance between you and the ground is very small.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overall resistance is so low that the 120-volt potential difference may produce a harmful current through your body.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Drops of water that collect around the on/off switches of devices such as a hair dryer can conduct current to the user. 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/>
        </p:nvSpPr>
        <p:spPr>
          <a:xfrm>
            <a:off x="227012" y="1196975"/>
            <a:ext cx="7850187" cy="2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Although distilled water is a good insulator, the ions in ordinary water greatly reduce the electric resistance.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also usually a layer of salt on your skin, which when wet lowers your skin resistance to a few hundred ohms or less.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Handling electric devices while taking a bath is extremely dangerous.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227012" y="1196975"/>
            <a:ext cx="78501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Handling a wet hair dryer can be like sticking your fingers into a live socket.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2286000"/>
            <a:ext cx="4419600" cy="37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High-Voltage Wires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227012" y="1766887"/>
            <a:ext cx="4344987" cy="423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probably have seen birds perched on high-voltage wires.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part of the bird’s body is at the same high potential as the wire, and it feels no ill effects.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bird to receive a shock, there must be a </a:t>
            </a:r>
            <a:r>
              <a:rPr b="0" i="1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difference 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potential between one part of its body and another part.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of the current will then pass along the path of least electric resistance connecting these two points.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  <p:pic>
        <p:nvPicPr>
          <p:cNvPr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946275"/>
            <a:ext cx="4076700" cy="29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227012" y="1196975"/>
            <a:ext cx="7850187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 you fall from a bridge and manage to grab onto a high-voltage power line, halting your fall.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touch nothing else of different potential, you will receive no shock, even if the wire is thousands of volts above ground potential.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charge will flow from one hand to the other because there is no appreciable difference in electric potential between your hands. 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Ground Wires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227012" y="1766887"/>
            <a:ext cx="8459787" cy="2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Mild shocks occur when the surfaces of appliances are at an electric potential different from other nearby devices.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touch surfaces of different potentials, you become a pathway for current.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prevent this, electric appliances are connected to a ground wire, through the round third prong of a three-wire electric plug.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227012" y="1196975"/>
            <a:ext cx="86883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ground wires in all plugs are connected together through the wiring system of the house.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two flat prongs are for the current-carrying double wire.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live wire accidentally comes in contact with the metal surface of an appliance, the current will be directed to ground rather than shocking you if you handle it.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650" y="3744912"/>
            <a:ext cx="5600700" cy="25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227012" y="1196975"/>
            <a:ext cx="6478587" cy="469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 flows in a similar way. Charge flows when there is a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difference,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difference in potential (voltage), between the ends of a conductor. The flow continues until both ends reach the same potential.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there is no potential difference, there is no longer a flow of charge through the conductor.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attain a sustained flow of charge in a conductor, one end must remain at a higher potential than the other.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situation is analogous to the flow of water. 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1975" y="4038600"/>
            <a:ext cx="198755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Flow of Charge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Health Effects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227012" y="1766887"/>
            <a:ext cx="8459787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effect of electric shock is to overheat tissues in the body or to disrupt normal nerve functions.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can upset the nerve center that controls breathing. 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idx="1" type="body"/>
          </p:nvPr>
        </p:nvSpPr>
        <p:spPr>
          <a:xfrm>
            <a:off x="228600" y="1196975"/>
            <a:ext cx="8686800" cy="2052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resistance of your body were 100,000 ohms, what would be the current in your body when you touched the terminals of a 12-volt battery?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408" name="Shape 40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228600" y="1196975"/>
            <a:ext cx="8686800" cy="2490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resistance of your body were 100,000 ohms, what would be the current in your body when you touched the terminals of a 12-volt battery?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DA9A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4303712"/>
            <a:ext cx="68580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228600" y="1196975"/>
            <a:ext cx="8686800" cy="1687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skin were very moist, so that your resistance was only 1000 ohms, and you touched the terminals of a 24-volt battery, how much current would you draw? 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228600" y="1196975"/>
            <a:ext cx="8686800" cy="358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skin were very moist, so that your resistance was only 1000 ohms, and you touched the terminals of a 24-volt battery, how much current would you draw?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DA9A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  <a:b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would draw 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0.024 A, a dangerous amount of current! 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3478212"/>
            <a:ext cx="1162050" cy="763587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1676400" y="3022600"/>
            <a:ext cx="5334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causes the damaging effects of electric shock? 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34.6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Ohm’s Law and Electric Shock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>
            <p:ph idx="1" type="body"/>
          </p:nvPr>
        </p:nvSpPr>
        <p:spPr>
          <a:xfrm>
            <a:off x="990600" y="29718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current may be DC or AC. 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227012" y="1196975"/>
            <a:ext cx="8535987" cy="271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DC</a:t>
            </a:r>
            <a:r>
              <a:rPr b="0" i="1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mean </a:t>
            </a: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current, 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refers to a flow of charge that </a:t>
            </a:r>
            <a:r>
              <a:rPr b="0" i="1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always flows in one direction.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battery produces direct current in a circuit because the terminals of the battery always have the same sign of charge.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 always move through the circuit from the negative terminal toward the positive terminal.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if the current moves in unsteady pulses, so long as it moves in one direction only, it is DC.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  <p:pic>
        <p:nvPicPr>
          <p:cNvPr id="455" name="Shape 4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9487" y="4038600"/>
            <a:ext cx="4646612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227012" y="1196975"/>
            <a:ext cx="8535987" cy="2406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Alternating current 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(AC), as the name implies, is electric current that repeatedly reverses direction.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 in the circuit move first in one direction and then in the opposite direction.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alternate back and forth about relatively fixed positions.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accomplished by alternating the polarity of voltage at the generator or other voltage source. 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075" y="3949700"/>
            <a:ext cx="4643437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Voltage Standards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227012" y="1766887"/>
            <a:ext cx="84597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 of AC in North America is normally 120 volts.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early days of electricity, higher voltages burned out the filaments of electric light bulbs.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plants in the United States prior to 1900 adopted 110 volts (or 115 or 120 volts) as standard. 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3162300"/>
            <a:ext cx="7313612" cy="30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27012" y="1196975"/>
            <a:ext cx="85359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flows from higher pressure to lower pressure. The flow will cease when the difference in pressure ceases. 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Flow of Charge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227012" y="1196975"/>
            <a:ext cx="8002587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 time electricity became popular in Europe, light bulbs were available that would not burn out so fast at higher voltages.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transmission is more efficient at higher voltages, so Europe adopted 220 volts as their standard.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United States stayed with 110 volts (today, officially 120 volts) because of the installed base of 110-volt equipment.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228600" y="1196975"/>
            <a:ext cx="868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Three-Wire Service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227012" y="1766887"/>
            <a:ext cx="8459787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Although lamps in an American home operate on 110–120 volts, electric stoves and other appliances operate on 220–240 volts.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electric service in the United States is three-wire:</a:t>
            </a:r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wire at 120 volts positive</a:t>
            </a:r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wire at zero volts (neutral)</a:t>
            </a:r>
          </a:p>
          <a:p>
            <a:pPr indent="-284162" lvl="1" marL="7413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wire at a negative 120 volts 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227012" y="1196975"/>
            <a:ext cx="8002587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AC, the positive and negative alternate at 60 hertz.  A wire that is positive at one instant is negative 1/120 of a second later.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home appliances are connected between the neutral wire and either of the other two wires, producing 120 volts.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plus-120 is connected to the minus-120, it produces a 240-volt difference—just right for electric stoves, air conditioners, and clothes dryers.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227012" y="1196975"/>
            <a:ext cx="8535987" cy="20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popularity of AC arises from the fact that electrical energy in the form of AC can be transmitted great distances.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voltage step-ups result in lower heat losses in the wires.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primary use of electric current, whether DC or AC, is to transfer energy from one place to another.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/>
          <p:nvPr/>
        </p:nvSpPr>
        <p:spPr>
          <a:xfrm>
            <a:off x="1676400" y="318770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two types of electric current? 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34.7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Direct Current and Alternating Current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>
            <p:ph idx="1" type="body"/>
          </p:nvPr>
        </p:nvSpPr>
        <p:spPr>
          <a:xfrm>
            <a:off x="990600" y="2806700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an AC-DC converter, you can operate a battery-run device on AC instead of batteries.  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/>
        </p:nvSpPr>
        <p:spPr>
          <a:xfrm>
            <a:off x="227012" y="1196975"/>
            <a:ext cx="8154987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current in your home is AC. The current in a battery-operated device, such as a laptop computer or cell phone, is DC.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an AC-DC converter, you can operate a battery-run device on AC instead of batteries.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/>
        </p:nvSpPr>
        <p:spPr>
          <a:xfrm>
            <a:off x="227012" y="1196975"/>
            <a:ext cx="5030787" cy="469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converter uses a transformer to lower the voltage and a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diode,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electronic device that allows electron flow in only one direction.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alternating current vibrates in two directions, only half of each cycle will pass through a diode.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output is a rough DC, off half the time.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maintain continuous current while smoothing the bumps, a capacitor is used.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0" y="685800"/>
            <a:ext cx="3486150" cy="261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0" y="3429000"/>
            <a:ext cx="202247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/>
        </p:nvSpPr>
        <p:spPr>
          <a:xfrm>
            <a:off x="227012" y="1196975"/>
            <a:ext cx="86121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 that a capacitor acts as a storage reservoir for charge.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as it takes time to raise or lower the water level in a reservoir, it takes time to add or remove electrons from the capacitor.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capacitor therefore produces a retarding effect on changes in current flow and smoothes the pulsed output.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Shape 5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4113212"/>
            <a:ext cx="7313612" cy="1179512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 txBox="1"/>
          <p:nvPr/>
        </p:nvSpPr>
        <p:spPr>
          <a:xfrm>
            <a:off x="227012" y="1196975"/>
            <a:ext cx="86121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input to a diode is AC, 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227012" y="1196975"/>
            <a:ext cx="8535987" cy="199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flows from higher pressure to lower pressure. The flow will cease when the difference in pressure ceases.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continues to flow because a difference in pressure is maintained with the pump. The same is true of electric current.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Flow of Charge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159125"/>
            <a:ext cx="7313612" cy="30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Shape 5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4113212"/>
            <a:ext cx="7313612" cy="1179512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Shape 554"/>
          <p:cNvSpPr txBox="1"/>
          <p:nvPr/>
        </p:nvSpPr>
        <p:spPr>
          <a:xfrm>
            <a:off x="227012" y="1196975"/>
            <a:ext cx="8612187" cy="895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input to a diode is AC,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is pulsating DC. 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Shape 5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12" y="4113212"/>
            <a:ext cx="7313612" cy="117951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 txBox="1"/>
          <p:nvPr/>
        </p:nvSpPr>
        <p:spPr>
          <a:xfrm>
            <a:off x="227012" y="1196975"/>
            <a:ext cx="8612187" cy="1698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input to a diode is AC,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is pulsating DC.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Charging and discharging of a capacitor provides continuous and smoother current. 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227012" y="1196975"/>
            <a:ext cx="8612187" cy="2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input to a diode is AC,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is pulsating DC.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Charging and discharging of a capacitor provides continuous and smoother current. </a:t>
            </a:r>
          </a:p>
          <a:p>
            <a:pPr indent="-533400" lvl="0" marL="533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practice, a pair of diodes is used so there are no gaps in current output.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114800"/>
            <a:ext cx="7313612" cy="1179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Shape 5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/>
          <p:nvPr/>
        </p:nvSpPr>
        <p:spPr>
          <a:xfrm>
            <a:off x="1676400" y="3022600"/>
            <a:ext cx="5410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you operate a battery-run device on AC? 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34.8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Converting AC to DC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 txBox="1"/>
          <p:nvPr>
            <p:ph idx="1" type="body"/>
          </p:nvPr>
        </p:nvSpPr>
        <p:spPr>
          <a:xfrm>
            <a:off x="990600" y="2451100"/>
            <a:ext cx="77724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current-carrying wire, collisions interrupt the motion of the electrons so that their actual </a:t>
            </a:r>
            <a:r>
              <a:rPr b="1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drift speed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speed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the wire due to the field, is extremely low. 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227012" y="1196975"/>
            <a:ext cx="86121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flip on the light switch on your wall and the circuit is completed, the light bulb appears to glow immediately.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is transported through the connecting wires at nearly the speed of light.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electrons that make up the current, however, do not move at this high speed.</a:t>
            </a:r>
          </a:p>
        </p:txBody>
      </p:sp>
      <p:sp>
        <p:nvSpPr>
          <p:cNvPr id="591" name="Shape 59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227012" y="1196975"/>
            <a:ext cx="86121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electrons inside a metal wire have an average speed of a few million kilometers per hour due to their thermal motion.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does not produce a current because the motion is random. There is no net flow in any one direction.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 battery or generator is connected, an electric field is established inside the wire. 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/>
        </p:nvSpPr>
        <p:spPr>
          <a:xfrm>
            <a:off x="227012" y="1196975"/>
            <a:ext cx="8612187" cy="2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pulsating electric field can travel through a circuit at nearly the speed of light.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electrons continue their random motions in all directions while simultaneously being nudged along the wire by the electric field.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conducting wire acts as a “pipe” for electric field lines. Inside the wire, the electric field is directed along the wire. 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/>
        </p:nvSpPr>
        <p:spPr>
          <a:xfrm>
            <a:off x="227012" y="1196975"/>
            <a:ext cx="86121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electric field lines between the terminals of a battery are directed through a conductor, which joins the terminals.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  <p:pic>
        <p:nvPicPr>
          <p:cNvPr id="612" name="Shape 6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590800"/>
            <a:ext cx="5484812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/>
        </p:nvSpPr>
        <p:spPr>
          <a:xfrm>
            <a:off x="227012" y="1196975"/>
            <a:ext cx="8612187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Conduction electrons are accelerated by the field.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the electrons gain appreciable speed, they “bump into” metallic ions and transfer some of their kinetic energy.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Collisions interrupt the motion of the electrons. Their actual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drift speed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speed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 the wire, is extremely low.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electric system of an automobile, electrons have a net average drift speed of about 0.01 cm/s. 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1676400" y="3022600"/>
            <a:ext cx="7315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happens when the ends of a conductor are at different electrical potentials? 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230187" y="623887"/>
            <a:ext cx="8380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Flow of Charge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/>
        </p:nvSpPr>
        <p:spPr>
          <a:xfrm>
            <a:off x="227012" y="1196975"/>
            <a:ext cx="8612187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solid lines depict a random path of an electron bouncing off atoms in a conductor. The dashed lines show an exaggerated view of how this path changes when an electric field is applied. The electron drifts toward the right with an average speed less than a snail’s pace. 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3251200"/>
            <a:ext cx="5484812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/>
        </p:nvSpPr>
        <p:spPr>
          <a:xfrm>
            <a:off x="227012" y="1196975"/>
            <a:ext cx="7240587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an AC circuit, the conduction electrons don’t make any net progress in any direction.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 single cycle they drift a tiny fraction of a centimeter in one direction, and then the same distance in the opposite direction.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oscillate rhythmically about relatively fixed positions.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conventional telephone, it is the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pattern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oscillating motion that is carried at nearly the speed of light. </a:t>
            </a:r>
          </a:p>
          <a:p>
            <a:pPr indent="-288925" lvl="1" marL="74612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electrons in the wires vibrate to the rhythm of the traveling pattern. 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Shape 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 txBox="1"/>
          <p:nvPr/>
        </p:nvSpPr>
        <p:spPr>
          <a:xfrm>
            <a:off x="1676400" y="3022600"/>
            <a:ext cx="6400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the drift speed of electrons in a current-carrying wire extremely low? 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34.9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Speed of Electrons in a Circuit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Shape 6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 txBox="1"/>
          <p:nvPr>
            <p:ph idx="1" type="body"/>
          </p:nvPr>
        </p:nvSpPr>
        <p:spPr>
          <a:xfrm>
            <a:off x="990600" y="2806700"/>
            <a:ext cx="7772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source of electrons in a circuit is the conducting circuit material itself. 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Source of Electrons in a Circuit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/>
        </p:nvSpPr>
        <p:spPr>
          <a:xfrm>
            <a:off x="227012" y="1196975"/>
            <a:ext cx="7773987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buy a water hose that is empty of water, but you can’t buy a piece of wire, an “electron pipe,” that is empty of electrons.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source of electrons in a circuit is the conducting circuit material itself.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 do not travel appreciable distances through a wire in an AC circuit. They vibrate to and fro about relatively fixed positions.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Source of Electrons in a Circuit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/>
        </p:nvSpPr>
        <p:spPr>
          <a:xfrm>
            <a:off x="227012" y="1196975"/>
            <a:ext cx="5945187" cy="432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plug a lamp into an AC outlet,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flows from the outlet into the lamp, not electrons.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is carried by the electric field and causes a vibratory motion of the electrons that already exist in the lamp filament.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of this electrical energy appears as heat, while some of it takes the form of light.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utilities do not sell electrons. They sell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energy.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supply the electrons.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Source of Electrons in a Circuit</a:t>
            </a:r>
          </a:p>
        </p:txBody>
      </p:sp>
      <p:pic>
        <p:nvPicPr>
          <p:cNvPr id="665" name="Shape 6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2414587"/>
            <a:ext cx="228600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/>
        </p:nvSpPr>
        <p:spPr>
          <a:xfrm>
            <a:off x="227012" y="1196975"/>
            <a:ext cx="7773987" cy="323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are jolted by an AC electric shock, the electrons making up the current in your body originate in your body.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 do not come out of the wire and through your body and into the ground; energy does.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energy simply causes free electrons in your body to vibrate in unison.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vibrations tingle; large vibrations can be fatal.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Source of Electrons in a Circuit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Shape 6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Shape 679"/>
          <p:cNvSpPr txBox="1"/>
          <p:nvPr/>
        </p:nvSpPr>
        <p:spPr>
          <a:xfrm>
            <a:off x="1676400" y="31877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source of electrons in a circuit?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34.10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The Source of Electrons in a Circuit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Shape 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Shape 687"/>
          <p:cNvSpPr txBox="1"/>
          <p:nvPr>
            <p:ph idx="1" type="body"/>
          </p:nvPr>
        </p:nvSpPr>
        <p:spPr>
          <a:xfrm>
            <a:off x="990600" y="2806700"/>
            <a:ext cx="6858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power is equal to the product of current and voltage. 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/>
        </p:nvSpPr>
        <p:spPr>
          <a:xfrm>
            <a:off x="227012" y="1196975"/>
            <a:ext cx="8307387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Unless it is in a superconductor, a charge moving in a circuit expends energy.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may result in heating the circuit or in turning a motor.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power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 rate at which electrical energy is converted into another form such as mechanical energy, heat, or light.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533400"/>
            <a:ext cx="9140825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idx="1" type="body"/>
          </p:nvPr>
        </p:nvSpPr>
        <p:spPr>
          <a:xfrm>
            <a:off x="990600" y="2819400"/>
            <a:ext cx="4724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current-carrying wire has a net electric charge of zero.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34.2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Current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/>
        </p:nvSpPr>
        <p:spPr>
          <a:xfrm>
            <a:off x="227012" y="1196975"/>
            <a:ext cx="8307387" cy="2136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power is equal to the product of current and voltage.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electric power = current × voltage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voltage is expressed in volts and the current in amperes, then the power is expressed in watts.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 watt = (1 ampere) × (1 volt)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4038600"/>
            <a:ext cx="3124200" cy="209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/>
        </p:nvSpPr>
        <p:spPr>
          <a:xfrm>
            <a:off x="227012" y="1196975"/>
            <a:ext cx="8307387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power and voltage on the light bulb read “60 W 120 V.”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current that would flow through the bulb is: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(60 W)/(120 V) = 0.5 A.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  <p:pic>
        <p:nvPicPr>
          <p:cNvPr id="711" name="Shape 7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1387" y="2971800"/>
            <a:ext cx="4722812" cy="31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/>
          <p:nvPr/>
        </p:nvSpPr>
        <p:spPr>
          <a:xfrm>
            <a:off x="227012" y="1196975"/>
            <a:ext cx="5183187" cy="235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lamp rated at 120 watts operated on a 120-volt line will draw a current of 1 ampere: </a:t>
            </a: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 watts = (1 ampere) × (120 volts).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60-watt lamp draws 0.5 ampere on a 120-volt line. 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  <p:pic>
        <p:nvPicPr>
          <p:cNvPr id="719" name="Shape 7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9275" y="1524000"/>
            <a:ext cx="3352800" cy="467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/>
        </p:nvSpPr>
        <p:spPr>
          <a:xfrm>
            <a:off x="227012" y="1196975"/>
            <a:ext cx="8307387" cy="315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kilowatt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1000 watts, and a </a:t>
            </a:r>
            <a:r>
              <a:rPr b="0" i="1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kilowatt-hour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represents the amount of energy consumed in 1 hour at the rate </a:t>
            </a:r>
            <a:b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1 kilowatt.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electrical energy costs 10 cents per kilowatt-hour, a 100-watt light bulb burns for 10 hours for 10 cents.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toaster or iron, which draws more current and therefore more power, costs several times as much to operate for the same time.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idx="1" type="body"/>
          </p:nvPr>
        </p:nvSpPr>
        <p:spPr>
          <a:xfrm>
            <a:off x="228600" y="1196975"/>
            <a:ext cx="8686800" cy="1687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power is used by a calculator that operates on 8 volts and 0.1 ampere? If it is used for one hour, how much energy does it use? </a:t>
            </a:r>
          </a:p>
        </p:txBody>
      </p:sp>
      <p:sp>
        <p:nvSpPr>
          <p:cNvPr id="733" name="Shape 733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idx="1" type="body"/>
          </p:nvPr>
        </p:nvSpPr>
        <p:spPr>
          <a:xfrm>
            <a:off x="228600" y="1196975"/>
            <a:ext cx="8686800" cy="358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much power is used by a calculator that operates on 8 volts and 0.1 ampere? If it is used for one hour, how much energy does it use?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DA9A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  <a:b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= current × voltage = (0.1 A) × (8 V) = 0.8 W.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= power × time = (0.8 W) × (1 h) = 0.8 watt-hour,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0.0008 kilowatt-hour.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/>
          <p:nvPr>
            <p:ph idx="1" type="body"/>
          </p:nvPr>
        </p:nvSpPr>
        <p:spPr>
          <a:xfrm>
            <a:off x="228600" y="1196975"/>
            <a:ext cx="8686800" cy="2052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a 1200-watt hair dryer operate on a 120-volt line if the current is limited to 15 amperes by a safety fuse? Can two hair dryers operate on this line?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47" name="Shape 747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idx="1" type="body"/>
          </p:nvPr>
        </p:nvSpPr>
        <p:spPr>
          <a:xfrm>
            <a:off x="228600" y="1196975"/>
            <a:ext cx="8686800" cy="468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637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FF4637"/>
                </a:solidFill>
                <a:latin typeface="Arial"/>
                <a:ea typeface="Arial"/>
                <a:cs typeface="Arial"/>
                <a:sym typeface="Arial"/>
              </a:rPr>
              <a:t>think!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a 1200-watt hair dryer operate on a 120-volt line if the current is limited to 15 amperes by a safety fuse? Can two hair dryers operate on this line?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DA9A"/>
              </a:buClr>
              <a:buSzPct val="25000"/>
              <a:buFont typeface="Arial"/>
              <a:buNone/>
            </a:pPr>
            <a: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  <a:br>
              <a:rPr b="0" i="1" lang="en-US" sz="2400" u="none" cap="none" strike="noStrike">
                <a:solidFill>
                  <a:srgbClr val="00DA9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1200-W hair dryer can be operated because the circuit can provide (15 A)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(120 V) = 1800 W. But there is inadequate power to operate two hair dryers of combined power 2400 W. In terms of current, (1200 W)/(120 V) = 10 A; so the hair dryer will operate when connected to the circuit. But two hair dryers will require 20 A and will blow the 15-A fuse. 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Shape 7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4512"/>
            <a:ext cx="9140825" cy="57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Shape 761"/>
          <p:cNvSpPr txBox="1"/>
          <p:nvPr/>
        </p:nvSpPr>
        <p:spPr>
          <a:xfrm>
            <a:off x="1676400" y="3038475"/>
            <a:ext cx="7162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you express electric power in terms of current and voltage?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30187" y="623887"/>
            <a:ext cx="86852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34.11</a:t>
            </a:r>
            <a:r>
              <a:rPr b="1" i="0" lang="en-US" sz="2800" u="none">
                <a:solidFill>
                  <a:srgbClr val="007B3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Electric Power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/>
          <p:nvPr/>
        </p:nvSpPr>
        <p:spPr>
          <a:xfrm>
            <a:off x="227012" y="1196975"/>
            <a:ext cx="8688387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charge will flow in an electric circuit when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resistance is low enough.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potential difference exists.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circuit is grounded.</a:t>
            </a:r>
          </a:p>
          <a:p>
            <a:pPr indent="-463550" lvl="1" marL="11493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electrical devices in the circuit are not defective.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68" name="Shape 768"/>
          <p:cNvSpPr txBox="1"/>
          <p:nvPr/>
        </p:nvSpPr>
        <p:spPr>
          <a:xfrm>
            <a:off x="228600" y="623887"/>
            <a:ext cx="60944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3219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E63219"/>
                </a:solidFill>
                <a:latin typeface="Arial"/>
                <a:ea typeface="Arial"/>
                <a:cs typeface="Arial"/>
                <a:sym typeface="Arial"/>
              </a:rPr>
              <a:t>Assessment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