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31" Type="http://schemas.openxmlformats.org/officeDocument/2006/relationships/slide" Target="slides/slide27.xml"/><Relationship Id="rId75" Type="http://schemas.openxmlformats.org/officeDocument/2006/relationships/slide" Target="slides/slide71.xml"/><Relationship Id="rId30" Type="http://schemas.openxmlformats.org/officeDocument/2006/relationships/slide" Target="slides/slide26.xml"/><Relationship Id="rId74" Type="http://schemas.openxmlformats.org/officeDocument/2006/relationships/slide" Target="slides/slide70.xml"/><Relationship Id="rId33" Type="http://schemas.openxmlformats.org/officeDocument/2006/relationships/slide" Target="slides/slide29.xml"/><Relationship Id="rId77" Type="http://schemas.openxmlformats.org/officeDocument/2006/relationships/slide" Target="slides/slide73.xml"/><Relationship Id="rId32" Type="http://schemas.openxmlformats.org/officeDocument/2006/relationships/slide" Target="slides/slide28.xml"/><Relationship Id="rId76" Type="http://schemas.openxmlformats.org/officeDocument/2006/relationships/slide" Target="slides/slide72.xml"/><Relationship Id="rId35" Type="http://schemas.openxmlformats.org/officeDocument/2006/relationships/slide" Target="slides/slide31.xml"/><Relationship Id="rId34" Type="http://schemas.openxmlformats.org/officeDocument/2006/relationships/slide" Target="slides/slide30.xml"/><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cap="none" strike="noStrike">
                <a:solidFill>
                  <a:srgbClr val="000000"/>
                </a:solidFill>
                <a:latin typeface="Arial"/>
                <a:ea typeface="Arial"/>
                <a:cs typeface="Arial"/>
                <a:sym typeface="Arial"/>
              </a:rPr>
              <a:t>‹#›</a:t>
            </a:fld>
          </a:p>
        </p:txBody>
      </p:sp>
      <p:sp>
        <p:nvSpPr>
          <p:cNvPr id="4" name="Shape 4"/>
          <p:cNvSpPr txBox="1"/>
          <p:nvPr>
            <p:ph idx="2" type="hdr"/>
          </p:nvPr>
        </p:nvSpPr>
        <p:spPr>
          <a:xfrm>
            <a:off x="0" y="0"/>
            <a:ext cx="2971800"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200" u="non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5" name="Shape 5"/>
          <p:cNvSpPr txBox="1"/>
          <p:nvPr>
            <p:ph idx="10" type="dt"/>
          </p:nvPr>
        </p:nvSpPr>
        <p:spPr>
          <a:xfrm>
            <a:off x="3884612" y="0"/>
            <a:ext cx="2971800" cy="457200"/>
          </a:xfrm>
          <a:prstGeom prst="rect">
            <a:avLst/>
          </a:prstGeom>
          <a:noFill/>
          <a:ln>
            <a:noFill/>
          </a:ln>
        </p:spPr>
        <p:txBody>
          <a:bodyPr anchorCtr="0" anchor="t" bIns="91425" lIns="91425" rIns="91425" wrap="square" tIns="91425"/>
          <a:lstStyle>
            <a:lvl1pPr indent="0" lvl="0" marL="0" marR="0" rtl="0" algn="r">
              <a:lnSpc>
                <a:spcPct val="100000"/>
              </a:lnSpc>
              <a:spcBef>
                <a:spcPts val="0"/>
              </a:spcBef>
              <a:spcAft>
                <a:spcPts val="0"/>
              </a:spcAft>
              <a:buNone/>
              <a:defRPr b="0" i="0" sz="1200" u="non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6" name="Shape 6"/>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med" w="med" type="none"/>
            <a:tailEnd len="med" w="med" type="none"/>
          </a:ln>
        </p:spPr>
      </p:sp>
      <p:sp>
        <p:nvSpPr>
          <p:cNvPr id="7" name="Shape 7"/>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indent="0" lvl="0" marL="0" marR="0" rtl="0" algn="l">
              <a:spcBef>
                <a:spcPts val="0"/>
              </a:spcBef>
              <a:buChar char="●"/>
              <a:defRPr b="0" i="0" sz="1800" u="none" cap="none" strike="noStrike"/>
            </a:lvl1pPr>
            <a:lvl2pPr indent="0" lvl="1" marL="457200" marR="0" rtl="0" algn="l">
              <a:spcBef>
                <a:spcPts val="0"/>
              </a:spcBef>
              <a:buChar char="○"/>
              <a:defRPr b="0" i="0" sz="1800" u="none" cap="none" strike="noStrike"/>
            </a:lvl2pPr>
            <a:lvl3pPr indent="0" lvl="2" marL="914400" marR="0" rtl="0" algn="l">
              <a:spcBef>
                <a:spcPts val="0"/>
              </a:spcBef>
              <a:buChar char="■"/>
              <a:defRPr b="0" i="0" sz="1800" u="none" cap="none" strike="noStrike"/>
            </a:lvl3pPr>
            <a:lvl4pPr indent="0" lvl="3" marL="1371600" marR="0" rtl="0" algn="l">
              <a:spcBef>
                <a:spcPts val="0"/>
              </a:spcBef>
              <a:buChar char="●"/>
              <a:defRPr b="0" i="0" sz="1800" u="none" cap="none" strike="noStrike"/>
            </a:lvl4pPr>
            <a:lvl5pPr indent="0" lvl="4" marL="1828800" marR="0" rtl="0" algn="l">
              <a:spcBef>
                <a:spcPts val="0"/>
              </a:spcBef>
              <a:buChar char="○"/>
              <a:defRPr b="0" i="0" sz="1800" u="none" cap="none" strike="noStrike"/>
            </a:lvl5pPr>
            <a:lvl6pPr indent="0" lvl="5" marL="2286000" marR="0" rtl="0" algn="l">
              <a:spcBef>
                <a:spcPts val="0"/>
              </a:spcBef>
              <a:buChar char="■"/>
              <a:defRPr b="0" i="0" sz="1800" u="none" cap="none" strike="noStrike"/>
            </a:lvl6pPr>
            <a:lvl7pPr indent="0" lvl="6" marL="2743200" marR="0" rtl="0" algn="l">
              <a:spcBef>
                <a:spcPts val="0"/>
              </a:spcBef>
              <a:buChar char="●"/>
              <a:defRPr b="0" i="0" sz="1800" u="none" cap="none" strike="noStrike"/>
            </a:lvl7pPr>
            <a:lvl8pPr indent="0" lvl="7" marL="3200400" marR="0" rtl="0" algn="l">
              <a:spcBef>
                <a:spcPts val="0"/>
              </a:spcBef>
              <a:buChar char="○"/>
              <a:defRPr b="0" i="0" sz="1800" u="none" cap="none" strike="noStrike"/>
            </a:lvl8pPr>
            <a:lvl9pPr indent="0" lvl="8" marL="3657600" marR="0" rtl="0" algn="l">
              <a:spcBef>
                <a:spcPts val="0"/>
              </a:spcBef>
              <a:buChar char="■"/>
              <a:defRPr b="0" i="0" sz="1800" u="none" cap="none" strike="noStrike"/>
            </a:lvl9pPr>
          </a:lstStyle>
          <a:p/>
        </p:txBody>
      </p:sp>
      <p:sp>
        <p:nvSpPr>
          <p:cNvPr id="8" name="Shape 8"/>
          <p:cNvSpPr txBox="1"/>
          <p:nvPr>
            <p:ph idx="11" type="ftr"/>
          </p:nvPr>
        </p:nvSpPr>
        <p:spPr>
          <a:xfrm>
            <a:off x="0" y="8685212"/>
            <a:ext cx="2971800" cy="4572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200" u="non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9" name="Shape 9"/>
          <p:cNvSpPr txBox="1"/>
          <p:nvPr>
            <p:ph idx="4"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 name="Shape 23"/>
        <p:cNvGrpSpPr/>
        <p:nvPr/>
      </p:nvGrpSpPr>
      <p:grpSpPr>
        <a:xfrm>
          <a:off x="0" y="0"/>
          <a:ext cx="0" cy="0"/>
          <a:chOff x="0" y="0"/>
          <a:chExt cx="0" cy="0"/>
        </a:xfrm>
      </p:grpSpPr>
      <p:sp>
        <p:nvSpPr>
          <p:cNvPr id="24" name="Shape 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5" name="Shape 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90" name="Shape 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1" name="Shape 9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98" name="Shape 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9" name="Shape 9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06" name="Shape 1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07" name="Shape 10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14" name="Shape 1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15" name="Shape 11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22" name="Shape 1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23" name="Shape 12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30" name="Shape 1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31" name="Shape 13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37" name="Shape 1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38" name="Shape 13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44" name="Shape 1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45" name="Shape 14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52" name="Shape 1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53" name="Shape 15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60" name="Shape 1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61" name="Shape 16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 name="Shape 31"/>
        <p:cNvGrpSpPr/>
        <p:nvPr/>
      </p:nvGrpSpPr>
      <p:grpSpPr>
        <a:xfrm>
          <a:off x="0" y="0"/>
          <a:ext cx="0" cy="0"/>
          <a:chOff x="0" y="0"/>
          <a:chExt cx="0" cy="0"/>
        </a:xfrm>
      </p:grpSpPr>
      <p:sp>
        <p:nvSpPr>
          <p:cNvPr id="32" name="Shape 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3" name="Shape 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67" name="Shape 1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68" name="Shape 16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74" name="Shape 1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75" name="Shape 17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82" name="Shape 1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83" name="Shape 18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89" name="Shape 1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90" name="Shape 19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97" name="Shape 1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98" name="Shape 19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04" name="Shape 2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05" name="Shape 20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11" name="Shape 2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12" name="Shape 21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18" name="Shape 2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19" name="Shape 21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25" name="Shape 2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26" name="Shape 22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Shape 23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33" name="Shape 2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34" name="Shape 23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 name="Shape 37"/>
        <p:cNvGrpSpPr/>
        <p:nvPr/>
      </p:nvGrpSpPr>
      <p:grpSpPr>
        <a:xfrm>
          <a:off x="0" y="0"/>
          <a:ext cx="0" cy="0"/>
          <a:chOff x="0" y="0"/>
          <a:chExt cx="0" cy="0"/>
        </a:xfrm>
      </p:grpSpPr>
      <p:sp>
        <p:nvSpPr>
          <p:cNvPr id="38" name="Shape 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9" name="Shape 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Shape 24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41" name="Shape 2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42" name="Shape 24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Shape 24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48" name="Shape 2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49" name="Shape 24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56" name="Shape 2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57" name="Shape 25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63" name="Shape 2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64" name="Shape 26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Shape 26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70" name="Shape 2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71" name="Shape 27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Shape 27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77" name="Shape 2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78" name="Shape 27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Shape 28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84" name="Shape 2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85" name="Shape 28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Shape 29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92" name="Shape 2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93" name="Shape 29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Shape 29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00" name="Shape 3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01" name="Shape 30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Shape 30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08" name="Shape 3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09" name="Shape 30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 name="Shape 44"/>
        <p:cNvGrpSpPr/>
        <p:nvPr/>
      </p:nvGrpSpPr>
      <p:grpSpPr>
        <a:xfrm>
          <a:off x="0" y="0"/>
          <a:ext cx="0" cy="0"/>
          <a:chOff x="0" y="0"/>
          <a:chExt cx="0" cy="0"/>
        </a:xfrm>
      </p:grpSpPr>
      <p:sp>
        <p:nvSpPr>
          <p:cNvPr id="45" name="Shape 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6" name="Shape 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Shape 31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16" name="Shape 3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17" name="Shape 31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Shape 32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24" name="Shape 3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25" name="Shape 32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Shape 33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32" name="Shape 3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33" name="Shape 33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Shape 33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40" name="Shape 3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41" name="Shape 34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Shape 34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47" name="Shape 3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48" name="Shape 34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Shape 35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55" name="Shape 3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56" name="Shape 35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Shape 36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63" name="Shape 3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64" name="Shape 36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Shape 37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71" name="Shape 3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72" name="Shape 37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Shape 3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78" name="Shape 3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Shape 3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85" name="Shape 3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Shape 5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3" name="Shape 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4" name="Shape 5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Shape 3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92" name="Shape 3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Shape 3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99" name="Shape 3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Shape 4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06" name="Shape 4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Shape 4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13" name="Shape 4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Shape 4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19" name="Shape 4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Shape 4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25" name="Shape 4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Shape 4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33" name="Shape 4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Shape 4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40" name="Shape 4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Shape 4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46" name="Shape 4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Shape 4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52" name="Shape 4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0" name="Shape 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1" name="Shape 6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Shape 4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59" name="Shape 4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Shape 4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65" name="Shape 4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Shape 4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71" name="Shape 4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5" name="Shape 475"/>
        <p:cNvGrpSpPr/>
        <p:nvPr/>
      </p:nvGrpSpPr>
      <p:grpSpPr>
        <a:xfrm>
          <a:off x="0" y="0"/>
          <a:ext cx="0" cy="0"/>
          <a:chOff x="0" y="0"/>
          <a:chExt cx="0" cy="0"/>
        </a:xfrm>
      </p:grpSpPr>
      <p:sp>
        <p:nvSpPr>
          <p:cNvPr id="476" name="Shape 4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77" name="Shape 4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Shape 4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83" name="Shape 4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7" name="Shape 487"/>
        <p:cNvGrpSpPr/>
        <p:nvPr/>
      </p:nvGrpSpPr>
      <p:grpSpPr>
        <a:xfrm>
          <a:off x="0" y="0"/>
          <a:ext cx="0" cy="0"/>
          <a:chOff x="0" y="0"/>
          <a:chExt cx="0" cy="0"/>
        </a:xfrm>
      </p:grpSpPr>
      <p:sp>
        <p:nvSpPr>
          <p:cNvPr id="488" name="Shape 4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89" name="Shape 4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Shape 4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95" name="Shape 4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9" name="Shape 499"/>
        <p:cNvGrpSpPr/>
        <p:nvPr/>
      </p:nvGrpSpPr>
      <p:grpSpPr>
        <a:xfrm>
          <a:off x="0" y="0"/>
          <a:ext cx="0" cy="0"/>
          <a:chOff x="0" y="0"/>
          <a:chExt cx="0" cy="0"/>
        </a:xfrm>
      </p:grpSpPr>
      <p:sp>
        <p:nvSpPr>
          <p:cNvPr id="500" name="Shape 5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01" name="Shape 5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Shape 5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07" name="Shape 5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1" name="Shape 511"/>
        <p:cNvGrpSpPr/>
        <p:nvPr/>
      </p:nvGrpSpPr>
      <p:grpSpPr>
        <a:xfrm>
          <a:off x="0" y="0"/>
          <a:ext cx="0" cy="0"/>
          <a:chOff x="0" y="0"/>
          <a:chExt cx="0" cy="0"/>
        </a:xfrm>
      </p:grpSpPr>
      <p:sp>
        <p:nvSpPr>
          <p:cNvPr id="512" name="Shape 5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13" name="Shape 5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Shape 6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7" name="Shape 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8" name="Shape 6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7" name="Shape 517"/>
        <p:cNvGrpSpPr/>
        <p:nvPr/>
      </p:nvGrpSpPr>
      <p:grpSpPr>
        <a:xfrm>
          <a:off x="0" y="0"/>
          <a:ext cx="0" cy="0"/>
          <a:chOff x="0" y="0"/>
          <a:chExt cx="0" cy="0"/>
        </a:xfrm>
      </p:grpSpPr>
      <p:sp>
        <p:nvSpPr>
          <p:cNvPr id="518" name="Shape 5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19" name="Shape 5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3" name="Shape 523"/>
        <p:cNvGrpSpPr/>
        <p:nvPr/>
      </p:nvGrpSpPr>
      <p:grpSpPr>
        <a:xfrm>
          <a:off x="0" y="0"/>
          <a:ext cx="0" cy="0"/>
          <a:chOff x="0" y="0"/>
          <a:chExt cx="0" cy="0"/>
        </a:xfrm>
      </p:grpSpPr>
      <p:sp>
        <p:nvSpPr>
          <p:cNvPr id="524" name="Shape 5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25" name="Shape 5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9" name="Shape 529"/>
        <p:cNvGrpSpPr/>
        <p:nvPr/>
      </p:nvGrpSpPr>
      <p:grpSpPr>
        <a:xfrm>
          <a:off x="0" y="0"/>
          <a:ext cx="0" cy="0"/>
          <a:chOff x="0" y="0"/>
          <a:chExt cx="0" cy="0"/>
        </a:xfrm>
      </p:grpSpPr>
      <p:sp>
        <p:nvSpPr>
          <p:cNvPr id="530" name="Shape 5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31" name="Shape 5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5" name="Shape 535"/>
        <p:cNvGrpSpPr/>
        <p:nvPr/>
      </p:nvGrpSpPr>
      <p:grpSpPr>
        <a:xfrm>
          <a:off x="0" y="0"/>
          <a:ext cx="0" cy="0"/>
          <a:chOff x="0" y="0"/>
          <a:chExt cx="0" cy="0"/>
        </a:xfrm>
      </p:grpSpPr>
      <p:sp>
        <p:nvSpPr>
          <p:cNvPr id="536" name="Shape 5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37" name="Shape 5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Shape 7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5" name="Shape 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6" name="Shape 7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83" name="Shape 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4" name="Shape 8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text on left, text on right">
    <p:spTree>
      <p:nvGrpSpPr>
        <p:cNvPr id="15" name="Shape 15"/>
        <p:cNvGrpSpPr/>
        <p:nvPr/>
      </p:nvGrpSpPr>
      <p:grpSpPr>
        <a:xfrm>
          <a:off x="0" y="0"/>
          <a:ext cx="0" cy="0"/>
          <a:chOff x="0" y="0"/>
          <a:chExt cx="0" cy="0"/>
        </a:xfrm>
      </p:grpSpPr>
      <p:sp>
        <p:nvSpPr>
          <p:cNvPr id="16" name="Shape 16"/>
          <p:cNvSpPr txBox="1"/>
          <p:nvPr>
            <p:ph idx="10" type="dt"/>
          </p:nvPr>
        </p:nvSpPr>
        <p:spPr>
          <a:xfrm>
            <a:off x="0" y="0"/>
            <a:ext cx="3000000" cy="3000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7" name="Shape 17"/>
          <p:cNvSpPr txBox="1"/>
          <p:nvPr>
            <p:ph idx="11" type="ftr"/>
          </p:nvPr>
        </p:nvSpPr>
        <p:spPr>
          <a:xfrm>
            <a:off x="0" y="0"/>
            <a:ext cx="3000000" cy="3000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8" name="Shape 18"/>
          <p:cNvSpPr txBox="1"/>
          <p:nvPr>
            <p:ph idx="12" type="sldNum"/>
          </p:nvPr>
        </p:nvSpPr>
        <p:spPr>
          <a:xfrm>
            <a:off x="0" y="0"/>
            <a:ext cx="3000000" cy="3000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chemeClr val="dk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Only">
  <p:cSld name="Object  only">
    <p:spTree>
      <p:nvGrpSpPr>
        <p:cNvPr id="19" name="Shape 19"/>
        <p:cNvGrpSpPr/>
        <p:nvPr/>
      </p:nvGrpSpPr>
      <p:grpSpPr>
        <a:xfrm>
          <a:off x="0" y="0"/>
          <a:ext cx="0" cy="0"/>
          <a:chOff x="0" y="0"/>
          <a:chExt cx="0" cy="0"/>
        </a:xfrm>
      </p:grpSpPr>
      <p:sp>
        <p:nvSpPr>
          <p:cNvPr id="20" name="Shape 20"/>
          <p:cNvSpPr txBox="1"/>
          <p:nvPr>
            <p:ph idx="10" type="dt"/>
          </p:nvPr>
        </p:nvSpPr>
        <p:spPr>
          <a:xfrm>
            <a:off x="0" y="0"/>
            <a:ext cx="3000000" cy="3000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1" name="Shape 21"/>
          <p:cNvSpPr txBox="1"/>
          <p:nvPr>
            <p:ph idx="11" type="ftr"/>
          </p:nvPr>
        </p:nvSpPr>
        <p:spPr>
          <a:xfrm>
            <a:off x="0" y="0"/>
            <a:ext cx="3000000" cy="3000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2" name="Shape 22"/>
          <p:cNvSpPr txBox="1"/>
          <p:nvPr>
            <p:ph idx="12" type="sldNum"/>
          </p:nvPr>
        </p:nvSpPr>
        <p:spPr>
          <a:xfrm>
            <a:off x="0" y="0"/>
            <a:ext cx="3000000" cy="3000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chemeClr val="dk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 name="Shape 10"/>
        <p:cNvGrpSpPr/>
        <p:nvPr/>
      </p:nvGrpSpPr>
      <p:grpSpPr>
        <a:xfrm>
          <a:off x="0" y="0"/>
          <a:ext cx="0" cy="0"/>
          <a:chOff x="0" y="0"/>
          <a:chExt cx="0" cy="0"/>
        </a:xfrm>
      </p:grpSpPr>
      <p:pic>
        <p:nvPicPr>
          <p:cNvPr id="11" name="Shape 11"/>
          <p:cNvPicPr preferRelativeResize="0"/>
          <p:nvPr/>
        </p:nvPicPr>
        <p:blipFill rotWithShape="1">
          <a:blip r:embed="rId1">
            <a:alphaModFix/>
          </a:blip>
          <a:srcRect b="0" l="0" r="0" t="0"/>
          <a:stretch/>
        </p:blipFill>
        <p:spPr>
          <a:xfrm>
            <a:off x="0" y="0"/>
            <a:ext cx="9140825" cy="6854825"/>
          </a:xfrm>
          <a:prstGeom prst="rect">
            <a:avLst/>
          </a:prstGeom>
          <a:noFill/>
          <a:ln>
            <a:noFill/>
          </a:ln>
        </p:spPr>
      </p:pic>
      <p:sp>
        <p:nvSpPr>
          <p:cNvPr id="12" name="Shape 12"/>
          <p:cNvSpPr/>
          <p:nvPr/>
        </p:nvSpPr>
        <p:spPr>
          <a:xfrm>
            <a:off x="8839200" y="0"/>
            <a:ext cx="304800" cy="304800"/>
          </a:xfrm>
          <a:custGeom>
            <a:pathLst>
              <a:path extrusionOk="0" h="120000" w="120000">
                <a:moveTo>
                  <a:pt x="0" y="0"/>
                </a:moveTo>
                <a:lnTo>
                  <a:pt x="120000" y="0"/>
                </a:lnTo>
                <a:lnTo>
                  <a:pt x="120000" y="120000"/>
                </a:lnTo>
                <a:lnTo>
                  <a:pt x="0" y="120000"/>
                </a:lnTo>
                <a:close/>
              </a:path>
            </a:pathLst>
          </a:custGeom>
          <a:solidFill>
            <a:schemeClr val="accent1">
              <a:alpha val="0"/>
            </a:schemeClr>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 name="Shape 13"/>
          <p:cNvSpPr txBox="1"/>
          <p:nvPr/>
        </p:nvSpPr>
        <p:spPr>
          <a:xfrm>
            <a:off x="63500" y="101600"/>
            <a:ext cx="5651500" cy="3667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1A55A"/>
              </a:buClr>
              <a:buSzPct val="25000"/>
              <a:buFont typeface="Arial"/>
              <a:buNone/>
            </a:pPr>
            <a:r>
              <a:rPr b="1" i="0" lang="en-US" sz="1800" u="none">
                <a:solidFill>
                  <a:srgbClr val="E1A55A"/>
                </a:solidFill>
                <a:latin typeface="Arial"/>
                <a:ea typeface="Arial"/>
                <a:cs typeface="Arial"/>
                <a:sym typeface="Arial"/>
              </a:rPr>
              <a:t>35</a:t>
            </a:r>
            <a:r>
              <a:rPr b="1" i="0" lang="en-US" sz="1800" u="none">
                <a:solidFill>
                  <a:srgbClr val="FFE633"/>
                </a:solidFill>
                <a:latin typeface="Arial"/>
                <a:ea typeface="Arial"/>
                <a:cs typeface="Arial"/>
                <a:sym typeface="Arial"/>
              </a:rPr>
              <a:t> </a:t>
            </a:r>
            <a:r>
              <a:rPr b="1" i="0" lang="en-US" sz="1800" u="none">
                <a:solidFill>
                  <a:schemeClr val="hlink"/>
                </a:solidFill>
                <a:latin typeface="Arial"/>
                <a:ea typeface="Arial"/>
                <a:cs typeface="Arial"/>
                <a:sym typeface="Arial"/>
              </a:rPr>
              <a:t>Electric Circuits</a:t>
            </a:r>
          </a:p>
        </p:txBody>
      </p:sp>
      <p:sp>
        <p:nvSpPr>
          <p:cNvPr id="14" name="Shape 14"/>
          <p:cNvSpPr/>
          <p:nvPr/>
        </p:nvSpPr>
        <p:spPr>
          <a:xfrm>
            <a:off x="8128000" y="6413500"/>
            <a:ext cx="381000" cy="381000"/>
          </a:xfrm>
          <a:custGeom>
            <a:pathLst>
              <a:path extrusionOk="0" h="120000" w="120000">
                <a:moveTo>
                  <a:pt x="0" y="0"/>
                </a:moveTo>
                <a:lnTo>
                  <a:pt x="120000" y="0"/>
                </a:lnTo>
                <a:lnTo>
                  <a:pt x="120000" y="120000"/>
                </a:lnTo>
                <a:lnTo>
                  <a:pt x="0" y="120000"/>
                </a:lnTo>
                <a:close/>
              </a:path>
            </a:pathLst>
          </a:custGeom>
          <a:solidFill>
            <a:schemeClr val="accent1">
              <a:alpha val="0"/>
            </a:schemeClr>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2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2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2.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25.png"/><Relationship Id="rId4" Type="http://schemas.openxmlformats.org/officeDocument/2006/relationships/image" Target="../media/image2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2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 name="Shape 26"/>
        <p:cNvGrpSpPr/>
        <p:nvPr/>
      </p:nvGrpSpPr>
      <p:grpSpPr>
        <a:xfrm>
          <a:off x="0" y="0"/>
          <a:ext cx="0" cy="0"/>
          <a:chOff x="0" y="0"/>
          <a:chExt cx="0" cy="0"/>
        </a:xfrm>
      </p:grpSpPr>
      <p:pic>
        <p:nvPicPr>
          <p:cNvPr id="27" name="Shape 27"/>
          <p:cNvPicPr preferRelativeResize="0"/>
          <p:nvPr/>
        </p:nvPicPr>
        <p:blipFill rotWithShape="1">
          <a:blip r:embed="rId3">
            <a:alphaModFix/>
          </a:blip>
          <a:srcRect b="0" l="0" r="0" t="0"/>
          <a:stretch/>
        </p:blipFill>
        <p:spPr>
          <a:xfrm>
            <a:off x="3175" y="533400"/>
            <a:ext cx="9140825" cy="5765800"/>
          </a:xfrm>
          <a:prstGeom prst="rect">
            <a:avLst/>
          </a:prstGeom>
          <a:noFill/>
          <a:ln>
            <a:noFill/>
          </a:ln>
        </p:spPr>
      </p:pic>
      <p:sp>
        <p:nvSpPr>
          <p:cNvPr id="28" name="Shape 28"/>
          <p:cNvSpPr txBox="1"/>
          <p:nvPr>
            <p:ph idx="1" type="body"/>
          </p:nvPr>
        </p:nvSpPr>
        <p:spPr>
          <a:xfrm>
            <a:off x="3886200" y="2590800"/>
            <a:ext cx="3429000" cy="137318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0" i="0" lang="en-US" sz="2800" u="none" cap="none" strike="noStrike">
                <a:solidFill>
                  <a:schemeClr val="hlink"/>
                </a:solidFill>
                <a:latin typeface="Arial"/>
                <a:ea typeface="Arial"/>
                <a:cs typeface="Arial"/>
                <a:sym typeface="Arial"/>
              </a:rPr>
              <a:t>Any path along which electrons can flow is a circuit.</a:t>
            </a:r>
          </a:p>
        </p:txBody>
      </p:sp>
      <p:pic>
        <p:nvPicPr>
          <p:cNvPr id="29" name="Shape 29"/>
          <p:cNvPicPr preferRelativeResize="0"/>
          <p:nvPr/>
        </p:nvPicPr>
        <p:blipFill rotWithShape="1">
          <a:blip r:embed="rId4">
            <a:alphaModFix/>
          </a:blip>
          <a:srcRect b="0" l="0" r="0" t="0"/>
          <a:stretch/>
        </p:blipFill>
        <p:spPr>
          <a:xfrm>
            <a:off x="1752600" y="2654300"/>
            <a:ext cx="2130425" cy="1460500"/>
          </a:xfrm>
          <a:prstGeom prst="rect">
            <a:avLst/>
          </a:prstGeom>
          <a:noFill/>
          <a:ln>
            <a:noFill/>
          </a:ln>
        </p:spPr>
      </p:pic>
      <p:pic>
        <p:nvPicPr>
          <p:cNvPr id="30" name="Shape 30"/>
          <p:cNvPicPr preferRelativeResize="0"/>
          <p:nvPr/>
        </p:nvPicPr>
        <p:blipFill rotWithShape="1">
          <a:blip r:embed="rId5">
            <a:alphaModFix/>
          </a:blip>
          <a:srcRect b="0" l="0" r="0" t="0"/>
          <a:stretch/>
        </p:blipFill>
        <p:spPr>
          <a:xfrm>
            <a:off x="381000" y="2590800"/>
            <a:ext cx="1236662" cy="13573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2" name="Shape 92"/>
        <p:cNvGrpSpPr/>
        <p:nvPr/>
      </p:nvGrpSpPr>
      <p:grpSpPr>
        <a:xfrm>
          <a:off x="0" y="0"/>
          <a:ext cx="0" cy="0"/>
          <a:chOff x="0" y="0"/>
          <a:chExt cx="0" cy="0"/>
        </a:xfrm>
      </p:grpSpPr>
      <p:sp>
        <p:nvSpPr>
          <p:cNvPr id="93" name="Shape 93"/>
          <p:cNvSpPr txBox="1"/>
          <p:nvPr/>
        </p:nvSpPr>
        <p:spPr>
          <a:xfrm>
            <a:off x="227012" y="1196975"/>
            <a:ext cx="5259387" cy="31591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Neither the water nor the electrons concentrate in certain places.</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They flow continuously around a loop, or circuit.</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the switch is turned on, the mobile conduction electrons in the wires and the filament begin to drift through the circuit.</a:t>
            </a:r>
          </a:p>
        </p:txBody>
      </p:sp>
      <p:sp>
        <p:nvSpPr>
          <p:cNvPr id="94" name="Shape 94"/>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 Battery and a Bulb</a:t>
            </a:r>
          </a:p>
        </p:txBody>
      </p:sp>
      <p:pic>
        <p:nvPicPr>
          <p:cNvPr id="95" name="Shape 95"/>
          <p:cNvPicPr preferRelativeResize="0"/>
          <p:nvPr/>
        </p:nvPicPr>
        <p:blipFill rotWithShape="1">
          <a:blip r:embed="rId3">
            <a:alphaModFix/>
          </a:blip>
          <a:srcRect b="0" l="0" r="0" t="0"/>
          <a:stretch/>
        </p:blipFill>
        <p:spPr>
          <a:xfrm>
            <a:off x="5715000" y="1295400"/>
            <a:ext cx="2903537" cy="4914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0" name="Shape 100"/>
        <p:cNvGrpSpPr/>
        <p:nvPr/>
      </p:nvGrpSpPr>
      <p:grpSpPr>
        <a:xfrm>
          <a:off x="0" y="0"/>
          <a:ext cx="0" cy="0"/>
          <a:chOff x="0" y="0"/>
          <a:chExt cx="0" cy="0"/>
        </a:xfrm>
      </p:grpSpPr>
      <p:sp>
        <p:nvSpPr>
          <p:cNvPr id="101" name="Shape 101"/>
          <p:cNvSpPr txBox="1"/>
          <p:nvPr/>
        </p:nvSpPr>
        <p:spPr>
          <a:xfrm>
            <a:off x="227012" y="1196975"/>
            <a:ext cx="44973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Electrons do not pile up inside a bulb, but instead flow through its filament.</a:t>
            </a:r>
          </a:p>
        </p:txBody>
      </p:sp>
      <p:sp>
        <p:nvSpPr>
          <p:cNvPr id="102" name="Shape 102"/>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 Battery and a Bulb</a:t>
            </a:r>
          </a:p>
        </p:txBody>
      </p:sp>
      <p:pic>
        <p:nvPicPr>
          <p:cNvPr id="103" name="Shape 103"/>
          <p:cNvPicPr preferRelativeResize="0"/>
          <p:nvPr/>
        </p:nvPicPr>
        <p:blipFill rotWithShape="1">
          <a:blip r:embed="rId3">
            <a:alphaModFix/>
          </a:blip>
          <a:srcRect b="0" l="0" r="0" t="0"/>
          <a:stretch/>
        </p:blipFill>
        <p:spPr>
          <a:xfrm>
            <a:off x="5484812" y="1066800"/>
            <a:ext cx="2820987" cy="5133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8" name="Shape 108"/>
        <p:cNvGrpSpPr/>
        <p:nvPr/>
      </p:nvGrpSpPr>
      <p:grpSpPr>
        <a:xfrm>
          <a:off x="0" y="0"/>
          <a:ext cx="0" cy="0"/>
          <a:chOff x="0" y="0"/>
          <a:chExt cx="0" cy="0"/>
        </a:xfrm>
      </p:grpSpPr>
      <p:pic>
        <p:nvPicPr>
          <p:cNvPr id="109" name="Shape 109"/>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110" name="Shape 110"/>
          <p:cNvSpPr txBox="1"/>
          <p:nvPr/>
        </p:nvSpPr>
        <p:spPr>
          <a:xfrm>
            <a:off x="1676400" y="3022600"/>
            <a:ext cx="73152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happens to the mobile conduction electrons when you turn on a flashlight? </a:t>
            </a:r>
          </a:p>
        </p:txBody>
      </p:sp>
      <p:sp>
        <p:nvSpPr>
          <p:cNvPr id="111" name="Shape 111"/>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 Battery and a Bulb</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6" name="Shape 116"/>
        <p:cNvGrpSpPr/>
        <p:nvPr/>
      </p:nvGrpSpPr>
      <p:grpSpPr>
        <a:xfrm>
          <a:off x="0" y="0"/>
          <a:ext cx="0" cy="0"/>
          <a:chOff x="0" y="0"/>
          <a:chExt cx="0" cy="0"/>
        </a:xfrm>
      </p:grpSpPr>
      <p:pic>
        <p:nvPicPr>
          <p:cNvPr id="117" name="Shape 117"/>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118" name="Shape 118"/>
          <p:cNvSpPr txBox="1"/>
          <p:nvPr>
            <p:ph idx="1" type="body"/>
          </p:nvPr>
        </p:nvSpPr>
        <p:spPr>
          <a:xfrm>
            <a:off x="990600" y="2819400"/>
            <a:ext cx="7239000" cy="82232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For a continuous flow of electrons, there must be a complete circuit with no gaps. </a:t>
            </a:r>
          </a:p>
        </p:txBody>
      </p:sp>
      <p:sp>
        <p:nvSpPr>
          <p:cNvPr id="119" name="Shape 11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Electric Circuits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4" name="Shape 124"/>
        <p:cNvGrpSpPr/>
        <p:nvPr/>
      </p:nvGrpSpPr>
      <p:grpSpPr>
        <a:xfrm>
          <a:off x="0" y="0"/>
          <a:ext cx="0" cy="0"/>
          <a:chOff x="0" y="0"/>
          <a:chExt cx="0" cy="0"/>
        </a:xfrm>
      </p:grpSpPr>
      <p:sp>
        <p:nvSpPr>
          <p:cNvPr id="125" name="Shape 125"/>
          <p:cNvSpPr txBox="1"/>
          <p:nvPr/>
        </p:nvSpPr>
        <p:spPr>
          <a:xfrm>
            <a:off x="227012" y="1196975"/>
            <a:ext cx="5106987" cy="23558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Any path along which electrons can flow is a circuit.</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gap is usually provided by an electric switch that can be opened or closed to either cut off or allow electron flow. </a:t>
            </a:r>
          </a:p>
        </p:txBody>
      </p:sp>
      <p:sp>
        <p:nvSpPr>
          <p:cNvPr id="126" name="Shape 12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Electric Circuits</a:t>
            </a:r>
          </a:p>
        </p:txBody>
      </p:sp>
      <p:pic>
        <p:nvPicPr>
          <p:cNvPr id="127" name="Shape 127"/>
          <p:cNvPicPr preferRelativeResize="0"/>
          <p:nvPr/>
        </p:nvPicPr>
        <p:blipFill rotWithShape="1">
          <a:blip r:embed="rId3">
            <a:alphaModFix/>
          </a:blip>
          <a:srcRect b="0" l="0" r="0" t="0"/>
          <a:stretch/>
        </p:blipFill>
        <p:spPr>
          <a:xfrm>
            <a:off x="5614987" y="1219200"/>
            <a:ext cx="3292475" cy="4924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2" name="Shape 132"/>
        <p:cNvGrpSpPr/>
        <p:nvPr/>
      </p:nvGrpSpPr>
      <p:grpSpPr>
        <a:xfrm>
          <a:off x="0" y="0"/>
          <a:ext cx="0" cy="0"/>
          <a:chOff x="0" y="0"/>
          <a:chExt cx="0" cy="0"/>
        </a:xfrm>
      </p:grpSpPr>
      <p:sp>
        <p:nvSpPr>
          <p:cNvPr id="133" name="Shape 133"/>
          <p:cNvSpPr txBox="1"/>
          <p:nvPr/>
        </p:nvSpPr>
        <p:spPr>
          <a:xfrm>
            <a:off x="227012" y="1196975"/>
            <a:ext cx="7621587" cy="31591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water analogy is useful but has some limitations.</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 break in a water pipe results in a leak, but a break in an electric circuit results in a complete stop in the flow.</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Opening a switch stops the flow of electricity. An electric circuit must be closed for electricity to flow. Opening a water faucet, on the other hand, starts the flow of water.</a:t>
            </a:r>
          </a:p>
        </p:txBody>
      </p:sp>
      <p:sp>
        <p:nvSpPr>
          <p:cNvPr id="134" name="Shape 13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Electric Circuits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9" name="Shape 139"/>
        <p:cNvGrpSpPr/>
        <p:nvPr/>
      </p:nvGrpSpPr>
      <p:grpSpPr>
        <a:xfrm>
          <a:off x="0" y="0"/>
          <a:ext cx="0" cy="0"/>
          <a:chOff x="0" y="0"/>
          <a:chExt cx="0" cy="0"/>
        </a:xfrm>
      </p:grpSpPr>
      <p:sp>
        <p:nvSpPr>
          <p:cNvPr id="140" name="Shape 140"/>
          <p:cNvSpPr txBox="1"/>
          <p:nvPr/>
        </p:nvSpPr>
        <p:spPr>
          <a:xfrm>
            <a:off x="227012" y="1196975"/>
            <a:ext cx="7621587" cy="35972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Most circuits have more than one device that receives electrical energy.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These devices are commonly connected in a circuit in one of two ways, </a:t>
            </a:r>
            <a:r>
              <a:rPr b="0" i="1" lang="en-US" sz="2400" u="none">
                <a:solidFill>
                  <a:srgbClr val="000000"/>
                </a:solidFill>
                <a:latin typeface="Arial"/>
                <a:ea typeface="Arial"/>
                <a:cs typeface="Arial"/>
                <a:sym typeface="Arial"/>
              </a:rPr>
              <a:t>series </a:t>
            </a:r>
            <a:r>
              <a:rPr b="0" i="0" lang="en-US" sz="2400" u="none">
                <a:solidFill>
                  <a:srgbClr val="000000"/>
                </a:solidFill>
                <a:latin typeface="Arial"/>
                <a:ea typeface="Arial"/>
                <a:cs typeface="Arial"/>
                <a:sym typeface="Arial"/>
              </a:rPr>
              <a:t>or </a:t>
            </a:r>
            <a:r>
              <a:rPr b="0" i="1" lang="en-US" sz="2400" u="none">
                <a:solidFill>
                  <a:srgbClr val="000000"/>
                </a:solidFill>
                <a:latin typeface="Arial"/>
                <a:ea typeface="Arial"/>
                <a:cs typeface="Arial"/>
                <a:sym typeface="Arial"/>
              </a:rPr>
              <a:t>parallel.</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When connected </a:t>
            </a:r>
            <a:r>
              <a:rPr b="1" i="0" lang="en-US" sz="2400" u="none" cap="none" strike="noStrike">
                <a:solidFill>
                  <a:srgbClr val="000000"/>
                </a:solidFill>
                <a:latin typeface="Arial"/>
                <a:ea typeface="Arial"/>
                <a:cs typeface="Arial"/>
                <a:sym typeface="Arial"/>
              </a:rPr>
              <a:t>in series, </a:t>
            </a:r>
            <a:r>
              <a:rPr b="0" i="0" lang="en-US" sz="2400" u="none" cap="none" strike="noStrike">
                <a:solidFill>
                  <a:srgbClr val="000000"/>
                </a:solidFill>
                <a:latin typeface="Arial"/>
                <a:ea typeface="Arial"/>
                <a:cs typeface="Arial"/>
                <a:sym typeface="Arial"/>
              </a:rPr>
              <a:t>the devices in a circuit form a single pathway for electron flow.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When connected </a:t>
            </a:r>
            <a:r>
              <a:rPr b="1" i="0" lang="en-US" sz="2400" u="none" cap="none" strike="noStrike">
                <a:solidFill>
                  <a:srgbClr val="000000"/>
                </a:solidFill>
                <a:latin typeface="Arial"/>
                <a:ea typeface="Arial"/>
                <a:cs typeface="Arial"/>
                <a:sym typeface="Arial"/>
              </a:rPr>
              <a:t>in parallel, </a:t>
            </a:r>
            <a:r>
              <a:rPr b="0" i="0" lang="en-US" sz="2400" u="none" cap="none" strike="noStrike">
                <a:solidFill>
                  <a:srgbClr val="000000"/>
                </a:solidFill>
                <a:latin typeface="Arial"/>
                <a:ea typeface="Arial"/>
                <a:cs typeface="Arial"/>
                <a:sym typeface="Arial"/>
              </a:rPr>
              <a:t>the devices in a circuit form branches, each of which is a separate path for electron flow.</a:t>
            </a:r>
          </a:p>
        </p:txBody>
      </p:sp>
      <p:sp>
        <p:nvSpPr>
          <p:cNvPr id="141" name="Shape 14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Electric Circuits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6" name="Shape 146"/>
        <p:cNvGrpSpPr/>
        <p:nvPr/>
      </p:nvGrpSpPr>
      <p:grpSpPr>
        <a:xfrm>
          <a:off x="0" y="0"/>
          <a:ext cx="0" cy="0"/>
          <a:chOff x="0" y="0"/>
          <a:chExt cx="0" cy="0"/>
        </a:xfrm>
      </p:grpSpPr>
      <p:pic>
        <p:nvPicPr>
          <p:cNvPr id="147" name="Shape 147"/>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148" name="Shape 148"/>
          <p:cNvSpPr txBox="1"/>
          <p:nvPr/>
        </p:nvSpPr>
        <p:spPr>
          <a:xfrm>
            <a:off x="1676400" y="3022600"/>
            <a:ext cx="64008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How can a circuit achieve a continuous flow of electrons? </a:t>
            </a:r>
          </a:p>
        </p:txBody>
      </p:sp>
      <p:sp>
        <p:nvSpPr>
          <p:cNvPr id="149" name="Shape 14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Electric Circuits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4"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156" name="Shape 156"/>
          <p:cNvSpPr txBox="1"/>
          <p:nvPr>
            <p:ph idx="1" type="body"/>
          </p:nvPr>
        </p:nvSpPr>
        <p:spPr>
          <a:xfrm>
            <a:off x="990600" y="2622550"/>
            <a:ext cx="7239000" cy="118745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If one device fails in a series circuit, current in the whole circuit ceases and none of the devices will work. </a:t>
            </a:r>
          </a:p>
        </p:txBody>
      </p:sp>
      <p:sp>
        <p:nvSpPr>
          <p:cNvPr id="157" name="Shape 15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35.3 </a:t>
            </a:r>
            <a:r>
              <a:rPr b="1" i="0" lang="en-US" sz="2800" u="none">
                <a:solidFill>
                  <a:srgbClr val="E63219"/>
                </a:solidFill>
                <a:latin typeface="Arial"/>
                <a:ea typeface="Arial"/>
                <a:cs typeface="Arial"/>
                <a:sym typeface="Arial"/>
              </a:rPr>
              <a:t>Series Circuits</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2" name="Shape 162"/>
        <p:cNvGrpSpPr/>
        <p:nvPr/>
      </p:nvGrpSpPr>
      <p:grpSpPr>
        <a:xfrm>
          <a:off x="0" y="0"/>
          <a:ext cx="0" cy="0"/>
          <a:chOff x="0" y="0"/>
          <a:chExt cx="0" cy="0"/>
        </a:xfrm>
      </p:grpSpPr>
      <p:sp>
        <p:nvSpPr>
          <p:cNvPr id="163" name="Shape 163"/>
          <p:cNvSpPr txBox="1"/>
          <p:nvPr/>
        </p:nvSpPr>
        <p:spPr>
          <a:xfrm>
            <a:off x="227012" y="1196975"/>
            <a:ext cx="7621587" cy="31591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three lamps are connected in series with a battery, they form a </a:t>
            </a:r>
            <a:r>
              <a:rPr b="1" i="0" lang="en-US" sz="2400" u="none">
                <a:solidFill>
                  <a:srgbClr val="000000"/>
                </a:solidFill>
                <a:latin typeface="Arial"/>
                <a:ea typeface="Arial"/>
                <a:cs typeface="Arial"/>
                <a:sym typeface="Arial"/>
              </a:rPr>
              <a:t>series circuit. </a:t>
            </a:r>
            <a:r>
              <a:rPr b="0" i="0" lang="en-US" sz="2400" u="none">
                <a:solidFill>
                  <a:srgbClr val="000000"/>
                </a:solidFill>
                <a:latin typeface="Arial"/>
                <a:ea typeface="Arial"/>
                <a:cs typeface="Arial"/>
                <a:sym typeface="Arial"/>
              </a:rPr>
              <a:t>Charge flows through each in turn.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the switch is closed, a current exists almost immediately in all three lamps.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current does not “pile up” in any lamp but flows </a:t>
            </a:r>
            <a:r>
              <a:rPr b="0" i="1" lang="en-US" sz="2400" u="none">
                <a:solidFill>
                  <a:srgbClr val="000000"/>
                </a:solidFill>
                <a:latin typeface="Arial"/>
                <a:ea typeface="Arial"/>
                <a:cs typeface="Arial"/>
                <a:sym typeface="Arial"/>
              </a:rPr>
              <a:t>through </a:t>
            </a:r>
            <a:r>
              <a:rPr b="0" i="0" lang="en-US" sz="2400" u="none">
                <a:solidFill>
                  <a:srgbClr val="000000"/>
                </a:solidFill>
                <a:latin typeface="Arial"/>
                <a:ea typeface="Arial"/>
                <a:cs typeface="Arial"/>
                <a:sym typeface="Arial"/>
              </a:rPr>
              <a:t>each lamp. Electrons in all parts of the circuit begin to move at once. </a:t>
            </a:r>
          </a:p>
        </p:txBody>
      </p:sp>
      <p:sp>
        <p:nvSpPr>
          <p:cNvPr id="164" name="Shape 16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35.3 </a:t>
            </a:r>
            <a:r>
              <a:rPr b="1" i="0" lang="en-US" sz="2800" u="none">
                <a:solidFill>
                  <a:srgbClr val="E63219"/>
                </a:solidFill>
                <a:latin typeface="Arial"/>
                <a:ea typeface="Arial"/>
                <a:cs typeface="Arial"/>
                <a:sym typeface="Arial"/>
              </a:rPr>
              <a:t>Series Circuits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4" name="Shape 34"/>
        <p:cNvGrpSpPr/>
        <p:nvPr/>
      </p:nvGrpSpPr>
      <p:grpSpPr>
        <a:xfrm>
          <a:off x="0" y="0"/>
          <a:ext cx="0" cy="0"/>
          <a:chOff x="0" y="0"/>
          <a:chExt cx="0" cy="0"/>
        </a:xfrm>
      </p:grpSpPr>
      <p:sp>
        <p:nvSpPr>
          <p:cNvPr id="35" name="Shape 35"/>
          <p:cNvSpPr txBox="1"/>
          <p:nvPr>
            <p:ph idx="1" type="body"/>
          </p:nvPr>
        </p:nvSpPr>
        <p:spPr>
          <a:xfrm>
            <a:off x="227012" y="609600"/>
            <a:ext cx="4116387" cy="4364037"/>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rgbClr val="262626"/>
              </a:buClr>
              <a:buSzPct val="25000"/>
              <a:buFont typeface="Arial"/>
              <a:buNone/>
            </a:pPr>
            <a:r>
              <a:rPr b="1" i="0" lang="en-US" sz="2400" u="none" cap="none" strike="noStrike">
                <a:solidFill>
                  <a:srgbClr val="262626"/>
                </a:solidFill>
                <a:latin typeface="Arial"/>
                <a:ea typeface="Arial"/>
                <a:cs typeface="Arial"/>
                <a:sym typeface="Arial"/>
              </a:rPr>
              <a:t>Mechanical things seem to be easier to figure out for most people than electrical things. Maybe this is because most people have had experience playing with blocks and mechanical toys. Hands-on laboratory experience aids your understanding of electric circuits. The experience can be a lot of fun, too!</a:t>
            </a:r>
          </a:p>
        </p:txBody>
      </p:sp>
      <p:pic>
        <p:nvPicPr>
          <p:cNvPr id="36" name="Shape 36"/>
          <p:cNvPicPr preferRelativeResize="0"/>
          <p:nvPr/>
        </p:nvPicPr>
        <p:blipFill rotWithShape="1">
          <a:blip r:embed="rId3">
            <a:alphaModFix/>
          </a:blip>
          <a:srcRect b="0" l="0" r="0" t="0"/>
          <a:stretch/>
        </p:blipFill>
        <p:spPr>
          <a:xfrm>
            <a:off x="4438650" y="971550"/>
            <a:ext cx="4476750" cy="4819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9" name="Shape 169"/>
        <p:cNvGrpSpPr/>
        <p:nvPr/>
      </p:nvGrpSpPr>
      <p:grpSpPr>
        <a:xfrm>
          <a:off x="0" y="0"/>
          <a:ext cx="0" cy="0"/>
          <a:chOff x="0" y="0"/>
          <a:chExt cx="0" cy="0"/>
        </a:xfrm>
      </p:grpSpPr>
      <p:sp>
        <p:nvSpPr>
          <p:cNvPr id="170" name="Shape 170"/>
          <p:cNvSpPr txBox="1"/>
          <p:nvPr/>
        </p:nvSpPr>
        <p:spPr>
          <a:xfrm>
            <a:off x="227012" y="1196975"/>
            <a:ext cx="8383587" cy="20637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Eventually the electrons move all the way around the circuit.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break anywhere in the path results in an open circuit, and the flow of electrons ceases.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Burning out of one of the lamp filaments or simply opening the switch could cause such a break.</a:t>
            </a:r>
          </a:p>
        </p:txBody>
      </p:sp>
      <p:sp>
        <p:nvSpPr>
          <p:cNvPr id="171" name="Shape 17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35.3 </a:t>
            </a:r>
            <a:r>
              <a:rPr b="1" i="0" lang="en-US" sz="2800" u="none">
                <a:solidFill>
                  <a:srgbClr val="E63219"/>
                </a:solidFill>
                <a:latin typeface="Arial"/>
                <a:ea typeface="Arial"/>
                <a:cs typeface="Arial"/>
                <a:sym typeface="Arial"/>
              </a:rPr>
              <a:t>Series Circuits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6" name="Shape 176"/>
        <p:cNvGrpSpPr/>
        <p:nvPr/>
      </p:nvGrpSpPr>
      <p:grpSpPr>
        <a:xfrm>
          <a:off x="0" y="0"/>
          <a:ext cx="0" cy="0"/>
          <a:chOff x="0" y="0"/>
          <a:chExt cx="0" cy="0"/>
        </a:xfrm>
      </p:grpSpPr>
      <p:sp>
        <p:nvSpPr>
          <p:cNvPr id="177" name="Shape 177"/>
          <p:cNvSpPr txBox="1"/>
          <p:nvPr/>
        </p:nvSpPr>
        <p:spPr>
          <a:xfrm>
            <a:off x="227012" y="1196975"/>
            <a:ext cx="8383587"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this simple series circuit, a 9-volt battery provides 3 volts across each lamp.</a:t>
            </a:r>
          </a:p>
        </p:txBody>
      </p:sp>
      <p:sp>
        <p:nvSpPr>
          <p:cNvPr id="178" name="Shape 17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35.3 </a:t>
            </a:r>
            <a:r>
              <a:rPr b="1" i="0" lang="en-US" sz="2800" u="none">
                <a:solidFill>
                  <a:srgbClr val="E63219"/>
                </a:solidFill>
                <a:latin typeface="Arial"/>
                <a:ea typeface="Arial"/>
                <a:cs typeface="Arial"/>
                <a:sym typeface="Arial"/>
              </a:rPr>
              <a:t>Series Circuits</a:t>
            </a:r>
          </a:p>
        </p:txBody>
      </p:sp>
      <p:pic>
        <p:nvPicPr>
          <p:cNvPr id="179" name="Shape 179"/>
          <p:cNvPicPr preferRelativeResize="0"/>
          <p:nvPr/>
        </p:nvPicPr>
        <p:blipFill rotWithShape="1">
          <a:blip r:embed="rId3">
            <a:alphaModFix/>
          </a:blip>
          <a:srcRect b="0" l="0" r="0" t="0"/>
          <a:stretch/>
        </p:blipFill>
        <p:spPr>
          <a:xfrm>
            <a:off x="914400" y="2308225"/>
            <a:ext cx="7313612" cy="36353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4" name="Shape 184"/>
        <p:cNvGrpSpPr/>
        <p:nvPr/>
      </p:nvGrpSpPr>
      <p:grpSpPr>
        <a:xfrm>
          <a:off x="0" y="0"/>
          <a:ext cx="0" cy="0"/>
          <a:chOff x="0" y="0"/>
          <a:chExt cx="0" cy="0"/>
        </a:xfrm>
      </p:grpSpPr>
      <p:sp>
        <p:nvSpPr>
          <p:cNvPr id="185" name="Shape 185"/>
          <p:cNvSpPr txBox="1"/>
          <p:nvPr/>
        </p:nvSpPr>
        <p:spPr>
          <a:xfrm>
            <a:off x="227012" y="1196975"/>
            <a:ext cx="8688387" cy="48387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For series connections:</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Electric current has a single pathway through the circuit.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total resistance to current in the circuit is the sum of the individual resistances along the circuit path.</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current is equal to the voltage supplied by the source divided by the total resistance of the circuit. This is Ohm’s law.</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a:t>
            </a:r>
            <a:r>
              <a:rPr b="0" i="1" lang="en-US" sz="2400" u="none" cap="none" strike="noStrike">
                <a:solidFill>
                  <a:srgbClr val="000000"/>
                </a:solidFill>
                <a:latin typeface="Arial"/>
                <a:ea typeface="Arial"/>
                <a:cs typeface="Arial"/>
                <a:sym typeface="Arial"/>
              </a:rPr>
              <a:t>voltage drop, </a:t>
            </a:r>
            <a:r>
              <a:rPr b="0" i="0" lang="en-US" sz="2400" u="none" cap="none" strike="noStrike">
                <a:solidFill>
                  <a:srgbClr val="000000"/>
                </a:solidFill>
                <a:latin typeface="Arial"/>
                <a:ea typeface="Arial"/>
                <a:cs typeface="Arial"/>
                <a:sym typeface="Arial"/>
              </a:rPr>
              <a:t>or potential difference, across each device depends directly on its resistance.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sum of the voltage drops across the individual devices is equal to the total voltage supplied by the source. </a:t>
            </a:r>
          </a:p>
        </p:txBody>
      </p:sp>
      <p:sp>
        <p:nvSpPr>
          <p:cNvPr id="186" name="Shape 18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35.3 </a:t>
            </a:r>
            <a:r>
              <a:rPr b="1" i="0" lang="en-US" sz="2800" u="none">
                <a:solidFill>
                  <a:srgbClr val="E63219"/>
                </a:solidFill>
                <a:latin typeface="Arial"/>
                <a:ea typeface="Arial"/>
                <a:cs typeface="Arial"/>
                <a:sym typeface="Arial"/>
              </a:rPr>
              <a:t>Series Circuits</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1" name="Shape 191"/>
        <p:cNvGrpSpPr/>
        <p:nvPr/>
      </p:nvGrpSpPr>
      <p:grpSpPr>
        <a:xfrm>
          <a:off x="0" y="0"/>
          <a:ext cx="0" cy="0"/>
          <a:chOff x="0" y="0"/>
          <a:chExt cx="0" cy="0"/>
        </a:xfrm>
      </p:grpSpPr>
      <p:sp>
        <p:nvSpPr>
          <p:cNvPr id="192" name="Shape 192"/>
          <p:cNvSpPr txBox="1"/>
          <p:nvPr/>
        </p:nvSpPr>
        <p:spPr>
          <a:xfrm>
            <a:off x="227012" y="1196975"/>
            <a:ext cx="4725987" cy="30861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main disadvantage of a series circuit is that when one device fails, the current in the whole circuit stops.</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Some cheap light strings are connected in series. When one lamp burns out, you have to replace it or no lights work.</a:t>
            </a:r>
          </a:p>
        </p:txBody>
      </p:sp>
      <p:sp>
        <p:nvSpPr>
          <p:cNvPr id="193" name="Shape 19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35.3 </a:t>
            </a:r>
            <a:r>
              <a:rPr b="1" i="0" lang="en-US" sz="2800" u="none">
                <a:solidFill>
                  <a:srgbClr val="E63219"/>
                </a:solidFill>
                <a:latin typeface="Arial"/>
                <a:ea typeface="Arial"/>
                <a:cs typeface="Arial"/>
                <a:sym typeface="Arial"/>
              </a:rPr>
              <a:t>Series Circuits</a:t>
            </a:r>
          </a:p>
        </p:txBody>
      </p:sp>
      <p:pic>
        <p:nvPicPr>
          <p:cNvPr id="194" name="Shape 194"/>
          <p:cNvPicPr preferRelativeResize="0"/>
          <p:nvPr/>
        </p:nvPicPr>
        <p:blipFill rotWithShape="1">
          <a:blip r:embed="rId3">
            <a:alphaModFix/>
          </a:blip>
          <a:srcRect b="0" l="0" r="0" t="0"/>
          <a:stretch/>
        </p:blipFill>
        <p:spPr>
          <a:xfrm>
            <a:off x="5710237" y="2057400"/>
            <a:ext cx="3195637" cy="4152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9" name="Shape 199"/>
        <p:cNvGrpSpPr/>
        <p:nvPr/>
      </p:nvGrpSpPr>
      <p:grpSpPr>
        <a:xfrm>
          <a:off x="0" y="0"/>
          <a:ext cx="0" cy="0"/>
          <a:chOff x="0" y="0"/>
          <a:chExt cx="0" cy="0"/>
        </a:xfrm>
      </p:grpSpPr>
      <p:sp>
        <p:nvSpPr>
          <p:cNvPr id="200" name="Shape 200"/>
          <p:cNvSpPr txBox="1"/>
          <p:nvPr>
            <p:ph idx="1" type="body"/>
          </p:nvPr>
        </p:nvSpPr>
        <p:spPr>
          <a:xfrm>
            <a:off x="228600" y="1196975"/>
            <a:ext cx="8686800" cy="16875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What happens to the light intensity of each lamp in a series circuit when more lamps are added to the circuit?</a:t>
            </a:r>
            <a:br>
              <a:rPr b="0" i="0" lang="en-US" sz="2400" u="none" cap="none" strike="noStrike">
                <a:solidFill>
                  <a:schemeClr val="dk1"/>
                </a:solidFill>
                <a:latin typeface="Arial"/>
                <a:ea typeface="Arial"/>
                <a:cs typeface="Arial"/>
                <a:sym typeface="Arial"/>
              </a:rPr>
            </a:br>
          </a:p>
        </p:txBody>
      </p:sp>
      <p:sp>
        <p:nvSpPr>
          <p:cNvPr id="201" name="Shape 20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35.3 </a:t>
            </a:r>
            <a:r>
              <a:rPr b="1" i="0" lang="en-US" sz="2800" u="none">
                <a:solidFill>
                  <a:srgbClr val="E63219"/>
                </a:solidFill>
                <a:latin typeface="Arial"/>
                <a:ea typeface="Arial"/>
                <a:cs typeface="Arial"/>
                <a:sym typeface="Arial"/>
              </a:rPr>
              <a:t>Series Circuits</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6" name="Shape 206"/>
        <p:cNvGrpSpPr/>
        <p:nvPr/>
      </p:nvGrpSpPr>
      <p:grpSpPr>
        <a:xfrm>
          <a:off x="0" y="0"/>
          <a:ext cx="0" cy="0"/>
          <a:chOff x="0" y="0"/>
          <a:chExt cx="0" cy="0"/>
        </a:xfrm>
      </p:grpSpPr>
      <p:sp>
        <p:nvSpPr>
          <p:cNvPr id="207" name="Shape 207"/>
          <p:cNvSpPr txBox="1"/>
          <p:nvPr>
            <p:ph idx="1" type="body"/>
          </p:nvPr>
        </p:nvSpPr>
        <p:spPr>
          <a:xfrm>
            <a:off x="228600" y="1196975"/>
            <a:ext cx="8686800" cy="329406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What happens to the light intensity of each lamp in a series circuit when more lamps are added to the circuit?</a:t>
            </a:r>
            <a:br>
              <a:rPr b="0" i="0" lang="en-US" sz="2400" u="none" cap="none" strike="noStrike">
                <a:solidFill>
                  <a:schemeClr val="dk1"/>
                </a:solidFill>
                <a:latin typeface="Arial"/>
                <a:ea typeface="Arial"/>
                <a:cs typeface="Arial"/>
                <a:sym typeface="Arial"/>
              </a:rPr>
            </a:br>
          </a:p>
          <a:p>
            <a:pPr indent="-342900" lvl="0" marL="34290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 </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The addition of more lamps results in a greater circuit resistance. This decreases the current in the circuit (and in each lamp), which causes dimming of the lamps. </a:t>
            </a:r>
          </a:p>
        </p:txBody>
      </p:sp>
      <p:sp>
        <p:nvSpPr>
          <p:cNvPr id="208" name="Shape 20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35.3 </a:t>
            </a:r>
            <a:r>
              <a:rPr b="1" i="0" lang="en-US" sz="2800" u="none">
                <a:solidFill>
                  <a:srgbClr val="E63219"/>
                </a:solidFill>
                <a:latin typeface="Arial"/>
                <a:ea typeface="Arial"/>
                <a:cs typeface="Arial"/>
                <a:sym typeface="Arial"/>
              </a:rPr>
              <a:t>Series Circuits</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3" name="Shape 213"/>
        <p:cNvGrpSpPr/>
        <p:nvPr/>
      </p:nvGrpSpPr>
      <p:grpSpPr>
        <a:xfrm>
          <a:off x="0" y="0"/>
          <a:ext cx="0" cy="0"/>
          <a:chOff x="0" y="0"/>
          <a:chExt cx="0" cy="0"/>
        </a:xfrm>
      </p:grpSpPr>
      <p:sp>
        <p:nvSpPr>
          <p:cNvPr id="214" name="Shape 214"/>
          <p:cNvSpPr txBox="1"/>
          <p:nvPr>
            <p:ph idx="1" type="body"/>
          </p:nvPr>
        </p:nvSpPr>
        <p:spPr>
          <a:xfrm>
            <a:off x="228600" y="1196975"/>
            <a:ext cx="8686800" cy="205263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A series circuit has three bulbs. If the current through one of the bulbs is 1 A, can you tell what the current is through each of the other two bulbs? If the voltage across bulb 1 is 2 V, and across bulb 2 is 4 V, what is the voltage across bulb 3?</a:t>
            </a:r>
          </a:p>
        </p:txBody>
      </p:sp>
      <p:sp>
        <p:nvSpPr>
          <p:cNvPr id="215" name="Shape 21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35.3 </a:t>
            </a:r>
            <a:r>
              <a:rPr b="1" i="0" lang="en-US" sz="2800" u="none">
                <a:solidFill>
                  <a:srgbClr val="E63219"/>
                </a:solidFill>
                <a:latin typeface="Arial"/>
                <a:ea typeface="Arial"/>
                <a:cs typeface="Arial"/>
                <a:sym typeface="Arial"/>
              </a:rPr>
              <a:t>Series Circuits</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0" name="Shape 220"/>
        <p:cNvGrpSpPr/>
        <p:nvPr/>
      </p:nvGrpSpPr>
      <p:grpSpPr>
        <a:xfrm>
          <a:off x="0" y="0"/>
          <a:ext cx="0" cy="0"/>
          <a:chOff x="0" y="0"/>
          <a:chExt cx="0" cy="0"/>
        </a:xfrm>
      </p:grpSpPr>
      <p:sp>
        <p:nvSpPr>
          <p:cNvPr id="221" name="Shape 221"/>
          <p:cNvSpPr txBox="1"/>
          <p:nvPr>
            <p:ph idx="1" type="body"/>
          </p:nvPr>
        </p:nvSpPr>
        <p:spPr>
          <a:xfrm>
            <a:off x="228600" y="1196975"/>
            <a:ext cx="8686800" cy="438943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A series circuit has three bulbs. If the current through one of the bulbs is 1 A, can you tell what the current is through each of the other two bulbs? If the voltage across bulb 1 is 2 V, and across bulb 2 is 4 V, what is the voltage across bulb 3?</a:t>
            </a:r>
            <a:br>
              <a:rPr b="0" i="0" lang="en-US" sz="2400" u="none" cap="none" strike="noStrike">
                <a:solidFill>
                  <a:schemeClr val="dk1"/>
                </a:solidFill>
                <a:latin typeface="Arial"/>
                <a:ea typeface="Arial"/>
                <a:cs typeface="Arial"/>
                <a:sym typeface="Arial"/>
              </a:rPr>
            </a:br>
          </a:p>
          <a:p>
            <a:pPr indent="-342900" lvl="0" marL="34290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 </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The same current, 1 A, passes through every part of a series circuit. Each coulomb of charge has 9 J of electrical potential energy (9 V = 9 J/C). If it spends 2 J in one bulb and 4 in another, it must spend 3 J in the last bulb. 3 J/C = 3 V </a:t>
            </a:r>
          </a:p>
        </p:txBody>
      </p:sp>
      <p:sp>
        <p:nvSpPr>
          <p:cNvPr id="222" name="Shape 22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35.3 </a:t>
            </a:r>
            <a:r>
              <a:rPr b="1" i="0" lang="en-US" sz="2800" u="none">
                <a:solidFill>
                  <a:srgbClr val="E63219"/>
                </a:solidFill>
                <a:latin typeface="Arial"/>
                <a:ea typeface="Arial"/>
                <a:cs typeface="Arial"/>
                <a:sym typeface="Arial"/>
              </a:rPr>
              <a:t>Series Circuits</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7" name="Shape 227"/>
        <p:cNvGrpSpPr/>
        <p:nvPr/>
      </p:nvGrpSpPr>
      <p:grpSpPr>
        <a:xfrm>
          <a:off x="0" y="0"/>
          <a:ext cx="0" cy="0"/>
          <a:chOff x="0" y="0"/>
          <a:chExt cx="0" cy="0"/>
        </a:xfrm>
      </p:grpSpPr>
      <p:pic>
        <p:nvPicPr>
          <p:cNvPr id="228" name="Shape 228"/>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229" name="Shape 229"/>
          <p:cNvSpPr txBox="1"/>
          <p:nvPr/>
        </p:nvSpPr>
        <p:spPr>
          <a:xfrm>
            <a:off x="1676400" y="3022600"/>
            <a:ext cx="64008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happens to current in other lamps if one lamp in a series circuit burns out? </a:t>
            </a:r>
          </a:p>
        </p:txBody>
      </p:sp>
      <p:sp>
        <p:nvSpPr>
          <p:cNvPr id="230" name="Shape 23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35.3 </a:t>
            </a:r>
            <a:r>
              <a:rPr b="1" i="0" lang="en-US" sz="2800" u="none">
                <a:solidFill>
                  <a:srgbClr val="E63219"/>
                </a:solidFill>
                <a:latin typeface="Arial"/>
                <a:ea typeface="Arial"/>
                <a:cs typeface="Arial"/>
                <a:sym typeface="Arial"/>
              </a:rPr>
              <a:t>Series Circuits</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5" name="Shape 235"/>
        <p:cNvGrpSpPr/>
        <p:nvPr/>
      </p:nvGrpSpPr>
      <p:grpSpPr>
        <a:xfrm>
          <a:off x="0" y="0"/>
          <a:ext cx="0" cy="0"/>
          <a:chOff x="0" y="0"/>
          <a:chExt cx="0" cy="0"/>
        </a:xfrm>
      </p:grpSpPr>
      <p:pic>
        <p:nvPicPr>
          <p:cNvPr id="236" name="Shape 236"/>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237" name="Shape 237"/>
          <p:cNvSpPr txBox="1"/>
          <p:nvPr>
            <p:ph idx="1" type="body"/>
          </p:nvPr>
        </p:nvSpPr>
        <p:spPr>
          <a:xfrm>
            <a:off x="990600" y="2438400"/>
            <a:ext cx="7239000" cy="155257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In a parallel circuit, each device operates independent of the other devices. A break in any one path does not interrupt the flow of charge in the other paths.</a:t>
            </a:r>
          </a:p>
        </p:txBody>
      </p:sp>
      <p:sp>
        <p:nvSpPr>
          <p:cNvPr id="238" name="Shape 23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35.4 </a:t>
            </a:r>
            <a:r>
              <a:rPr b="1" i="0" lang="en-US" sz="2800" u="none">
                <a:solidFill>
                  <a:srgbClr val="E63219"/>
                </a:solidFill>
                <a:latin typeface="Arial"/>
                <a:ea typeface="Arial"/>
                <a:cs typeface="Arial"/>
                <a:sym typeface="Arial"/>
              </a:rPr>
              <a:t>Parallel Circuits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0" name="Shape 40"/>
        <p:cNvGrpSpPr/>
        <p:nvPr/>
      </p:nvGrpSpPr>
      <p:grpSpPr>
        <a:xfrm>
          <a:off x="0" y="0"/>
          <a:ext cx="0" cy="0"/>
          <a:chOff x="0" y="0"/>
          <a:chExt cx="0" cy="0"/>
        </a:xfrm>
      </p:grpSpPr>
      <p:pic>
        <p:nvPicPr>
          <p:cNvPr id="41" name="Shape 41"/>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42" name="Shape 42"/>
          <p:cNvSpPr txBox="1"/>
          <p:nvPr>
            <p:ph idx="1" type="body"/>
          </p:nvPr>
        </p:nvSpPr>
        <p:spPr>
          <a:xfrm>
            <a:off x="990600" y="2438400"/>
            <a:ext cx="7772400" cy="155257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In a flashlight, when the switch is turned on to complete an electric circuit, the mobile conduction electrons already in the wires and the filament begin to drift through the circuit. </a:t>
            </a:r>
          </a:p>
        </p:txBody>
      </p:sp>
      <p:sp>
        <p:nvSpPr>
          <p:cNvPr id="43" name="Shape 43"/>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 Battery and a Bulb</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43" name="Shape 243"/>
        <p:cNvGrpSpPr/>
        <p:nvPr/>
      </p:nvGrpSpPr>
      <p:grpSpPr>
        <a:xfrm>
          <a:off x="0" y="0"/>
          <a:ext cx="0" cy="0"/>
          <a:chOff x="0" y="0"/>
          <a:chExt cx="0" cy="0"/>
        </a:xfrm>
      </p:grpSpPr>
      <p:sp>
        <p:nvSpPr>
          <p:cNvPr id="244" name="Shape 244"/>
          <p:cNvSpPr txBox="1"/>
          <p:nvPr/>
        </p:nvSpPr>
        <p:spPr>
          <a:xfrm>
            <a:off x="227012" y="1196975"/>
            <a:ext cx="8002587" cy="35972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a </a:t>
            </a:r>
            <a:r>
              <a:rPr b="1" i="0" lang="en-US" sz="2400" u="none">
                <a:solidFill>
                  <a:srgbClr val="000000"/>
                </a:solidFill>
                <a:latin typeface="Arial"/>
                <a:ea typeface="Arial"/>
                <a:cs typeface="Arial"/>
                <a:sym typeface="Arial"/>
              </a:rPr>
              <a:t>parallel circuit</a:t>
            </a:r>
            <a:r>
              <a:rPr b="0" i="0" lang="en-US" sz="2400" u="none">
                <a:solidFill>
                  <a:srgbClr val="000000"/>
                </a:solidFill>
                <a:latin typeface="Arial"/>
                <a:ea typeface="Arial"/>
                <a:cs typeface="Arial"/>
                <a:sym typeface="Arial"/>
              </a:rPr>
              <a:t> having three lamps,</a:t>
            </a:r>
            <a:r>
              <a:rPr b="1" i="0" lang="en-US" sz="2400" u="none">
                <a:solidFill>
                  <a:srgbClr val="000000"/>
                </a:solidFill>
                <a:latin typeface="Arial"/>
                <a:ea typeface="Arial"/>
                <a:cs typeface="Arial"/>
                <a:sym typeface="Arial"/>
              </a:rPr>
              <a:t> </a:t>
            </a:r>
            <a:r>
              <a:rPr b="0" i="0" lang="en-US" sz="2400" u="none">
                <a:solidFill>
                  <a:srgbClr val="000000"/>
                </a:solidFill>
                <a:latin typeface="Arial"/>
                <a:ea typeface="Arial"/>
                <a:cs typeface="Arial"/>
                <a:sym typeface="Arial"/>
              </a:rPr>
              <a:t>each electric device has its own path from one terminal of the battery to the other.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There are separate pathways for current, one through each lamp.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contrast to a series circuit, the parallel circuit is completed whether all, two, or only one lamp is lit.</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break in any one path does not interrupt the flow of charge in the other paths.</a:t>
            </a:r>
          </a:p>
        </p:txBody>
      </p:sp>
      <p:sp>
        <p:nvSpPr>
          <p:cNvPr id="245" name="Shape 24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35.4 </a:t>
            </a:r>
            <a:r>
              <a:rPr b="1" i="0" lang="en-US" sz="2800" u="none">
                <a:solidFill>
                  <a:srgbClr val="E63219"/>
                </a:solidFill>
                <a:latin typeface="Arial"/>
                <a:ea typeface="Arial"/>
                <a:cs typeface="Arial"/>
                <a:sym typeface="Arial"/>
              </a:rPr>
              <a:t>Parallel Circuits</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0" name="Shape 250"/>
        <p:cNvGrpSpPr/>
        <p:nvPr/>
      </p:nvGrpSpPr>
      <p:grpSpPr>
        <a:xfrm>
          <a:off x="0" y="0"/>
          <a:ext cx="0" cy="0"/>
          <a:chOff x="0" y="0"/>
          <a:chExt cx="0" cy="0"/>
        </a:xfrm>
      </p:grpSpPr>
      <p:sp>
        <p:nvSpPr>
          <p:cNvPr id="251" name="Shape 251"/>
          <p:cNvSpPr txBox="1"/>
          <p:nvPr/>
        </p:nvSpPr>
        <p:spPr>
          <a:xfrm>
            <a:off x="227012" y="1196975"/>
            <a:ext cx="80025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this parallel circuit, a 9-volt battery provides 9 volts across each activated lamp. (Note the open switch in the lower branch.)</a:t>
            </a:r>
          </a:p>
        </p:txBody>
      </p:sp>
      <p:sp>
        <p:nvSpPr>
          <p:cNvPr id="252" name="Shape 25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35.4 </a:t>
            </a:r>
            <a:r>
              <a:rPr b="1" i="0" lang="en-US" sz="2800" u="none">
                <a:solidFill>
                  <a:srgbClr val="E63219"/>
                </a:solidFill>
                <a:latin typeface="Arial"/>
                <a:ea typeface="Arial"/>
                <a:cs typeface="Arial"/>
                <a:sym typeface="Arial"/>
              </a:rPr>
              <a:t>Parallel Circuits</a:t>
            </a:r>
          </a:p>
        </p:txBody>
      </p:sp>
      <p:pic>
        <p:nvPicPr>
          <p:cNvPr id="253" name="Shape 253"/>
          <p:cNvPicPr preferRelativeResize="0"/>
          <p:nvPr/>
        </p:nvPicPr>
        <p:blipFill rotWithShape="1">
          <a:blip r:embed="rId3">
            <a:alphaModFix/>
          </a:blip>
          <a:srcRect b="0" l="0" r="0" t="0"/>
          <a:stretch/>
        </p:blipFill>
        <p:spPr>
          <a:xfrm>
            <a:off x="914400" y="2495550"/>
            <a:ext cx="7313612" cy="30670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8" name="Shape 258"/>
        <p:cNvGrpSpPr/>
        <p:nvPr/>
      </p:nvGrpSpPr>
      <p:grpSpPr>
        <a:xfrm>
          <a:off x="0" y="0"/>
          <a:ext cx="0" cy="0"/>
          <a:chOff x="0" y="0"/>
          <a:chExt cx="0" cy="0"/>
        </a:xfrm>
      </p:grpSpPr>
      <p:sp>
        <p:nvSpPr>
          <p:cNvPr id="259" name="Shape 259"/>
          <p:cNvSpPr txBox="1"/>
          <p:nvPr/>
        </p:nvSpPr>
        <p:spPr>
          <a:xfrm>
            <a:off x="227012" y="1196975"/>
            <a:ext cx="8612187" cy="44735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Major characteristics of parallel connections:</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Each device connects the same two points A and B of the circuit. The voltage is therefore the same across each device.</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total current divides among the parallel branches.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amount of current in each branch is inversely proportional to the resistance of the branch.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total current is the sum of the currents in its branches.</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As the number of parallel branches is increased, the total current through the battery increases. </a:t>
            </a:r>
          </a:p>
        </p:txBody>
      </p:sp>
      <p:sp>
        <p:nvSpPr>
          <p:cNvPr id="260" name="Shape 26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35.4 </a:t>
            </a:r>
            <a:r>
              <a:rPr b="1" i="0" lang="en-US" sz="2800" u="none">
                <a:solidFill>
                  <a:srgbClr val="E63219"/>
                </a:solidFill>
                <a:latin typeface="Arial"/>
                <a:ea typeface="Arial"/>
                <a:cs typeface="Arial"/>
                <a:sym typeface="Arial"/>
              </a:rPr>
              <a:t>Parallel Circuits</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5" name="Shape 265"/>
        <p:cNvGrpSpPr/>
        <p:nvPr/>
      </p:nvGrpSpPr>
      <p:grpSpPr>
        <a:xfrm>
          <a:off x="0" y="0"/>
          <a:ext cx="0" cy="0"/>
          <a:chOff x="0" y="0"/>
          <a:chExt cx="0" cy="0"/>
        </a:xfrm>
      </p:grpSpPr>
      <p:sp>
        <p:nvSpPr>
          <p:cNvPr id="266" name="Shape 266"/>
          <p:cNvSpPr txBox="1"/>
          <p:nvPr/>
        </p:nvSpPr>
        <p:spPr>
          <a:xfrm>
            <a:off x="227012" y="1196975"/>
            <a:ext cx="8612187" cy="1625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From the battery’s perspective, the overall resistance of the circuit is </a:t>
            </a:r>
            <a:r>
              <a:rPr b="0" i="1" lang="en-US" sz="2400" u="none">
                <a:solidFill>
                  <a:srgbClr val="000000"/>
                </a:solidFill>
                <a:latin typeface="Arial"/>
                <a:ea typeface="Arial"/>
                <a:cs typeface="Arial"/>
                <a:sym typeface="Arial"/>
              </a:rPr>
              <a:t>decreased.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This means the overall resistance of the circuit is less than the resistance of any one of the branches.</a:t>
            </a:r>
          </a:p>
        </p:txBody>
      </p:sp>
      <p:sp>
        <p:nvSpPr>
          <p:cNvPr id="267" name="Shape 26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35.4 </a:t>
            </a:r>
            <a:r>
              <a:rPr b="1" i="0" lang="en-US" sz="2800" u="none">
                <a:solidFill>
                  <a:srgbClr val="E63219"/>
                </a:solidFill>
                <a:latin typeface="Arial"/>
                <a:ea typeface="Arial"/>
                <a:cs typeface="Arial"/>
                <a:sym typeface="Arial"/>
              </a:rPr>
              <a:t>Parallel Circuits</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72" name="Shape 272"/>
        <p:cNvGrpSpPr/>
        <p:nvPr/>
      </p:nvGrpSpPr>
      <p:grpSpPr>
        <a:xfrm>
          <a:off x="0" y="0"/>
          <a:ext cx="0" cy="0"/>
          <a:chOff x="0" y="0"/>
          <a:chExt cx="0" cy="0"/>
        </a:xfrm>
      </p:grpSpPr>
      <p:sp>
        <p:nvSpPr>
          <p:cNvPr id="273" name="Shape 273"/>
          <p:cNvSpPr txBox="1"/>
          <p:nvPr>
            <p:ph idx="1" type="body"/>
          </p:nvPr>
        </p:nvSpPr>
        <p:spPr>
          <a:xfrm>
            <a:off x="228600" y="1196975"/>
            <a:ext cx="8686800" cy="16875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What happens to the light intensity of each lamp in a parallel circuit when more lamps are added in parallel to the circuit?</a:t>
            </a:r>
            <a:br>
              <a:rPr b="0" i="0" lang="en-US" sz="2400" u="none" cap="none" strike="noStrike">
                <a:solidFill>
                  <a:srgbClr val="000000"/>
                </a:solidFill>
                <a:latin typeface="Arial"/>
                <a:ea typeface="Arial"/>
                <a:cs typeface="Arial"/>
                <a:sym typeface="Arial"/>
              </a:rPr>
            </a:br>
          </a:p>
        </p:txBody>
      </p:sp>
      <p:sp>
        <p:nvSpPr>
          <p:cNvPr id="274" name="Shape 27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35.4 </a:t>
            </a:r>
            <a:r>
              <a:rPr b="1" i="0" lang="en-US" sz="2800" u="none">
                <a:solidFill>
                  <a:srgbClr val="E63219"/>
                </a:solidFill>
                <a:latin typeface="Arial"/>
                <a:ea typeface="Arial"/>
                <a:cs typeface="Arial"/>
                <a:sym typeface="Arial"/>
              </a:rPr>
              <a:t>Parallel Circuits</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79" name="Shape 279"/>
        <p:cNvGrpSpPr/>
        <p:nvPr/>
      </p:nvGrpSpPr>
      <p:grpSpPr>
        <a:xfrm>
          <a:off x="0" y="0"/>
          <a:ext cx="0" cy="0"/>
          <a:chOff x="0" y="0"/>
          <a:chExt cx="0" cy="0"/>
        </a:xfrm>
      </p:grpSpPr>
      <p:sp>
        <p:nvSpPr>
          <p:cNvPr id="280" name="Shape 280"/>
          <p:cNvSpPr txBox="1"/>
          <p:nvPr>
            <p:ph idx="1" type="body"/>
          </p:nvPr>
        </p:nvSpPr>
        <p:spPr>
          <a:xfrm>
            <a:off x="228600" y="1196975"/>
            <a:ext cx="8686800" cy="365918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What happens to the light intensity of each lamp in a parallel circuit when more lamps are added in parallel to the circuit?</a:t>
            </a:r>
            <a:br>
              <a:rPr b="0" i="0" lang="en-US" sz="2400" u="none" cap="none" strike="noStrike">
                <a:solidFill>
                  <a:srgbClr val="000000"/>
                </a:solidFill>
                <a:latin typeface="Arial"/>
                <a:ea typeface="Arial"/>
                <a:cs typeface="Arial"/>
                <a:sym typeface="Arial"/>
              </a:rPr>
            </a:br>
          </a:p>
          <a:p>
            <a:pPr indent="-342900" lvl="0" marL="34290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 </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The light intensity for each lamp is unchanged as other lamps are introduced (or removed). Although changes of resistance and current occur for the circuit as a whole, no changes occur in any individual branch in the circuit.</a:t>
            </a:r>
            <a:r>
              <a:rPr b="0" i="0" lang="en-US" sz="2400" u="none" cap="none" strike="noStrike">
                <a:solidFill>
                  <a:schemeClr val="dk1"/>
                </a:solidFill>
                <a:latin typeface="Arial"/>
                <a:ea typeface="Arial"/>
                <a:cs typeface="Arial"/>
                <a:sym typeface="Arial"/>
              </a:rPr>
              <a:t> </a:t>
            </a:r>
          </a:p>
        </p:txBody>
      </p:sp>
      <p:sp>
        <p:nvSpPr>
          <p:cNvPr id="281" name="Shape 28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35.4 </a:t>
            </a:r>
            <a:r>
              <a:rPr b="1" i="0" lang="en-US" sz="2800" u="none">
                <a:solidFill>
                  <a:srgbClr val="E63219"/>
                </a:solidFill>
                <a:latin typeface="Arial"/>
                <a:ea typeface="Arial"/>
                <a:cs typeface="Arial"/>
                <a:sym typeface="Arial"/>
              </a:rPr>
              <a:t>Parallel Circuits</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86" name="Shape 286"/>
        <p:cNvGrpSpPr/>
        <p:nvPr/>
      </p:nvGrpSpPr>
      <p:grpSpPr>
        <a:xfrm>
          <a:off x="0" y="0"/>
          <a:ext cx="0" cy="0"/>
          <a:chOff x="0" y="0"/>
          <a:chExt cx="0" cy="0"/>
        </a:xfrm>
      </p:grpSpPr>
      <p:pic>
        <p:nvPicPr>
          <p:cNvPr id="287" name="Shape 287"/>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288" name="Shape 288"/>
          <p:cNvSpPr txBox="1"/>
          <p:nvPr/>
        </p:nvSpPr>
        <p:spPr>
          <a:xfrm>
            <a:off x="1676400" y="3022600"/>
            <a:ext cx="64008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happens if one device in a parallel circuit fails? </a:t>
            </a:r>
          </a:p>
        </p:txBody>
      </p:sp>
      <p:sp>
        <p:nvSpPr>
          <p:cNvPr id="289" name="Shape 28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35.4 </a:t>
            </a:r>
            <a:r>
              <a:rPr b="1" i="0" lang="en-US" sz="2800" u="none">
                <a:solidFill>
                  <a:srgbClr val="E63219"/>
                </a:solidFill>
                <a:latin typeface="Arial"/>
                <a:ea typeface="Arial"/>
                <a:cs typeface="Arial"/>
                <a:sym typeface="Arial"/>
              </a:rPr>
              <a:t>Parallel Circuits</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94" name="Shape 294"/>
        <p:cNvGrpSpPr/>
        <p:nvPr/>
      </p:nvGrpSpPr>
      <p:grpSpPr>
        <a:xfrm>
          <a:off x="0" y="0"/>
          <a:ext cx="0" cy="0"/>
          <a:chOff x="0" y="0"/>
          <a:chExt cx="0" cy="0"/>
        </a:xfrm>
      </p:grpSpPr>
      <p:pic>
        <p:nvPicPr>
          <p:cNvPr id="295" name="Shape 295"/>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296" name="Shape 296"/>
          <p:cNvSpPr txBox="1"/>
          <p:nvPr>
            <p:ph idx="1" type="body"/>
          </p:nvPr>
        </p:nvSpPr>
        <p:spPr>
          <a:xfrm>
            <a:off x="990600" y="2438400"/>
            <a:ext cx="7924800" cy="155257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In a schematic diagram, resistance is shown by a zigzag line, and ideal resistance-free wires are shown with solid straight lines. A battery is represented with a set of short and long parallel lines. </a:t>
            </a:r>
          </a:p>
        </p:txBody>
      </p:sp>
      <p:sp>
        <p:nvSpPr>
          <p:cNvPr id="297" name="Shape 29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35.5 </a:t>
            </a:r>
            <a:r>
              <a:rPr b="1" i="0" lang="en-US" sz="2800" u="none">
                <a:solidFill>
                  <a:srgbClr val="E63219"/>
                </a:solidFill>
                <a:latin typeface="Arial"/>
                <a:ea typeface="Arial"/>
                <a:cs typeface="Arial"/>
                <a:sym typeface="Arial"/>
              </a:rPr>
              <a:t>Schematic Diagrams</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02" name="Shape 302"/>
        <p:cNvGrpSpPr/>
        <p:nvPr/>
      </p:nvGrpSpPr>
      <p:grpSpPr>
        <a:xfrm>
          <a:off x="0" y="0"/>
          <a:ext cx="0" cy="0"/>
          <a:chOff x="0" y="0"/>
          <a:chExt cx="0" cy="0"/>
        </a:xfrm>
      </p:grpSpPr>
      <p:sp>
        <p:nvSpPr>
          <p:cNvPr id="303" name="Shape 303"/>
          <p:cNvSpPr txBox="1"/>
          <p:nvPr/>
        </p:nvSpPr>
        <p:spPr>
          <a:xfrm>
            <a:off x="227012" y="1196975"/>
            <a:ext cx="5259387" cy="46196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Electric circuits are frequently described by simple diagrams, called </a:t>
            </a:r>
            <a:r>
              <a:rPr b="1" i="0" lang="en-US" sz="2400" u="none">
                <a:solidFill>
                  <a:srgbClr val="000000"/>
                </a:solidFill>
                <a:latin typeface="Arial"/>
                <a:ea typeface="Arial"/>
                <a:cs typeface="Arial"/>
                <a:sym typeface="Arial"/>
              </a:rPr>
              <a:t>schematic diagrams.</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Resistance is shown by a zigzag line, and ideal resistance-free wires are shown with solid straight lines.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 battery is shown by a set of short and long parallel lines, the positive terminal with a long line and the negative terminal with a short line. </a:t>
            </a:r>
          </a:p>
        </p:txBody>
      </p:sp>
      <p:pic>
        <p:nvPicPr>
          <p:cNvPr id="304" name="Shape 304"/>
          <p:cNvPicPr preferRelativeResize="0"/>
          <p:nvPr/>
        </p:nvPicPr>
        <p:blipFill rotWithShape="1">
          <a:blip r:embed="rId3">
            <a:alphaModFix/>
          </a:blip>
          <a:srcRect b="0" l="0" r="0" t="0"/>
          <a:stretch/>
        </p:blipFill>
        <p:spPr>
          <a:xfrm>
            <a:off x="5715000" y="1900237"/>
            <a:ext cx="3111500" cy="3059112"/>
          </a:xfrm>
          <a:prstGeom prst="rect">
            <a:avLst/>
          </a:prstGeom>
          <a:noFill/>
          <a:ln>
            <a:noFill/>
          </a:ln>
        </p:spPr>
      </p:pic>
      <p:sp>
        <p:nvSpPr>
          <p:cNvPr id="305" name="Shape 30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35.5 </a:t>
            </a:r>
            <a:r>
              <a:rPr b="1" i="0" lang="en-US" sz="2800" u="none">
                <a:solidFill>
                  <a:srgbClr val="E63219"/>
                </a:solidFill>
                <a:latin typeface="Arial"/>
                <a:ea typeface="Arial"/>
                <a:cs typeface="Arial"/>
                <a:sym typeface="Arial"/>
              </a:rPr>
              <a:t>Schematic Diagrams</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10" name="Shape 310"/>
        <p:cNvGrpSpPr/>
        <p:nvPr/>
      </p:nvGrpSpPr>
      <p:grpSpPr>
        <a:xfrm>
          <a:off x="0" y="0"/>
          <a:ext cx="0" cy="0"/>
          <a:chOff x="0" y="0"/>
          <a:chExt cx="0" cy="0"/>
        </a:xfrm>
      </p:grpSpPr>
      <p:pic>
        <p:nvPicPr>
          <p:cNvPr id="311" name="Shape 311"/>
          <p:cNvPicPr preferRelativeResize="0"/>
          <p:nvPr/>
        </p:nvPicPr>
        <p:blipFill rotWithShape="1">
          <a:blip r:embed="rId3">
            <a:alphaModFix/>
          </a:blip>
          <a:srcRect b="0" l="0" r="0" t="0"/>
          <a:stretch/>
        </p:blipFill>
        <p:spPr>
          <a:xfrm>
            <a:off x="1827212" y="3198812"/>
            <a:ext cx="5484812" cy="2705100"/>
          </a:xfrm>
          <a:prstGeom prst="rect">
            <a:avLst/>
          </a:prstGeom>
          <a:noFill/>
          <a:ln>
            <a:noFill/>
          </a:ln>
        </p:spPr>
      </p:pic>
      <p:sp>
        <p:nvSpPr>
          <p:cNvPr id="312" name="Shape 312"/>
          <p:cNvSpPr txBox="1"/>
          <p:nvPr/>
        </p:nvSpPr>
        <p:spPr>
          <a:xfrm>
            <a:off x="227012" y="1196975"/>
            <a:ext cx="8231187" cy="89535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These schematic diagrams represent </a:t>
            </a:r>
          </a:p>
          <a:p>
            <a:pPr indent="-460375" lvl="1" marL="917575" marR="0" rtl="0" algn="l">
              <a:lnSpc>
                <a:spcPct val="100000"/>
              </a:lnSpc>
              <a:spcBef>
                <a:spcPts val="480"/>
              </a:spcBef>
              <a:spcAft>
                <a:spcPts val="0"/>
              </a:spcAft>
              <a:buClr>
                <a:srgbClr val="000000"/>
              </a:buClr>
              <a:buSzPct val="100000"/>
              <a:buFont typeface="Arial"/>
              <a:buAutoNum type="alphaLcPeriod"/>
            </a:pPr>
            <a:r>
              <a:rPr b="0" i="0" lang="en-US" sz="2400" u="none" cap="none" strike="noStrike">
                <a:solidFill>
                  <a:srgbClr val="000000"/>
                </a:solidFill>
                <a:latin typeface="Arial"/>
                <a:ea typeface="Arial"/>
                <a:cs typeface="Arial"/>
                <a:sym typeface="Arial"/>
              </a:rPr>
              <a:t>a circuit with three lamps in series, and </a:t>
            </a:r>
          </a:p>
        </p:txBody>
      </p:sp>
      <p:sp>
        <p:nvSpPr>
          <p:cNvPr id="313" name="Shape 31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35.5 </a:t>
            </a:r>
            <a:r>
              <a:rPr b="1" i="0" lang="en-US" sz="2800" u="none">
                <a:solidFill>
                  <a:srgbClr val="E63219"/>
                </a:solidFill>
                <a:latin typeface="Arial"/>
                <a:ea typeface="Arial"/>
                <a:cs typeface="Arial"/>
                <a:sym typeface="Arial"/>
              </a:rPr>
              <a:t>Schematic Diagrams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7" name="Shape 47"/>
        <p:cNvGrpSpPr/>
        <p:nvPr/>
      </p:nvGrpSpPr>
      <p:grpSpPr>
        <a:xfrm>
          <a:off x="0" y="0"/>
          <a:ext cx="0" cy="0"/>
          <a:chOff x="0" y="0"/>
          <a:chExt cx="0" cy="0"/>
        </a:xfrm>
      </p:grpSpPr>
      <p:sp>
        <p:nvSpPr>
          <p:cNvPr id="48" name="Shape 48"/>
          <p:cNvSpPr txBox="1"/>
          <p:nvPr/>
        </p:nvSpPr>
        <p:spPr>
          <a:xfrm>
            <a:off x="227012" y="1196975"/>
            <a:ext cx="8535987"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flashlight consists of a reflector cap, a light bulb, batteries, and a barrel-shaped housing with a switch.</a:t>
            </a:r>
          </a:p>
        </p:txBody>
      </p:sp>
      <p:sp>
        <p:nvSpPr>
          <p:cNvPr id="49" name="Shape 49"/>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 Battery and a Bulb</a:t>
            </a:r>
          </a:p>
        </p:txBody>
      </p:sp>
      <p:pic>
        <p:nvPicPr>
          <p:cNvPr id="50" name="Shape 50"/>
          <p:cNvPicPr preferRelativeResize="0"/>
          <p:nvPr/>
        </p:nvPicPr>
        <p:blipFill rotWithShape="1">
          <a:blip r:embed="rId3">
            <a:alphaModFix/>
          </a:blip>
          <a:srcRect b="0" l="0" r="0" t="0"/>
          <a:stretch/>
        </p:blipFill>
        <p:spPr>
          <a:xfrm>
            <a:off x="914400" y="2597150"/>
            <a:ext cx="7313612" cy="26606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18" name="Shape 318"/>
        <p:cNvGrpSpPr/>
        <p:nvPr/>
      </p:nvGrpSpPr>
      <p:grpSpPr>
        <a:xfrm>
          <a:off x="0" y="0"/>
          <a:ext cx="0" cy="0"/>
          <a:chOff x="0" y="0"/>
          <a:chExt cx="0" cy="0"/>
        </a:xfrm>
      </p:grpSpPr>
      <p:sp>
        <p:nvSpPr>
          <p:cNvPr id="319" name="Shape 319"/>
          <p:cNvSpPr txBox="1"/>
          <p:nvPr/>
        </p:nvSpPr>
        <p:spPr>
          <a:xfrm>
            <a:off x="227012" y="1196975"/>
            <a:ext cx="8231187" cy="13335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These schematic diagrams represent </a:t>
            </a:r>
          </a:p>
          <a:p>
            <a:pPr indent="-460375" lvl="1" marL="917575" marR="0" rtl="0" algn="l">
              <a:lnSpc>
                <a:spcPct val="100000"/>
              </a:lnSpc>
              <a:spcBef>
                <a:spcPts val="480"/>
              </a:spcBef>
              <a:spcAft>
                <a:spcPts val="0"/>
              </a:spcAft>
              <a:buClr>
                <a:srgbClr val="000000"/>
              </a:buClr>
              <a:buSzPct val="100000"/>
              <a:buFont typeface="Arial"/>
              <a:buAutoNum type="alphaLcPeriod"/>
            </a:pPr>
            <a:r>
              <a:rPr b="0" i="0" lang="en-US" sz="2400" u="none" cap="none" strike="noStrike">
                <a:solidFill>
                  <a:srgbClr val="000000"/>
                </a:solidFill>
                <a:latin typeface="Arial"/>
                <a:ea typeface="Arial"/>
                <a:cs typeface="Arial"/>
                <a:sym typeface="Arial"/>
              </a:rPr>
              <a:t>a circuit with three lamps in series, and </a:t>
            </a:r>
          </a:p>
          <a:p>
            <a:pPr indent="-460375" lvl="1" marL="917575" marR="0" rtl="0" algn="l">
              <a:lnSpc>
                <a:spcPct val="100000"/>
              </a:lnSpc>
              <a:spcBef>
                <a:spcPts val="480"/>
              </a:spcBef>
              <a:spcAft>
                <a:spcPts val="0"/>
              </a:spcAft>
              <a:buClr>
                <a:srgbClr val="000000"/>
              </a:buClr>
              <a:buSzPct val="100000"/>
              <a:buFont typeface="Arial"/>
              <a:buAutoNum type="alphaLcPeriod"/>
            </a:pPr>
            <a:r>
              <a:rPr b="0" i="0" lang="en-US" sz="2400" u="none" cap="none" strike="noStrike">
                <a:solidFill>
                  <a:srgbClr val="000000"/>
                </a:solidFill>
                <a:latin typeface="Arial"/>
                <a:ea typeface="Arial"/>
                <a:cs typeface="Arial"/>
                <a:sym typeface="Arial"/>
              </a:rPr>
              <a:t>a circuit with three lamps in parallel.</a:t>
            </a:r>
          </a:p>
        </p:txBody>
      </p:sp>
      <p:pic>
        <p:nvPicPr>
          <p:cNvPr id="320" name="Shape 320"/>
          <p:cNvPicPr preferRelativeResize="0"/>
          <p:nvPr/>
        </p:nvPicPr>
        <p:blipFill rotWithShape="1">
          <a:blip r:embed="rId3">
            <a:alphaModFix/>
          </a:blip>
          <a:srcRect b="0" l="0" r="0" t="0"/>
          <a:stretch/>
        </p:blipFill>
        <p:spPr>
          <a:xfrm>
            <a:off x="1828800" y="3198812"/>
            <a:ext cx="5484812" cy="2705100"/>
          </a:xfrm>
          <a:prstGeom prst="rect">
            <a:avLst/>
          </a:prstGeom>
          <a:noFill/>
          <a:ln>
            <a:noFill/>
          </a:ln>
        </p:spPr>
      </p:pic>
      <p:sp>
        <p:nvSpPr>
          <p:cNvPr id="321" name="Shape 32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35.5 </a:t>
            </a:r>
            <a:r>
              <a:rPr b="1" i="0" lang="en-US" sz="2800" u="none">
                <a:solidFill>
                  <a:srgbClr val="E63219"/>
                </a:solidFill>
                <a:latin typeface="Arial"/>
                <a:ea typeface="Arial"/>
                <a:cs typeface="Arial"/>
                <a:sym typeface="Arial"/>
              </a:rPr>
              <a:t>Schematic Diagrams</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26" name="Shape 326"/>
        <p:cNvGrpSpPr/>
        <p:nvPr/>
      </p:nvGrpSpPr>
      <p:grpSpPr>
        <a:xfrm>
          <a:off x="0" y="0"/>
          <a:ext cx="0" cy="0"/>
          <a:chOff x="0" y="0"/>
          <a:chExt cx="0" cy="0"/>
        </a:xfrm>
      </p:grpSpPr>
      <p:pic>
        <p:nvPicPr>
          <p:cNvPr id="327" name="Shape 327"/>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328" name="Shape 328"/>
          <p:cNvSpPr txBox="1"/>
          <p:nvPr/>
        </p:nvSpPr>
        <p:spPr>
          <a:xfrm>
            <a:off x="1676400" y="3022600"/>
            <a:ext cx="73152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symbols are used to represent resistance, wires, and batteries in schematic diagrams? </a:t>
            </a:r>
          </a:p>
        </p:txBody>
      </p:sp>
      <p:sp>
        <p:nvSpPr>
          <p:cNvPr id="329" name="Shape 32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35.5 </a:t>
            </a:r>
            <a:r>
              <a:rPr b="1" i="0" lang="en-US" sz="2800" u="none">
                <a:solidFill>
                  <a:srgbClr val="E63219"/>
                </a:solidFill>
                <a:latin typeface="Arial"/>
                <a:ea typeface="Arial"/>
                <a:cs typeface="Arial"/>
                <a:sym typeface="Arial"/>
              </a:rPr>
              <a:t>Schematic Diagrams</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34" name="Shape 334"/>
        <p:cNvGrpSpPr/>
        <p:nvPr/>
      </p:nvGrpSpPr>
      <p:grpSpPr>
        <a:xfrm>
          <a:off x="0" y="0"/>
          <a:ext cx="0" cy="0"/>
          <a:chOff x="0" y="0"/>
          <a:chExt cx="0" cy="0"/>
        </a:xfrm>
      </p:grpSpPr>
      <p:pic>
        <p:nvPicPr>
          <p:cNvPr id="335" name="Shape 335"/>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336" name="Shape 336"/>
          <p:cNvSpPr txBox="1"/>
          <p:nvPr>
            <p:ph idx="1" type="body"/>
          </p:nvPr>
        </p:nvSpPr>
        <p:spPr>
          <a:xfrm>
            <a:off x="990600" y="2463800"/>
            <a:ext cx="7848600" cy="155257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The equivalent resistance of resistors connected in series is the sum of their values. The equivalent resistance for a pair of equal resistors in parallel is half the value of either resistor. </a:t>
            </a:r>
          </a:p>
        </p:txBody>
      </p:sp>
      <p:sp>
        <p:nvSpPr>
          <p:cNvPr id="337" name="Shape 33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Combining Resistors in a Compound Circuit</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42" name="Shape 342"/>
        <p:cNvGrpSpPr/>
        <p:nvPr/>
      </p:nvGrpSpPr>
      <p:grpSpPr>
        <a:xfrm>
          <a:off x="0" y="0"/>
          <a:ext cx="0" cy="0"/>
          <a:chOff x="0" y="0"/>
          <a:chExt cx="0" cy="0"/>
        </a:xfrm>
      </p:grpSpPr>
      <p:sp>
        <p:nvSpPr>
          <p:cNvPr id="343" name="Shape 343"/>
          <p:cNvSpPr txBox="1"/>
          <p:nvPr/>
        </p:nvSpPr>
        <p:spPr>
          <a:xfrm>
            <a:off x="227012" y="1196975"/>
            <a:ext cx="7850187" cy="35242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Sometimes it is useful to know the </a:t>
            </a:r>
            <a:r>
              <a:rPr b="0" i="1" lang="en-US" sz="2400" u="none">
                <a:solidFill>
                  <a:srgbClr val="000000"/>
                </a:solidFill>
                <a:latin typeface="Arial"/>
                <a:ea typeface="Arial"/>
                <a:cs typeface="Arial"/>
                <a:sym typeface="Arial"/>
              </a:rPr>
              <a:t>equivalent resistance </a:t>
            </a:r>
            <a:r>
              <a:rPr b="0" i="0" lang="en-US" sz="2400" u="none">
                <a:solidFill>
                  <a:srgbClr val="000000"/>
                </a:solidFill>
                <a:latin typeface="Arial"/>
                <a:ea typeface="Arial"/>
                <a:cs typeface="Arial"/>
                <a:sym typeface="Arial"/>
              </a:rPr>
              <a:t>of a circuit that has several resistors in its network.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equivalent resistance is the value of the single resistor that would comprise the same load to the battery or power source.</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equivalent resistance of resistors connected in series is the sum of their values.  For example, the equivalent resistance for a pair of 1-ohm resistors in series is simply 2 ohms.</a:t>
            </a:r>
          </a:p>
        </p:txBody>
      </p:sp>
      <p:sp>
        <p:nvSpPr>
          <p:cNvPr id="344" name="Shape 34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Combining Resistors in a Compound Circuit</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49" name="Shape 349"/>
        <p:cNvGrpSpPr/>
        <p:nvPr/>
      </p:nvGrpSpPr>
      <p:grpSpPr>
        <a:xfrm>
          <a:off x="0" y="0"/>
          <a:ext cx="0" cy="0"/>
          <a:chOff x="0" y="0"/>
          <a:chExt cx="0" cy="0"/>
        </a:xfrm>
      </p:grpSpPr>
      <p:sp>
        <p:nvSpPr>
          <p:cNvPr id="350" name="Shape 350"/>
          <p:cNvSpPr txBox="1"/>
          <p:nvPr/>
        </p:nvSpPr>
        <p:spPr>
          <a:xfrm>
            <a:off x="227012" y="1196975"/>
            <a:ext cx="78501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equivalent resistance for a pair of equal resistors in parallel is half the value of either resistor.</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equivalent resistance for a pair of 1-ohm resistors in parallel is 0.5 ohm.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equivalent resistance is </a:t>
            </a:r>
            <a:r>
              <a:rPr b="0" i="1" lang="en-US" sz="2400" u="none">
                <a:solidFill>
                  <a:srgbClr val="000000"/>
                </a:solidFill>
                <a:latin typeface="Arial"/>
                <a:ea typeface="Arial"/>
                <a:cs typeface="Arial"/>
                <a:sym typeface="Arial"/>
              </a:rPr>
              <a:t>less </a:t>
            </a:r>
            <a:r>
              <a:rPr b="0" i="0" lang="en-US" sz="2400" u="none">
                <a:solidFill>
                  <a:srgbClr val="000000"/>
                </a:solidFill>
                <a:latin typeface="Arial"/>
                <a:ea typeface="Arial"/>
                <a:cs typeface="Arial"/>
                <a:sym typeface="Arial"/>
              </a:rPr>
              <a:t>because the current has “twice the path width” when it takes the parallel path.</a:t>
            </a:r>
          </a:p>
        </p:txBody>
      </p:sp>
      <p:sp>
        <p:nvSpPr>
          <p:cNvPr id="351" name="Shape 35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Combining Resistors in a Compound Circuit</a:t>
            </a:r>
          </a:p>
        </p:txBody>
      </p:sp>
      <p:pic>
        <p:nvPicPr>
          <p:cNvPr id="352" name="Shape 352"/>
          <p:cNvPicPr preferRelativeResize="0"/>
          <p:nvPr/>
        </p:nvPicPr>
        <p:blipFill rotWithShape="1">
          <a:blip r:embed="rId3">
            <a:alphaModFix/>
          </a:blip>
          <a:srcRect b="0" l="0" r="0" t="0"/>
          <a:stretch/>
        </p:blipFill>
        <p:spPr>
          <a:xfrm>
            <a:off x="914400" y="4044950"/>
            <a:ext cx="7313612" cy="18224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57" name="Shape 357"/>
        <p:cNvGrpSpPr/>
        <p:nvPr/>
      </p:nvGrpSpPr>
      <p:grpSpPr>
        <a:xfrm>
          <a:off x="0" y="0"/>
          <a:ext cx="0" cy="0"/>
          <a:chOff x="0" y="0"/>
          <a:chExt cx="0" cy="0"/>
        </a:xfrm>
      </p:grpSpPr>
      <p:pic>
        <p:nvPicPr>
          <p:cNvPr id="358" name="Shape 358"/>
          <p:cNvPicPr preferRelativeResize="0"/>
          <p:nvPr/>
        </p:nvPicPr>
        <p:blipFill rotWithShape="1">
          <a:blip r:embed="rId3">
            <a:alphaModFix/>
          </a:blip>
          <a:srcRect b="0" l="0" r="0" t="0"/>
          <a:stretch/>
        </p:blipFill>
        <p:spPr>
          <a:xfrm>
            <a:off x="912812" y="3657600"/>
            <a:ext cx="7313612" cy="1712912"/>
          </a:xfrm>
          <a:prstGeom prst="rect">
            <a:avLst/>
          </a:prstGeom>
          <a:noFill/>
          <a:ln>
            <a:noFill/>
          </a:ln>
        </p:spPr>
      </p:pic>
      <p:sp>
        <p:nvSpPr>
          <p:cNvPr id="359" name="Shape 359"/>
          <p:cNvSpPr txBox="1"/>
          <p:nvPr/>
        </p:nvSpPr>
        <p:spPr>
          <a:xfrm>
            <a:off x="227012" y="1196975"/>
            <a:ext cx="7850187" cy="8223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The equivalent resistance of two 8-ohm resistors in series is 16 ohms.</a:t>
            </a:r>
          </a:p>
        </p:txBody>
      </p:sp>
      <p:sp>
        <p:nvSpPr>
          <p:cNvPr id="360" name="Shape 36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Combining Resistors in a Compound Circuit</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65" name="Shape 365"/>
        <p:cNvGrpSpPr/>
        <p:nvPr/>
      </p:nvGrpSpPr>
      <p:grpSpPr>
        <a:xfrm>
          <a:off x="0" y="0"/>
          <a:ext cx="0" cy="0"/>
          <a:chOff x="0" y="0"/>
          <a:chExt cx="0" cy="0"/>
        </a:xfrm>
      </p:grpSpPr>
      <p:sp>
        <p:nvSpPr>
          <p:cNvPr id="366" name="Shape 366"/>
          <p:cNvSpPr txBox="1"/>
          <p:nvPr/>
        </p:nvSpPr>
        <p:spPr>
          <a:xfrm>
            <a:off x="227012" y="1196975"/>
            <a:ext cx="7850187" cy="16256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The equivalent resistance of two 8-ohm resistors in series is 16 ohms.</a:t>
            </a:r>
          </a:p>
          <a:p>
            <a:pPr indent="-533400" lvl="0" marL="533400" marR="0" rtl="0" algn="l">
              <a:lnSpc>
                <a:spcPct val="100000"/>
              </a:lnSpc>
              <a:spcBef>
                <a:spcPts val="48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The equivalent resistance of two 8-ohm resistors in parallel is 4 ohms.</a:t>
            </a:r>
          </a:p>
        </p:txBody>
      </p:sp>
      <p:sp>
        <p:nvSpPr>
          <p:cNvPr id="367" name="Shape 36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Combining Resistors in a Compound Circuit</a:t>
            </a:r>
          </a:p>
        </p:txBody>
      </p:sp>
      <p:pic>
        <p:nvPicPr>
          <p:cNvPr id="368" name="Shape 368"/>
          <p:cNvPicPr preferRelativeResize="0"/>
          <p:nvPr/>
        </p:nvPicPr>
        <p:blipFill rotWithShape="1">
          <a:blip r:embed="rId3">
            <a:alphaModFix/>
          </a:blip>
          <a:srcRect b="0" l="0" r="0" t="0"/>
          <a:stretch/>
        </p:blipFill>
        <p:spPr>
          <a:xfrm>
            <a:off x="914400" y="3657600"/>
            <a:ext cx="7313612" cy="171291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73" name="Shape 373"/>
        <p:cNvGrpSpPr/>
        <p:nvPr/>
      </p:nvGrpSpPr>
      <p:grpSpPr>
        <a:xfrm>
          <a:off x="0" y="0"/>
          <a:ext cx="0" cy="0"/>
          <a:chOff x="0" y="0"/>
          <a:chExt cx="0" cy="0"/>
        </a:xfrm>
      </p:grpSpPr>
      <p:sp>
        <p:nvSpPr>
          <p:cNvPr id="374" name="Shape 374"/>
          <p:cNvSpPr txBox="1"/>
          <p:nvPr/>
        </p:nvSpPr>
        <p:spPr>
          <a:xfrm>
            <a:off x="227012" y="1196975"/>
            <a:ext cx="85359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For the combination of three 8-ohm resistors, the two resistors in parallel are equivalent to a single 4-ohm resistor.</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They are in series with an 8-ohm resistor, adding to produce an equivalent resistance of 12 ohms.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a 12-volt battery were connected to these resistors, the current through the battery would be 1 ampere.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practice it would be less, for there is resistance inside the battery as well, called the battery’s </a:t>
            </a:r>
            <a:r>
              <a:rPr b="0" i="1" lang="en-US" sz="2400" u="none">
                <a:solidFill>
                  <a:srgbClr val="000000"/>
                </a:solidFill>
                <a:latin typeface="Arial"/>
                <a:ea typeface="Arial"/>
                <a:cs typeface="Arial"/>
                <a:sym typeface="Arial"/>
              </a:rPr>
              <a:t>internal resistance.</a:t>
            </a:r>
            <a:r>
              <a:rPr b="0" i="0" lang="en-US" sz="2400" u="none">
                <a:solidFill>
                  <a:srgbClr val="000000"/>
                </a:solidFill>
                <a:latin typeface="Arial"/>
                <a:ea typeface="Arial"/>
                <a:cs typeface="Arial"/>
                <a:sym typeface="Arial"/>
              </a:rPr>
              <a:t>)</a:t>
            </a:r>
          </a:p>
        </p:txBody>
      </p:sp>
      <p:sp>
        <p:nvSpPr>
          <p:cNvPr id="375" name="Shape 37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Combining Resistors in a Compound Circuit</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79" name="Shape 379"/>
        <p:cNvGrpSpPr/>
        <p:nvPr/>
      </p:nvGrpSpPr>
      <p:grpSpPr>
        <a:xfrm>
          <a:off x="0" y="0"/>
          <a:ext cx="0" cy="0"/>
          <a:chOff x="0" y="0"/>
          <a:chExt cx="0" cy="0"/>
        </a:xfrm>
      </p:grpSpPr>
      <p:sp>
        <p:nvSpPr>
          <p:cNvPr id="380" name="Shape 380"/>
          <p:cNvSpPr txBox="1"/>
          <p:nvPr/>
        </p:nvSpPr>
        <p:spPr>
          <a:xfrm>
            <a:off x="227012" y="1196975"/>
            <a:ext cx="8535987"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Schematic diagrams for an arrangement of various electric devices. The equivalent resistance of the circuit is 10 ohms. </a:t>
            </a:r>
          </a:p>
        </p:txBody>
      </p:sp>
      <p:sp>
        <p:nvSpPr>
          <p:cNvPr id="381" name="Shape 38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Combining Resistors in a Compound Circuit</a:t>
            </a:r>
          </a:p>
        </p:txBody>
      </p:sp>
      <p:pic>
        <p:nvPicPr>
          <p:cNvPr id="382" name="Shape 382"/>
          <p:cNvPicPr preferRelativeResize="0"/>
          <p:nvPr/>
        </p:nvPicPr>
        <p:blipFill rotWithShape="1">
          <a:blip r:embed="rId3">
            <a:alphaModFix/>
          </a:blip>
          <a:srcRect b="0" l="0" r="0" t="0"/>
          <a:stretch/>
        </p:blipFill>
        <p:spPr>
          <a:xfrm>
            <a:off x="914400" y="2635250"/>
            <a:ext cx="7313612" cy="30797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86" name="Shape 386"/>
        <p:cNvGrpSpPr/>
        <p:nvPr/>
      </p:nvGrpSpPr>
      <p:grpSpPr>
        <a:xfrm>
          <a:off x="0" y="0"/>
          <a:ext cx="0" cy="0"/>
          <a:chOff x="0" y="0"/>
          <a:chExt cx="0" cy="0"/>
        </a:xfrm>
      </p:grpSpPr>
      <p:sp>
        <p:nvSpPr>
          <p:cNvPr id="387" name="Shape 387"/>
          <p:cNvSpPr txBox="1"/>
          <p:nvPr>
            <p:ph idx="1" type="body"/>
          </p:nvPr>
        </p:nvSpPr>
        <p:spPr>
          <a:xfrm>
            <a:off x="228600" y="1196975"/>
            <a:ext cx="8686800" cy="278288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In the circuit shown below, what is the current in amperes through the pair of 10-ohm resistors? Through </a:t>
            </a:r>
            <a:r>
              <a:rPr b="0" i="1" lang="en-US" sz="2400" u="none" cap="none" strike="noStrike">
                <a:solidFill>
                  <a:schemeClr val="dk1"/>
                </a:solidFill>
                <a:latin typeface="Arial"/>
                <a:ea typeface="Arial"/>
                <a:cs typeface="Arial"/>
                <a:sym typeface="Arial"/>
              </a:rPr>
              <a:t>each </a:t>
            </a:r>
            <a:r>
              <a:rPr b="0" i="0" lang="en-US" sz="2400" u="none" cap="none" strike="noStrike">
                <a:solidFill>
                  <a:schemeClr val="dk1"/>
                </a:solidFill>
                <a:latin typeface="Arial"/>
                <a:ea typeface="Arial"/>
                <a:cs typeface="Arial"/>
                <a:sym typeface="Arial"/>
              </a:rPr>
              <a:t>of the 8-ohm resistors?</a:t>
            </a:r>
            <a:br>
              <a:rPr b="0" i="0" lang="en-US" sz="2400" u="none" cap="none" strike="noStrike">
                <a:solidFill>
                  <a:srgbClr val="000000"/>
                </a:solidFill>
                <a:latin typeface="Arial"/>
                <a:ea typeface="Arial"/>
                <a:cs typeface="Arial"/>
                <a:sym typeface="Arial"/>
              </a:rPr>
            </a:br>
            <a:br>
              <a:rPr b="0" i="0" lang="en-US" sz="2400" u="none" cap="none" strike="noStrike">
                <a:solidFill>
                  <a:srgbClr val="000000"/>
                </a:solidFill>
                <a:latin typeface="Arial"/>
                <a:ea typeface="Arial"/>
                <a:cs typeface="Arial"/>
                <a:sym typeface="Arial"/>
              </a:rPr>
            </a:br>
            <a:br>
              <a:rPr b="0" i="0" lang="en-US" sz="2400" u="none" cap="none" strike="noStrike">
                <a:solidFill>
                  <a:srgbClr val="000000"/>
                </a:solidFill>
                <a:latin typeface="Arial"/>
                <a:ea typeface="Arial"/>
                <a:cs typeface="Arial"/>
                <a:sym typeface="Arial"/>
              </a:rPr>
            </a:br>
          </a:p>
        </p:txBody>
      </p:sp>
      <p:sp>
        <p:nvSpPr>
          <p:cNvPr id="388" name="Shape 38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Combining Resistors in a Compound Circuit</a:t>
            </a:r>
          </a:p>
        </p:txBody>
      </p:sp>
      <p:pic>
        <p:nvPicPr>
          <p:cNvPr id="389" name="Shape 389"/>
          <p:cNvPicPr preferRelativeResize="0"/>
          <p:nvPr/>
        </p:nvPicPr>
        <p:blipFill rotWithShape="1">
          <a:blip r:embed="rId3">
            <a:alphaModFix/>
          </a:blip>
          <a:srcRect b="0" l="0" r="0" t="0"/>
          <a:stretch/>
        </p:blipFill>
        <p:spPr>
          <a:xfrm>
            <a:off x="2743200" y="2659062"/>
            <a:ext cx="3656012" cy="1539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5" name="Shape 55"/>
        <p:cNvGrpSpPr/>
        <p:nvPr/>
      </p:nvGrpSpPr>
      <p:grpSpPr>
        <a:xfrm>
          <a:off x="0" y="0"/>
          <a:ext cx="0" cy="0"/>
          <a:chOff x="0" y="0"/>
          <a:chExt cx="0" cy="0"/>
        </a:xfrm>
      </p:grpSpPr>
      <p:sp>
        <p:nvSpPr>
          <p:cNvPr id="56" name="Shape 56"/>
          <p:cNvSpPr txBox="1"/>
          <p:nvPr/>
        </p:nvSpPr>
        <p:spPr>
          <a:xfrm>
            <a:off x="227012" y="1196975"/>
            <a:ext cx="8535987" cy="29400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There are several ways to connect the battery and bulb from a flashlight so that the bulb lights up.</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important thing is that there must be a complete path, or </a:t>
            </a:r>
            <a:r>
              <a:rPr b="1" i="0" lang="en-US" sz="2400" u="none">
                <a:solidFill>
                  <a:srgbClr val="000000"/>
                </a:solidFill>
                <a:latin typeface="Arial"/>
                <a:ea typeface="Arial"/>
                <a:cs typeface="Arial"/>
                <a:sym typeface="Arial"/>
              </a:rPr>
              <a:t>circuit, </a:t>
            </a:r>
            <a:r>
              <a:rPr b="0" i="0" lang="en-US" sz="2400" u="none">
                <a:solidFill>
                  <a:srgbClr val="000000"/>
                </a:solidFill>
                <a:latin typeface="Arial"/>
                <a:ea typeface="Arial"/>
                <a:cs typeface="Arial"/>
                <a:sym typeface="Arial"/>
              </a:rPr>
              <a:t>that</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includes the bulb filament</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runs from the positive terminal at the top of the battery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runs to the negative terminal at the bottom of the battery </a:t>
            </a:r>
          </a:p>
        </p:txBody>
      </p:sp>
      <p:sp>
        <p:nvSpPr>
          <p:cNvPr id="57" name="Shape 57"/>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 Battery and a Bulb</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93" name="Shape 393"/>
        <p:cNvGrpSpPr/>
        <p:nvPr/>
      </p:nvGrpSpPr>
      <p:grpSpPr>
        <a:xfrm>
          <a:off x="0" y="0"/>
          <a:ext cx="0" cy="0"/>
          <a:chOff x="0" y="0"/>
          <a:chExt cx="0" cy="0"/>
        </a:xfrm>
      </p:grpSpPr>
      <p:sp>
        <p:nvSpPr>
          <p:cNvPr id="394" name="Shape 394"/>
          <p:cNvSpPr txBox="1"/>
          <p:nvPr>
            <p:ph idx="1" type="body"/>
          </p:nvPr>
        </p:nvSpPr>
        <p:spPr>
          <a:xfrm>
            <a:off x="228600" y="1196975"/>
            <a:ext cx="8686800" cy="475456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In the circuit shown below, what is the current in amperes through the pair of 10-ohm resistors? Through </a:t>
            </a:r>
            <a:r>
              <a:rPr b="0" i="1" lang="en-US" sz="2400" u="none" cap="none" strike="noStrike">
                <a:solidFill>
                  <a:schemeClr val="dk1"/>
                </a:solidFill>
                <a:latin typeface="Arial"/>
                <a:ea typeface="Arial"/>
                <a:cs typeface="Arial"/>
                <a:sym typeface="Arial"/>
              </a:rPr>
              <a:t>each </a:t>
            </a:r>
            <a:r>
              <a:rPr b="0" i="0" lang="en-US" sz="2400" u="none" cap="none" strike="noStrike">
                <a:solidFill>
                  <a:schemeClr val="dk1"/>
                </a:solidFill>
                <a:latin typeface="Arial"/>
                <a:ea typeface="Arial"/>
                <a:cs typeface="Arial"/>
                <a:sym typeface="Arial"/>
              </a:rPr>
              <a:t>of the 8-ohm resistors?</a:t>
            </a:r>
            <a:br>
              <a:rPr b="0" i="0" lang="en-US" sz="2400" u="none" cap="none" strike="noStrike">
                <a:solidFill>
                  <a:srgbClr val="000000"/>
                </a:solidFill>
                <a:latin typeface="Arial"/>
                <a:ea typeface="Arial"/>
                <a:cs typeface="Arial"/>
                <a:sym typeface="Arial"/>
              </a:rPr>
            </a:br>
            <a:br>
              <a:rPr b="0" i="0" lang="en-US" sz="2400" u="none" cap="none" strike="noStrike">
                <a:solidFill>
                  <a:srgbClr val="000000"/>
                </a:solidFill>
                <a:latin typeface="Arial"/>
                <a:ea typeface="Arial"/>
                <a:cs typeface="Arial"/>
                <a:sym typeface="Arial"/>
              </a:rPr>
            </a:br>
            <a:br>
              <a:rPr b="0" i="0" lang="en-US" sz="2400" u="none" cap="none" strike="noStrike">
                <a:solidFill>
                  <a:srgbClr val="000000"/>
                </a:solidFill>
                <a:latin typeface="Arial"/>
                <a:ea typeface="Arial"/>
                <a:cs typeface="Arial"/>
                <a:sym typeface="Arial"/>
              </a:rPr>
            </a:br>
          </a:p>
          <a:p>
            <a:pPr indent="-342900" lvl="0" marL="34290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 </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The total resistance of the middle branch is 20 Ω. Since the voltage is 60 V, the current = (voltage)/(resistance) = </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(60V)/(2 Ω) = 3 A. The current through the pair of 8</a:t>
            </a:r>
            <a:r>
              <a:rPr b="1" i="0" lang="en-US" sz="2400" u="none" cap="none" strike="noStrike">
                <a:solidFill>
                  <a:srgbClr val="000000"/>
                </a:solidFill>
                <a:latin typeface="Arial"/>
                <a:ea typeface="Arial"/>
                <a:cs typeface="Arial"/>
                <a:sym typeface="Arial"/>
              </a:rPr>
              <a:t>-</a:t>
            </a:r>
            <a:r>
              <a:rPr b="0" i="0" lang="en-US" sz="2400" u="none" cap="none" strike="noStrike">
                <a:solidFill>
                  <a:srgbClr val="000000"/>
                </a:solidFill>
                <a:latin typeface="Arial"/>
                <a:ea typeface="Arial"/>
                <a:cs typeface="Arial"/>
                <a:sym typeface="Arial"/>
              </a:rPr>
              <a:t>Ω resistors is 3 A, and the current through each is therefore 1.5 A. </a:t>
            </a:r>
          </a:p>
        </p:txBody>
      </p:sp>
      <p:sp>
        <p:nvSpPr>
          <p:cNvPr id="395" name="Shape 39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Combining Resistors in a Compound Circuit</a:t>
            </a:r>
          </a:p>
        </p:txBody>
      </p:sp>
      <p:pic>
        <p:nvPicPr>
          <p:cNvPr id="396" name="Shape 396"/>
          <p:cNvPicPr preferRelativeResize="0"/>
          <p:nvPr/>
        </p:nvPicPr>
        <p:blipFill rotWithShape="1">
          <a:blip r:embed="rId3">
            <a:alphaModFix/>
          </a:blip>
          <a:srcRect b="0" l="0" r="0" t="0"/>
          <a:stretch/>
        </p:blipFill>
        <p:spPr>
          <a:xfrm>
            <a:off x="2743200" y="2659062"/>
            <a:ext cx="3656012" cy="15398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00" name="Shape 400"/>
        <p:cNvGrpSpPr/>
        <p:nvPr/>
      </p:nvGrpSpPr>
      <p:grpSpPr>
        <a:xfrm>
          <a:off x="0" y="0"/>
          <a:ext cx="0" cy="0"/>
          <a:chOff x="0" y="0"/>
          <a:chExt cx="0" cy="0"/>
        </a:xfrm>
      </p:grpSpPr>
      <p:pic>
        <p:nvPicPr>
          <p:cNvPr id="401" name="Shape 401"/>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402" name="Shape 402"/>
          <p:cNvSpPr txBox="1"/>
          <p:nvPr/>
        </p:nvSpPr>
        <p:spPr>
          <a:xfrm>
            <a:off x="1676400" y="3022600"/>
            <a:ext cx="73152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is the equivalent resistance of resistors in series? Of equal resistors in parallel? </a:t>
            </a:r>
          </a:p>
        </p:txBody>
      </p:sp>
      <p:sp>
        <p:nvSpPr>
          <p:cNvPr id="403" name="Shape 40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Combining Resistors in a Compound Circuit</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07" name="Shape 407"/>
        <p:cNvGrpSpPr/>
        <p:nvPr/>
      </p:nvGrpSpPr>
      <p:grpSpPr>
        <a:xfrm>
          <a:off x="0" y="0"/>
          <a:ext cx="0" cy="0"/>
          <a:chOff x="0" y="0"/>
          <a:chExt cx="0" cy="0"/>
        </a:xfrm>
      </p:grpSpPr>
      <p:pic>
        <p:nvPicPr>
          <p:cNvPr id="408" name="Shape 408"/>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409" name="Shape 409"/>
          <p:cNvSpPr txBox="1"/>
          <p:nvPr>
            <p:ph idx="1" type="body"/>
          </p:nvPr>
        </p:nvSpPr>
        <p:spPr>
          <a:xfrm>
            <a:off x="990600" y="2628900"/>
            <a:ext cx="7239000" cy="118745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To prevent overloading in circuits, fuses or circuit breakers are connected in series along the supply line. </a:t>
            </a:r>
          </a:p>
        </p:txBody>
      </p:sp>
      <p:sp>
        <p:nvSpPr>
          <p:cNvPr id="410" name="Shape 41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Parallel Circuits and Overloading</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14" name="Shape 414"/>
        <p:cNvGrpSpPr/>
        <p:nvPr/>
      </p:nvGrpSpPr>
      <p:grpSpPr>
        <a:xfrm>
          <a:off x="0" y="0"/>
          <a:ext cx="0" cy="0"/>
          <a:chOff x="0" y="0"/>
          <a:chExt cx="0" cy="0"/>
        </a:xfrm>
      </p:grpSpPr>
      <p:sp>
        <p:nvSpPr>
          <p:cNvPr id="415" name="Shape 415"/>
          <p:cNvSpPr txBox="1"/>
          <p:nvPr/>
        </p:nvSpPr>
        <p:spPr>
          <a:xfrm>
            <a:off x="227012" y="1196975"/>
            <a:ext cx="85359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Electric current is fed into a home by two wires called </a:t>
            </a:r>
            <a:r>
              <a:rPr b="0" i="1" lang="en-US" sz="2400" u="none">
                <a:solidFill>
                  <a:srgbClr val="000000"/>
                </a:solidFill>
                <a:latin typeface="Arial"/>
                <a:ea typeface="Arial"/>
                <a:cs typeface="Arial"/>
                <a:sym typeface="Arial"/>
              </a:rPr>
              <a:t>lines. </a:t>
            </a:r>
            <a:r>
              <a:rPr b="0" i="0" lang="en-US" sz="2400" u="none">
                <a:solidFill>
                  <a:srgbClr val="000000"/>
                </a:solidFill>
                <a:latin typeface="Arial"/>
                <a:ea typeface="Arial"/>
                <a:cs typeface="Arial"/>
                <a:sym typeface="Arial"/>
              </a:rPr>
              <a:t>About 110 to 120 volts are impressed on these lines at the power utility.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These lines are very low in resistance and are connected to wall outlets in each room.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voltage is applied to appliances and other devices that are connected in parallel by plugs to these lines.</a:t>
            </a:r>
          </a:p>
        </p:txBody>
      </p:sp>
      <p:sp>
        <p:nvSpPr>
          <p:cNvPr id="416" name="Shape 41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Parallel Circuits and Overloading</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20" name="Shape 420"/>
        <p:cNvGrpSpPr/>
        <p:nvPr/>
      </p:nvGrpSpPr>
      <p:grpSpPr>
        <a:xfrm>
          <a:off x="0" y="0"/>
          <a:ext cx="0" cy="0"/>
          <a:chOff x="0" y="0"/>
          <a:chExt cx="0" cy="0"/>
        </a:xfrm>
      </p:grpSpPr>
      <p:sp>
        <p:nvSpPr>
          <p:cNvPr id="421" name="Shape 421"/>
          <p:cNvSpPr txBox="1"/>
          <p:nvPr/>
        </p:nvSpPr>
        <p:spPr>
          <a:xfrm>
            <a:off x="227012" y="1196975"/>
            <a:ext cx="7697787" cy="31591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As more devices are connected to the lines, more pathways are provided for current.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additional pathways lower the combined resistance of the circuit. Therefore, a greater amount of current occurs in the lines.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Lines that carry more than a safe amount of current are said to be </a:t>
            </a:r>
            <a:r>
              <a:rPr b="0" i="1" lang="en-US" sz="2400" u="none">
                <a:solidFill>
                  <a:srgbClr val="000000"/>
                </a:solidFill>
                <a:latin typeface="Arial"/>
                <a:ea typeface="Arial"/>
                <a:cs typeface="Arial"/>
                <a:sym typeface="Arial"/>
              </a:rPr>
              <a:t>overloaded,</a:t>
            </a:r>
            <a:r>
              <a:rPr b="0" i="0" lang="en-US" sz="2400" u="none">
                <a:solidFill>
                  <a:srgbClr val="000000"/>
                </a:solidFill>
                <a:latin typeface="Arial"/>
                <a:ea typeface="Arial"/>
                <a:cs typeface="Arial"/>
                <a:sym typeface="Arial"/>
              </a:rPr>
              <a:t> and may heat sufficiently to melt the insulation and start a fire.</a:t>
            </a:r>
          </a:p>
        </p:txBody>
      </p:sp>
      <p:sp>
        <p:nvSpPr>
          <p:cNvPr id="422" name="Shape 42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Parallel Circuits and Overloading</a:t>
            </a: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26" name="Shape 426"/>
        <p:cNvGrpSpPr/>
        <p:nvPr/>
      </p:nvGrpSpPr>
      <p:grpSpPr>
        <a:xfrm>
          <a:off x="0" y="0"/>
          <a:ext cx="0" cy="0"/>
          <a:chOff x="0" y="0"/>
          <a:chExt cx="0" cy="0"/>
        </a:xfrm>
      </p:grpSpPr>
      <p:sp>
        <p:nvSpPr>
          <p:cNvPr id="427" name="Shape 427"/>
          <p:cNvSpPr txBox="1"/>
          <p:nvPr/>
        </p:nvSpPr>
        <p:spPr>
          <a:xfrm>
            <a:off x="227012" y="1196975"/>
            <a:ext cx="8612187" cy="21018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Consider a line connected to a toaster that draws 8 amps, a heater that draws 10 amps, and a lamp that draws 2 amps. </a:t>
            </a:r>
          </a:p>
          <a:p>
            <a:pPr indent="-288925" lvl="1" marL="746125" marR="0" rtl="0" algn="l">
              <a:lnSpc>
                <a:spcPct val="100000"/>
              </a:lnSpc>
              <a:spcBef>
                <a:spcPts val="400"/>
              </a:spcBef>
              <a:spcAft>
                <a:spcPts val="0"/>
              </a:spcAft>
              <a:buClr>
                <a:srgbClr val="000000"/>
              </a:buClr>
              <a:buSzPct val="100000"/>
              <a:buFont typeface="Arial"/>
              <a:buChar char="•"/>
            </a:pPr>
            <a:r>
              <a:rPr b="0" i="0" lang="en-US" sz="2000" u="none" cap="none" strike="noStrike">
                <a:solidFill>
                  <a:srgbClr val="000000"/>
                </a:solidFill>
                <a:latin typeface="Arial"/>
                <a:ea typeface="Arial"/>
                <a:cs typeface="Arial"/>
                <a:sym typeface="Arial"/>
              </a:rPr>
              <a:t>If the toaster is operating, the total line current is 8 amperes. </a:t>
            </a:r>
          </a:p>
          <a:p>
            <a:pPr indent="-288925" lvl="1" marL="746125" marR="0" rtl="0" algn="l">
              <a:lnSpc>
                <a:spcPct val="100000"/>
              </a:lnSpc>
              <a:spcBef>
                <a:spcPts val="400"/>
              </a:spcBef>
              <a:spcAft>
                <a:spcPts val="0"/>
              </a:spcAft>
              <a:buClr>
                <a:srgbClr val="000000"/>
              </a:buClr>
              <a:buSzPct val="100000"/>
              <a:buFont typeface="Arial"/>
              <a:buChar char="•"/>
            </a:pPr>
            <a:r>
              <a:rPr b="0" i="0" lang="en-US" sz="2000" u="none" cap="none" strike="noStrike">
                <a:solidFill>
                  <a:srgbClr val="000000"/>
                </a:solidFill>
                <a:latin typeface="Arial"/>
                <a:ea typeface="Arial"/>
                <a:cs typeface="Arial"/>
                <a:sym typeface="Arial"/>
              </a:rPr>
              <a:t>When the heater is also operating, the total line current increases to 18 amperes.</a:t>
            </a:r>
          </a:p>
          <a:p>
            <a:pPr indent="-288925" lvl="1" marL="746125" marR="0" rtl="0" algn="l">
              <a:lnSpc>
                <a:spcPct val="100000"/>
              </a:lnSpc>
              <a:spcBef>
                <a:spcPts val="400"/>
              </a:spcBef>
              <a:spcAft>
                <a:spcPts val="0"/>
              </a:spcAft>
              <a:buClr>
                <a:srgbClr val="000000"/>
              </a:buClr>
              <a:buSzPct val="100000"/>
              <a:buFont typeface="Arial"/>
              <a:buChar char="•"/>
            </a:pPr>
            <a:r>
              <a:rPr b="0" i="0" lang="en-US" sz="2000" u="none" cap="none" strike="noStrike">
                <a:solidFill>
                  <a:srgbClr val="000000"/>
                </a:solidFill>
                <a:latin typeface="Arial"/>
                <a:ea typeface="Arial"/>
                <a:cs typeface="Arial"/>
                <a:sym typeface="Arial"/>
              </a:rPr>
              <a:t>If you turn on the lamp, the line current increases to 20 amperes. </a:t>
            </a:r>
          </a:p>
        </p:txBody>
      </p:sp>
      <p:sp>
        <p:nvSpPr>
          <p:cNvPr id="428" name="Shape 42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Parallel Circuits and Overloading</a:t>
            </a:r>
          </a:p>
        </p:txBody>
      </p:sp>
      <p:pic>
        <p:nvPicPr>
          <p:cNvPr id="429" name="Shape 429"/>
          <p:cNvPicPr preferRelativeResize="0"/>
          <p:nvPr/>
        </p:nvPicPr>
        <p:blipFill rotWithShape="1">
          <a:blip r:embed="rId3">
            <a:alphaModFix/>
          </a:blip>
          <a:srcRect b="0" l="0" r="0" t="0"/>
          <a:stretch/>
        </p:blipFill>
        <p:spPr>
          <a:xfrm>
            <a:off x="609600" y="3657600"/>
            <a:ext cx="5943600" cy="2060575"/>
          </a:xfrm>
          <a:prstGeom prst="rect">
            <a:avLst/>
          </a:prstGeom>
          <a:noFill/>
          <a:ln>
            <a:noFill/>
          </a:ln>
        </p:spPr>
      </p:pic>
      <p:pic>
        <p:nvPicPr>
          <p:cNvPr id="430" name="Shape 430"/>
          <p:cNvPicPr preferRelativeResize="0"/>
          <p:nvPr/>
        </p:nvPicPr>
        <p:blipFill rotWithShape="1">
          <a:blip r:embed="rId4">
            <a:alphaModFix/>
          </a:blip>
          <a:srcRect b="0" l="0" r="0" t="0"/>
          <a:stretch/>
        </p:blipFill>
        <p:spPr>
          <a:xfrm>
            <a:off x="7010400" y="3467100"/>
            <a:ext cx="1839912" cy="27051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34" name="Shape 434"/>
        <p:cNvGrpSpPr/>
        <p:nvPr/>
      </p:nvGrpSpPr>
      <p:grpSpPr>
        <a:xfrm>
          <a:off x="0" y="0"/>
          <a:ext cx="0" cy="0"/>
          <a:chOff x="0" y="0"/>
          <a:chExt cx="0" cy="0"/>
        </a:xfrm>
      </p:grpSpPr>
      <p:sp>
        <p:nvSpPr>
          <p:cNvPr id="435" name="Shape 435"/>
          <p:cNvSpPr txBox="1"/>
          <p:nvPr/>
        </p:nvSpPr>
        <p:spPr>
          <a:xfrm>
            <a:off x="227012" y="1196975"/>
            <a:ext cx="8916987" cy="25019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To prevent overloading in circuits, fuses or circuit breakers are connected in series along the supply line.</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entire line current must pass through the fuse.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the fuse is rated at 20 amperes, it will pass up to 20 amperes.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current above 20 amperes will melt the fuse ribbon, which “blows out” and breaks the circuit. </a:t>
            </a:r>
          </a:p>
        </p:txBody>
      </p:sp>
      <p:sp>
        <p:nvSpPr>
          <p:cNvPr id="436" name="Shape 43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Parallel Circuits and Overloading</a:t>
            </a:r>
          </a:p>
        </p:txBody>
      </p:sp>
      <p:pic>
        <p:nvPicPr>
          <p:cNvPr id="437" name="Shape 437"/>
          <p:cNvPicPr preferRelativeResize="0"/>
          <p:nvPr/>
        </p:nvPicPr>
        <p:blipFill rotWithShape="1">
          <a:blip r:embed="rId3">
            <a:alphaModFix/>
          </a:blip>
          <a:srcRect b="0" l="0" r="0" t="0"/>
          <a:stretch/>
        </p:blipFill>
        <p:spPr>
          <a:xfrm>
            <a:off x="3200400" y="3886200"/>
            <a:ext cx="2741612" cy="220345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41" name="Shape 441"/>
        <p:cNvGrpSpPr/>
        <p:nvPr/>
      </p:nvGrpSpPr>
      <p:grpSpPr>
        <a:xfrm>
          <a:off x="0" y="0"/>
          <a:ext cx="0" cy="0"/>
          <a:chOff x="0" y="0"/>
          <a:chExt cx="0" cy="0"/>
        </a:xfrm>
      </p:grpSpPr>
      <p:sp>
        <p:nvSpPr>
          <p:cNvPr id="442" name="Shape 442"/>
          <p:cNvSpPr txBox="1"/>
          <p:nvPr/>
        </p:nvSpPr>
        <p:spPr>
          <a:xfrm>
            <a:off x="227012" y="1196975"/>
            <a:ext cx="76977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Before a blown fuse is replaced, the cause of overloading should be determined and remedied.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Insulation that separates the wires in a circuit can wear away and allow the wires to touch.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This effectively shortens the path of the circuit, and is called a </a:t>
            </a:r>
            <a:r>
              <a:rPr b="0" i="1" lang="en-US" sz="2400" u="none">
                <a:solidFill>
                  <a:srgbClr val="000000"/>
                </a:solidFill>
                <a:latin typeface="Arial"/>
                <a:ea typeface="Arial"/>
                <a:cs typeface="Arial"/>
                <a:sym typeface="Arial"/>
              </a:rPr>
              <a:t>short circuit.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short circuit draws a dangerously large current because it bypasses the normal circuit resistance.</a:t>
            </a:r>
          </a:p>
        </p:txBody>
      </p:sp>
      <p:sp>
        <p:nvSpPr>
          <p:cNvPr id="443" name="Shape 44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Parallel Circuits and Overloading</a:t>
            </a: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47" name="Shape 447"/>
        <p:cNvGrpSpPr/>
        <p:nvPr/>
      </p:nvGrpSpPr>
      <p:grpSpPr>
        <a:xfrm>
          <a:off x="0" y="0"/>
          <a:ext cx="0" cy="0"/>
          <a:chOff x="0" y="0"/>
          <a:chExt cx="0" cy="0"/>
        </a:xfrm>
      </p:grpSpPr>
      <p:sp>
        <p:nvSpPr>
          <p:cNvPr id="448" name="Shape 448"/>
          <p:cNvSpPr txBox="1"/>
          <p:nvPr/>
        </p:nvSpPr>
        <p:spPr>
          <a:xfrm>
            <a:off x="227012" y="1196975"/>
            <a:ext cx="86121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Circuits may also be protected by </a:t>
            </a:r>
            <a:r>
              <a:rPr b="0" i="1" lang="en-US" sz="2400" u="none">
                <a:solidFill>
                  <a:srgbClr val="000000"/>
                </a:solidFill>
                <a:latin typeface="Arial"/>
                <a:ea typeface="Arial"/>
                <a:cs typeface="Arial"/>
                <a:sym typeface="Arial"/>
              </a:rPr>
              <a:t>circuit breakers, </a:t>
            </a:r>
            <a:r>
              <a:rPr b="0" i="0" lang="en-US" sz="2400" u="none">
                <a:solidFill>
                  <a:srgbClr val="000000"/>
                </a:solidFill>
                <a:latin typeface="Arial"/>
                <a:ea typeface="Arial"/>
                <a:cs typeface="Arial"/>
                <a:sym typeface="Arial"/>
              </a:rPr>
              <a:t>which use magnets or bimetallic strips to open the switch.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Utility companies use circuit breakers to protect their lines all the way back to the generators.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Circuit breakers are used in modern buildings because they do not have to be replaced each time the circuit is opened. </a:t>
            </a:r>
          </a:p>
        </p:txBody>
      </p:sp>
      <p:sp>
        <p:nvSpPr>
          <p:cNvPr id="449" name="Shape 44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Parallel Circuits and Overloading</a:t>
            </a: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53" name="Shape 453"/>
        <p:cNvGrpSpPr/>
        <p:nvPr/>
      </p:nvGrpSpPr>
      <p:grpSpPr>
        <a:xfrm>
          <a:off x="0" y="0"/>
          <a:ext cx="0" cy="0"/>
          <a:chOff x="0" y="0"/>
          <a:chExt cx="0" cy="0"/>
        </a:xfrm>
      </p:grpSpPr>
      <p:pic>
        <p:nvPicPr>
          <p:cNvPr id="454" name="Shape 454"/>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455" name="Shape 455"/>
          <p:cNvSpPr txBox="1"/>
          <p:nvPr/>
        </p:nvSpPr>
        <p:spPr>
          <a:xfrm>
            <a:off x="1676400" y="3175000"/>
            <a:ext cx="73152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How can you prevent overloading in circuits?</a:t>
            </a:r>
          </a:p>
        </p:txBody>
      </p:sp>
      <p:sp>
        <p:nvSpPr>
          <p:cNvPr id="456" name="Shape 45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Parallel Circuits and Overloading</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2" name="Shape 62"/>
        <p:cNvGrpSpPr/>
        <p:nvPr/>
      </p:nvGrpSpPr>
      <p:grpSpPr>
        <a:xfrm>
          <a:off x="0" y="0"/>
          <a:ext cx="0" cy="0"/>
          <a:chOff x="0" y="0"/>
          <a:chExt cx="0" cy="0"/>
        </a:xfrm>
      </p:grpSpPr>
      <p:sp>
        <p:nvSpPr>
          <p:cNvPr id="63" name="Shape 63"/>
          <p:cNvSpPr txBox="1"/>
          <p:nvPr/>
        </p:nvSpPr>
        <p:spPr>
          <a:xfrm>
            <a:off x="227012" y="1196975"/>
            <a:ext cx="8231187" cy="34512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Electrons flow</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from the negative part of the battery through the wire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to the side (or bottom) of the bulb</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through the filament inside the bulb</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out the bottom (or side)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through the wire to the positive part of the battery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current then passes through the battery to complete the circuit. </a:t>
            </a:r>
          </a:p>
        </p:txBody>
      </p:sp>
      <p:sp>
        <p:nvSpPr>
          <p:cNvPr id="64" name="Shape 64"/>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 Battery and a Bulb</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60" name="Shape 460"/>
        <p:cNvGrpSpPr/>
        <p:nvPr/>
      </p:nvGrpSpPr>
      <p:grpSpPr>
        <a:xfrm>
          <a:off x="0" y="0"/>
          <a:ext cx="0" cy="0"/>
          <a:chOff x="0" y="0"/>
          <a:chExt cx="0" cy="0"/>
        </a:xfrm>
      </p:grpSpPr>
      <p:sp>
        <p:nvSpPr>
          <p:cNvPr id="461" name="Shape 461"/>
          <p:cNvSpPr txBox="1"/>
          <p:nvPr/>
        </p:nvSpPr>
        <p:spPr>
          <a:xfrm>
            <a:off x="227012" y="1196975"/>
            <a:ext cx="8688387" cy="216217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a:pPr>
            <a:r>
              <a:rPr b="0" i="0" lang="en-US" sz="2000" u="none">
                <a:solidFill>
                  <a:srgbClr val="000000"/>
                </a:solidFill>
                <a:latin typeface="Arial"/>
                <a:ea typeface="Arial"/>
                <a:cs typeface="Arial"/>
                <a:sym typeface="Arial"/>
              </a:rPr>
              <a:t>In a light bulb, the amount of current in the filament is</a:t>
            </a:r>
            <a:r>
              <a:rPr b="0" i="0" lang="en-US" sz="2000" u="none">
                <a:solidFill>
                  <a:schemeClr val="dk1"/>
                </a:solidFill>
                <a:latin typeface="Arial"/>
                <a:ea typeface="Arial"/>
                <a:cs typeface="Arial"/>
                <a:sym typeface="Arial"/>
              </a:rPr>
              <a:t>    </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slightly less than the current in the connecting wires.</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same as the current in the connecting wires.</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slightly greater than the current in the connecting wires.</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twice as great as the current that is in the connecting wires.</a:t>
            </a:r>
            <a:br>
              <a:rPr b="0" i="0" lang="en-US" sz="2000" u="none" cap="none" strike="noStrike">
                <a:solidFill>
                  <a:schemeClr val="dk1"/>
                </a:solidFill>
                <a:latin typeface="Arial"/>
                <a:ea typeface="Arial"/>
                <a:cs typeface="Arial"/>
                <a:sym typeface="Arial"/>
              </a:rPr>
            </a:br>
          </a:p>
        </p:txBody>
      </p:sp>
      <p:sp>
        <p:nvSpPr>
          <p:cNvPr id="462" name="Shape 462"/>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66" name="Shape 466"/>
        <p:cNvGrpSpPr/>
        <p:nvPr/>
      </p:nvGrpSpPr>
      <p:grpSpPr>
        <a:xfrm>
          <a:off x="0" y="0"/>
          <a:ext cx="0" cy="0"/>
          <a:chOff x="0" y="0"/>
          <a:chExt cx="0" cy="0"/>
        </a:xfrm>
      </p:grpSpPr>
      <p:sp>
        <p:nvSpPr>
          <p:cNvPr id="467" name="Shape 467"/>
          <p:cNvSpPr txBox="1"/>
          <p:nvPr/>
        </p:nvSpPr>
        <p:spPr>
          <a:xfrm>
            <a:off x="227012" y="1196975"/>
            <a:ext cx="8688387" cy="25273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a:pPr>
            <a:r>
              <a:rPr b="0" i="0" lang="en-US" sz="2000" u="none">
                <a:solidFill>
                  <a:srgbClr val="000000"/>
                </a:solidFill>
                <a:latin typeface="Arial"/>
                <a:ea typeface="Arial"/>
                <a:cs typeface="Arial"/>
                <a:sym typeface="Arial"/>
              </a:rPr>
              <a:t>In a light bulb, the amount of current in the filament is</a:t>
            </a:r>
            <a:r>
              <a:rPr b="0" i="0" lang="en-US" sz="2000" u="none">
                <a:solidFill>
                  <a:schemeClr val="dk1"/>
                </a:solidFill>
                <a:latin typeface="Arial"/>
                <a:ea typeface="Arial"/>
                <a:cs typeface="Arial"/>
                <a:sym typeface="Arial"/>
              </a:rPr>
              <a:t>    </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slightly less than the current in the connecting wires.</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same as the current in the connecting wires.</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slightly greater than the current in the connecting wires.</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twice as great as the current that is in the connecting wires.</a:t>
            </a:r>
            <a:br>
              <a:rPr b="0" i="0" lang="en-US" sz="2000" u="none" cap="none" strike="noStrike">
                <a:solidFill>
                  <a:schemeClr val="dk1"/>
                </a:solidFill>
                <a:latin typeface="Arial"/>
                <a:ea typeface="Arial"/>
                <a:cs typeface="Arial"/>
                <a:sym typeface="Arial"/>
              </a:rPr>
            </a:br>
          </a:p>
          <a:p>
            <a:pPr indent="-533400" lvl="0" marL="5334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B</a:t>
            </a:r>
          </a:p>
        </p:txBody>
      </p:sp>
      <p:sp>
        <p:nvSpPr>
          <p:cNvPr id="468" name="Shape 468"/>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72" name="Shape 472"/>
        <p:cNvGrpSpPr/>
        <p:nvPr/>
      </p:nvGrpSpPr>
      <p:grpSpPr>
        <a:xfrm>
          <a:off x="0" y="0"/>
          <a:ext cx="0" cy="0"/>
          <a:chOff x="0" y="0"/>
          <a:chExt cx="0" cy="0"/>
        </a:xfrm>
      </p:grpSpPr>
      <p:sp>
        <p:nvSpPr>
          <p:cNvPr id="473" name="Shape 473"/>
          <p:cNvSpPr txBox="1"/>
          <p:nvPr/>
        </p:nvSpPr>
        <p:spPr>
          <a:xfrm>
            <a:off x="227012" y="1196975"/>
            <a:ext cx="8688387" cy="216217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chemeClr val="dk1"/>
              </a:buClr>
              <a:buSzPct val="100000"/>
              <a:buFont typeface="Arial"/>
              <a:buAutoNum type="arabicPeriod" startAt="2"/>
            </a:pPr>
            <a:r>
              <a:rPr b="0" i="0" lang="en-US" sz="2000" u="none">
                <a:solidFill>
                  <a:schemeClr val="dk1"/>
                </a:solidFill>
                <a:latin typeface="Arial"/>
                <a:ea typeface="Arial"/>
                <a:cs typeface="Arial"/>
                <a:sym typeface="Arial"/>
              </a:rPr>
              <a:t>The flow of charge in an electric circuit is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much like the flow of water in a system of pipes.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very different from water flow in pipes.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like an electric valve.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like an electric pump.</a:t>
            </a:r>
            <a:br>
              <a:rPr b="0" i="0" lang="en-US" sz="2000" u="none" cap="none" strike="noStrike">
                <a:solidFill>
                  <a:schemeClr val="dk1"/>
                </a:solidFill>
                <a:latin typeface="Arial"/>
                <a:ea typeface="Arial"/>
                <a:cs typeface="Arial"/>
                <a:sym typeface="Arial"/>
              </a:rPr>
            </a:br>
          </a:p>
        </p:txBody>
      </p:sp>
      <p:sp>
        <p:nvSpPr>
          <p:cNvPr id="474" name="Shape 474"/>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78" name="Shape 478"/>
        <p:cNvGrpSpPr/>
        <p:nvPr/>
      </p:nvGrpSpPr>
      <p:grpSpPr>
        <a:xfrm>
          <a:off x="0" y="0"/>
          <a:ext cx="0" cy="0"/>
          <a:chOff x="0" y="0"/>
          <a:chExt cx="0" cy="0"/>
        </a:xfrm>
      </p:grpSpPr>
      <p:sp>
        <p:nvSpPr>
          <p:cNvPr id="479" name="Shape 479"/>
          <p:cNvSpPr txBox="1"/>
          <p:nvPr/>
        </p:nvSpPr>
        <p:spPr>
          <a:xfrm>
            <a:off x="227012" y="1196975"/>
            <a:ext cx="8688387" cy="25273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chemeClr val="dk1"/>
              </a:buClr>
              <a:buSzPct val="100000"/>
              <a:buFont typeface="Arial"/>
              <a:buAutoNum type="arabicPeriod" startAt="2"/>
            </a:pPr>
            <a:r>
              <a:rPr b="0" i="0" lang="en-US" sz="2000" u="none">
                <a:solidFill>
                  <a:schemeClr val="dk1"/>
                </a:solidFill>
                <a:latin typeface="Arial"/>
                <a:ea typeface="Arial"/>
                <a:cs typeface="Arial"/>
                <a:sym typeface="Arial"/>
              </a:rPr>
              <a:t>The flow of charge in an electric circuit is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much like the flow of water in a system of pipes.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very different from water flow in pipes.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like an electric valve.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like an electric pump.</a:t>
            </a:r>
            <a:br>
              <a:rPr b="0" i="0" lang="en-US" sz="2000" u="none" cap="none" strike="noStrike">
                <a:solidFill>
                  <a:schemeClr val="dk1"/>
                </a:solidFill>
                <a:latin typeface="Arial"/>
                <a:ea typeface="Arial"/>
                <a:cs typeface="Arial"/>
                <a:sym typeface="Arial"/>
              </a:rPr>
            </a:br>
          </a:p>
          <a:p>
            <a:pPr indent="-533400" lvl="0" marL="5334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A</a:t>
            </a:r>
          </a:p>
        </p:txBody>
      </p:sp>
      <p:sp>
        <p:nvSpPr>
          <p:cNvPr id="480" name="Shape 480"/>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84" name="Shape 484"/>
        <p:cNvGrpSpPr/>
        <p:nvPr/>
      </p:nvGrpSpPr>
      <p:grpSpPr>
        <a:xfrm>
          <a:off x="0" y="0"/>
          <a:ext cx="0" cy="0"/>
          <a:chOff x="0" y="0"/>
          <a:chExt cx="0" cy="0"/>
        </a:xfrm>
      </p:grpSpPr>
      <p:sp>
        <p:nvSpPr>
          <p:cNvPr id="485" name="Shape 485"/>
          <p:cNvSpPr txBox="1"/>
          <p:nvPr/>
        </p:nvSpPr>
        <p:spPr>
          <a:xfrm>
            <a:off x="228600" y="1196975"/>
            <a:ext cx="8686800" cy="25273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3"/>
            </a:pPr>
            <a:r>
              <a:rPr b="0" i="0" lang="en-US" sz="2000" u="none">
                <a:solidFill>
                  <a:srgbClr val="000000"/>
                </a:solidFill>
                <a:latin typeface="Arial"/>
                <a:ea typeface="Arial"/>
                <a:cs typeface="Arial"/>
                <a:sym typeface="Arial"/>
              </a:rPr>
              <a:t>In a series circuit, if the current in one lamp is 2 amperes, the current in the battery is</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half, 1 A.</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2 A.</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not necessarily 2 A, depending on internal battery resistance.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more than 2 A.</a:t>
            </a:r>
            <a:r>
              <a:rPr b="0" i="0" lang="en-US" sz="2000" u="none" cap="none" strike="noStrike">
                <a:solidFill>
                  <a:schemeClr val="dk1"/>
                </a:solidFill>
                <a:latin typeface="Arial"/>
                <a:ea typeface="Arial"/>
                <a:cs typeface="Arial"/>
                <a:sym typeface="Arial"/>
              </a:rPr>
              <a:t> </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486" name="Shape 486"/>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90" name="Shape 490"/>
        <p:cNvGrpSpPr/>
        <p:nvPr/>
      </p:nvGrpSpPr>
      <p:grpSpPr>
        <a:xfrm>
          <a:off x="0" y="0"/>
          <a:ext cx="0" cy="0"/>
          <a:chOff x="0" y="0"/>
          <a:chExt cx="0" cy="0"/>
        </a:xfrm>
      </p:grpSpPr>
      <p:sp>
        <p:nvSpPr>
          <p:cNvPr id="491" name="Shape 491"/>
          <p:cNvSpPr txBox="1"/>
          <p:nvPr/>
        </p:nvSpPr>
        <p:spPr>
          <a:xfrm>
            <a:off x="228600" y="1196975"/>
            <a:ext cx="8686800" cy="28924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3"/>
            </a:pPr>
            <a:r>
              <a:rPr b="0" i="0" lang="en-US" sz="2000" u="none">
                <a:solidFill>
                  <a:srgbClr val="000000"/>
                </a:solidFill>
                <a:latin typeface="Arial"/>
                <a:ea typeface="Arial"/>
                <a:cs typeface="Arial"/>
                <a:sym typeface="Arial"/>
              </a:rPr>
              <a:t>In a series circuit, if the current in one lamp is 2 amperes, the current in the battery is</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half, 1 A.</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2 A.</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not necessarily 2 A, depending on internal battery resistance.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more than 2 A.</a:t>
            </a:r>
            <a:r>
              <a:rPr b="0" i="0" lang="en-US" sz="2000" u="none" cap="none" strike="noStrike">
                <a:solidFill>
                  <a:schemeClr val="dk1"/>
                </a:solidFill>
                <a:latin typeface="Arial"/>
                <a:ea typeface="Arial"/>
                <a:cs typeface="Arial"/>
                <a:sym typeface="Arial"/>
              </a:rPr>
              <a:t> </a:t>
            </a:r>
          </a:p>
          <a:p>
            <a:pPr indent="-533400" lvl="0" marL="5334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33400" lvl="0" marL="5334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B</a:t>
            </a:r>
          </a:p>
        </p:txBody>
      </p:sp>
      <p:sp>
        <p:nvSpPr>
          <p:cNvPr id="492" name="Shape 492"/>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96" name="Shape 496"/>
        <p:cNvGrpSpPr/>
        <p:nvPr/>
      </p:nvGrpSpPr>
      <p:grpSpPr>
        <a:xfrm>
          <a:off x="0" y="0"/>
          <a:ext cx="0" cy="0"/>
          <a:chOff x="0" y="0"/>
          <a:chExt cx="0" cy="0"/>
        </a:xfrm>
      </p:grpSpPr>
      <p:sp>
        <p:nvSpPr>
          <p:cNvPr id="497" name="Shape 497"/>
          <p:cNvSpPr txBox="1"/>
          <p:nvPr/>
        </p:nvSpPr>
        <p:spPr>
          <a:xfrm>
            <a:off x="228600" y="1219200"/>
            <a:ext cx="8077200" cy="246697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4"/>
            </a:pPr>
            <a:r>
              <a:rPr b="0" i="0" lang="en-US" sz="2000" u="none">
                <a:solidFill>
                  <a:srgbClr val="000000"/>
                </a:solidFill>
                <a:latin typeface="Arial"/>
                <a:ea typeface="Arial"/>
                <a:cs typeface="Arial"/>
                <a:sym typeface="Arial"/>
              </a:rPr>
              <a:t>In a circuit with two lamps in parallel, if the current in one lamp is 2 amperes, the current in the battery is</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half, 1 A.</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2 A.</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more than 2 A.</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cannot be calculated from the information given</a:t>
            </a:r>
            <a:br>
              <a:rPr b="0" i="0" lang="en-US" sz="2000" u="none" cap="none" strike="noStrike">
                <a:solidFill>
                  <a:schemeClr val="dk1"/>
                </a:solidFill>
                <a:latin typeface="Arial"/>
                <a:ea typeface="Arial"/>
                <a:cs typeface="Arial"/>
                <a:sym typeface="Arial"/>
              </a:rPr>
            </a:br>
          </a:p>
        </p:txBody>
      </p:sp>
      <p:sp>
        <p:nvSpPr>
          <p:cNvPr id="498" name="Shape 498"/>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2" name="Shape 502"/>
        <p:cNvGrpSpPr/>
        <p:nvPr/>
      </p:nvGrpSpPr>
      <p:grpSpPr>
        <a:xfrm>
          <a:off x="0" y="0"/>
          <a:ext cx="0" cy="0"/>
          <a:chOff x="0" y="0"/>
          <a:chExt cx="0" cy="0"/>
        </a:xfrm>
      </p:grpSpPr>
      <p:sp>
        <p:nvSpPr>
          <p:cNvPr id="503" name="Shape 503"/>
          <p:cNvSpPr txBox="1"/>
          <p:nvPr/>
        </p:nvSpPr>
        <p:spPr>
          <a:xfrm>
            <a:off x="228600" y="1219200"/>
            <a:ext cx="8077200" cy="28321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4"/>
            </a:pPr>
            <a:r>
              <a:rPr b="0" i="0" lang="en-US" sz="2000" u="none">
                <a:solidFill>
                  <a:srgbClr val="000000"/>
                </a:solidFill>
                <a:latin typeface="Arial"/>
                <a:ea typeface="Arial"/>
                <a:cs typeface="Arial"/>
                <a:sym typeface="Arial"/>
              </a:rPr>
              <a:t>In a circuit with two lamps in parallel, if the current in one lamp is 2 amperes, the current in the battery is</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half, 1 A.</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2 A.</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more than 2 A.</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cannot be calculated from the information given</a:t>
            </a:r>
            <a:br>
              <a:rPr b="0" i="0" lang="en-US" sz="2000" u="none" cap="none" strike="noStrike">
                <a:solidFill>
                  <a:schemeClr val="dk1"/>
                </a:solidFill>
                <a:latin typeface="Arial"/>
                <a:ea typeface="Arial"/>
                <a:cs typeface="Arial"/>
                <a:sym typeface="Arial"/>
              </a:rPr>
            </a:b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C</a:t>
            </a:r>
          </a:p>
        </p:txBody>
      </p:sp>
      <p:sp>
        <p:nvSpPr>
          <p:cNvPr id="504" name="Shape 504"/>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8" name="Shape 508"/>
        <p:cNvGrpSpPr/>
        <p:nvPr/>
      </p:nvGrpSpPr>
      <p:grpSpPr>
        <a:xfrm>
          <a:off x="0" y="0"/>
          <a:ext cx="0" cy="0"/>
          <a:chOff x="0" y="0"/>
          <a:chExt cx="0" cy="0"/>
        </a:xfrm>
      </p:grpSpPr>
      <p:sp>
        <p:nvSpPr>
          <p:cNvPr id="509" name="Shape 509"/>
          <p:cNvSpPr txBox="1"/>
          <p:nvPr/>
        </p:nvSpPr>
        <p:spPr>
          <a:xfrm>
            <a:off x="228600" y="1219200"/>
            <a:ext cx="8229600" cy="216217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5"/>
            </a:pPr>
            <a:r>
              <a:rPr b="0" i="0" lang="en-US" sz="2000" u="none">
                <a:solidFill>
                  <a:srgbClr val="000000"/>
                </a:solidFill>
                <a:latin typeface="Arial"/>
                <a:ea typeface="Arial"/>
                <a:cs typeface="Arial"/>
                <a:sym typeface="Arial"/>
              </a:rPr>
              <a:t>In a circuit diagram there may be</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no switches.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at most, one switch.</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two switches.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any number of switches.</a:t>
            </a:r>
            <a:br>
              <a:rPr b="0" i="0" lang="en-US" sz="2000" u="none" cap="none" strike="noStrike">
                <a:solidFill>
                  <a:schemeClr val="dk1"/>
                </a:solidFill>
                <a:latin typeface="Arial"/>
                <a:ea typeface="Arial"/>
                <a:cs typeface="Arial"/>
                <a:sym typeface="Arial"/>
              </a:rPr>
            </a:br>
          </a:p>
        </p:txBody>
      </p:sp>
      <p:sp>
        <p:nvSpPr>
          <p:cNvPr id="510" name="Shape 510"/>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14" name="Shape 514"/>
        <p:cNvGrpSpPr/>
        <p:nvPr/>
      </p:nvGrpSpPr>
      <p:grpSpPr>
        <a:xfrm>
          <a:off x="0" y="0"/>
          <a:ext cx="0" cy="0"/>
          <a:chOff x="0" y="0"/>
          <a:chExt cx="0" cy="0"/>
        </a:xfrm>
      </p:grpSpPr>
      <p:sp>
        <p:nvSpPr>
          <p:cNvPr id="515" name="Shape 515"/>
          <p:cNvSpPr txBox="1"/>
          <p:nvPr/>
        </p:nvSpPr>
        <p:spPr>
          <a:xfrm>
            <a:off x="228600" y="1219200"/>
            <a:ext cx="8229600" cy="25273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5"/>
            </a:pPr>
            <a:r>
              <a:rPr b="0" i="0" lang="en-US" sz="2000" u="none">
                <a:solidFill>
                  <a:srgbClr val="000000"/>
                </a:solidFill>
                <a:latin typeface="Arial"/>
                <a:ea typeface="Arial"/>
                <a:cs typeface="Arial"/>
                <a:sym typeface="Arial"/>
              </a:rPr>
              <a:t>In a circuit diagram there may be</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no switches.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at most, one switch.</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two switches.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any number of switches.</a:t>
            </a:r>
            <a:br>
              <a:rPr b="0" i="0" lang="en-US" sz="2000" u="none" cap="none" strike="noStrike">
                <a:solidFill>
                  <a:schemeClr val="dk1"/>
                </a:solidFill>
                <a:latin typeface="Arial"/>
                <a:ea typeface="Arial"/>
                <a:cs typeface="Arial"/>
                <a:sym typeface="Arial"/>
              </a:rPr>
            </a:b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D</a:t>
            </a:r>
          </a:p>
        </p:txBody>
      </p:sp>
      <p:sp>
        <p:nvSpPr>
          <p:cNvPr id="516" name="Shape 516"/>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9" name="Shape 69"/>
        <p:cNvGrpSpPr/>
        <p:nvPr/>
      </p:nvGrpSpPr>
      <p:grpSpPr>
        <a:xfrm>
          <a:off x="0" y="0"/>
          <a:ext cx="0" cy="0"/>
          <a:chOff x="0" y="0"/>
          <a:chExt cx="0" cy="0"/>
        </a:xfrm>
      </p:grpSpPr>
      <p:pic>
        <p:nvPicPr>
          <p:cNvPr id="70" name="Shape 70"/>
          <p:cNvPicPr preferRelativeResize="0"/>
          <p:nvPr/>
        </p:nvPicPr>
        <p:blipFill rotWithShape="1">
          <a:blip r:embed="rId3">
            <a:alphaModFix/>
          </a:blip>
          <a:srcRect b="0" l="0" r="0" t="0"/>
          <a:stretch/>
        </p:blipFill>
        <p:spPr>
          <a:xfrm>
            <a:off x="912812" y="3198812"/>
            <a:ext cx="7313612" cy="2128837"/>
          </a:xfrm>
          <a:prstGeom prst="rect">
            <a:avLst/>
          </a:prstGeom>
          <a:noFill/>
          <a:ln>
            <a:noFill/>
          </a:ln>
        </p:spPr>
      </p:pic>
      <p:sp>
        <p:nvSpPr>
          <p:cNvPr id="71" name="Shape 71"/>
          <p:cNvSpPr txBox="1"/>
          <p:nvPr/>
        </p:nvSpPr>
        <p:spPr>
          <a:xfrm>
            <a:off x="227012" y="1196975"/>
            <a:ext cx="8231187" cy="4572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Unsuccessful ways to light a bulb. </a:t>
            </a:r>
          </a:p>
        </p:txBody>
      </p:sp>
      <p:sp>
        <p:nvSpPr>
          <p:cNvPr id="72" name="Shape 72"/>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 Battery and a Bulb</a:t>
            </a: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20" name="Shape 520"/>
        <p:cNvGrpSpPr/>
        <p:nvPr/>
      </p:nvGrpSpPr>
      <p:grpSpPr>
        <a:xfrm>
          <a:off x="0" y="0"/>
          <a:ext cx="0" cy="0"/>
          <a:chOff x="0" y="0"/>
          <a:chExt cx="0" cy="0"/>
        </a:xfrm>
      </p:grpSpPr>
      <p:sp>
        <p:nvSpPr>
          <p:cNvPr id="521" name="Shape 521"/>
          <p:cNvSpPr txBox="1"/>
          <p:nvPr/>
        </p:nvSpPr>
        <p:spPr>
          <a:xfrm>
            <a:off x="228600" y="1219200"/>
            <a:ext cx="8686800" cy="277177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6"/>
            </a:pPr>
            <a:r>
              <a:rPr b="0" i="0" lang="en-US" sz="2000" u="none">
                <a:solidFill>
                  <a:srgbClr val="000000"/>
                </a:solidFill>
                <a:latin typeface="Arial"/>
                <a:ea typeface="Arial"/>
                <a:cs typeface="Arial"/>
                <a:sym typeface="Arial"/>
              </a:rPr>
              <a:t>Consider a compound circuit consisting of a pair of 6-ohm resistors in parallel, which are in series with two 6-ohm resistors in series. The equivalent resistance of the circuit is</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9 ohms.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12 ohms.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15 ohms.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24 ohms.</a:t>
            </a:r>
            <a:r>
              <a:rPr b="0" i="0" lang="en-US" sz="2000" u="none" cap="none" strike="noStrike">
                <a:solidFill>
                  <a:schemeClr val="dk1"/>
                </a:solidFill>
                <a:latin typeface="Arial"/>
                <a:ea typeface="Arial"/>
                <a:cs typeface="Arial"/>
                <a:sym typeface="Arial"/>
              </a:rPr>
              <a:t> </a:t>
            </a:r>
            <a:br>
              <a:rPr b="0" i="0" lang="en-US" sz="2000" u="none" cap="none" strike="noStrike">
                <a:solidFill>
                  <a:schemeClr val="dk1"/>
                </a:solidFill>
                <a:latin typeface="Arial"/>
                <a:ea typeface="Arial"/>
                <a:cs typeface="Arial"/>
                <a:sym typeface="Arial"/>
              </a:rPr>
            </a:br>
          </a:p>
        </p:txBody>
      </p:sp>
      <p:sp>
        <p:nvSpPr>
          <p:cNvPr id="522" name="Shape 522"/>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26" name="Shape 526"/>
        <p:cNvGrpSpPr/>
        <p:nvPr/>
      </p:nvGrpSpPr>
      <p:grpSpPr>
        <a:xfrm>
          <a:off x="0" y="0"/>
          <a:ext cx="0" cy="0"/>
          <a:chOff x="0" y="0"/>
          <a:chExt cx="0" cy="0"/>
        </a:xfrm>
      </p:grpSpPr>
      <p:sp>
        <p:nvSpPr>
          <p:cNvPr id="527" name="Shape 527"/>
          <p:cNvSpPr txBox="1"/>
          <p:nvPr/>
        </p:nvSpPr>
        <p:spPr>
          <a:xfrm>
            <a:off x="228600" y="1219200"/>
            <a:ext cx="8686800" cy="31369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6"/>
            </a:pPr>
            <a:r>
              <a:rPr b="0" i="0" lang="en-US" sz="2000" u="none">
                <a:solidFill>
                  <a:srgbClr val="000000"/>
                </a:solidFill>
                <a:latin typeface="Arial"/>
                <a:ea typeface="Arial"/>
                <a:cs typeface="Arial"/>
                <a:sym typeface="Arial"/>
              </a:rPr>
              <a:t>Consider a compound circuit consisting of a pair of 6-ohm resistors in parallel, which are in series with two 6-ohm resistors in series. The equivalent resistance of the circuit is</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9 ohms.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12 ohms.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15 ohms.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24 ohms.</a:t>
            </a:r>
            <a:r>
              <a:rPr b="0" i="0" lang="en-US" sz="2000" u="none" cap="none" strike="noStrike">
                <a:solidFill>
                  <a:schemeClr val="dk1"/>
                </a:solidFill>
                <a:latin typeface="Arial"/>
                <a:ea typeface="Arial"/>
                <a:cs typeface="Arial"/>
                <a:sym typeface="Arial"/>
              </a:rPr>
              <a:t> </a:t>
            </a:r>
            <a:br>
              <a:rPr b="0" i="0" lang="en-US" sz="2000" u="none" cap="none" strike="noStrike">
                <a:solidFill>
                  <a:schemeClr val="dk1"/>
                </a:solidFill>
                <a:latin typeface="Arial"/>
                <a:ea typeface="Arial"/>
                <a:cs typeface="Arial"/>
                <a:sym typeface="Arial"/>
              </a:rPr>
            </a:b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C</a:t>
            </a:r>
          </a:p>
        </p:txBody>
      </p:sp>
      <p:sp>
        <p:nvSpPr>
          <p:cNvPr id="528" name="Shape 528"/>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32" name="Shape 532"/>
        <p:cNvGrpSpPr/>
        <p:nvPr/>
      </p:nvGrpSpPr>
      <p:grpSpPr>
        <a:xfrm>
          <a:off x="0" y="0"/>
          <a:ext cx="0" cy="0"/>
          <a:chOff x="0" y="0"/>
          <a:chExt cx="0" cy="0"/>
        </a:xfrm>
      </p:grpSpPr>
      <p:sp>
        <p:nvSpPr>
          <p:cNvPr id="533" name="Shape 533"/>
          <p:cNvSpPr txBox="1"/>
          <p:nvPr/>
        </p:nvSpPr>
        <p:spPr>
          <a:xfrm>
            <a:off x="228600" y="1219200"/>
            <a:ext cx="7924800" cy="246697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7"/>
            </a:pPr>
            <a:r>
              <a:rPr b="0" i="0" lang="en-US" sz="2000" u="none">
                <a:solidFill>
                  <a:srgbClr val="000000"/>
                </a:solidFill>
                <a:latin typeface="Arial"/>
                <a:ea typeface="Arial"/>
                <a:cs typeface="Arial"/>
                <a:sym typeface="Arial"/>
              </a:rPr>
              <a:t>One way to prevent overloading in your home circuit is to</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operate fewer devices at the same time.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change the wiring from parallel to series for troublesome devices.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find a way to bypass the fuse.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find a way to bypass the circuit breaker.</a:t>
            </a:r>
            <a:br>
              <a:rPr b="0" i="0" lang="en-US" sz="2000" u="none" cap="none" strike="noStrike">
                <a:solidFill>
                  <a:schemeClr val="dk1"/>
                </a:solidFill>
                <a:latin typeface="Arial"/>
                <a:ea typeface="Arial"/>
                <a:cs typeface="Arial"/>
                <a:sym typeface="Arial"/>
              </a:rPr>
            </a:br>
          </a:p>
        </p:txBody>
      </p:sp>
      <p:sp>
        <p:nvSpPr>
          <p:cNvPr id="534" name="Shape 534"/>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38" name="Shape 538"/>
        <p:cNvGrpSpPr/>
        <p:nvPr/>
      </p:nvGrpSpPr>
      <p:grpSpPr>
        <a:xfrm>
          <a:off x="0" y="0"/>
          <a:ext cx="0" cy="0"/>
          <a:chOff x="0" y="0"/>
          <a:chExt cx="0" cy="0"/>
        </a:xfrm>
      </p:grpSpPr>
      <p:sp>
        <p:nvSpPr>
          <p:cNvPr id="539" name="Shape 539"/>
          <p:cNvSpPr txBox="1"/>
          <p:nvPr/>
        </p:nvSpPr>
        <p:spPr>
          <a:xfrm>
            <a:off x="228600" y="1219200"/>
            <a:ext cx="7924800" cy="28321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7"/>
            </a:pPr>
            <a:r>
              <a:rPr b="0" i="0" lang="en-US" sz="2000" u="none">
                <a:solidFill>
                  <a:srgbClr val="000000"/>
                </a:solidFill>
                <a:latin typeface="Arial"/>
                <a:ea typeface="Arial"/>
                <a:cs typeface="Arial"/>
                <a:sym typeface="Arial"/>
              </a:rPr>
              <a:t>One way to prevent overloading in your home circuit is to</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operate fewer devices at the same time.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change the wiring from parallel to series for troublesome devices.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find a way to bypass the fuse.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find a way to bypass the circuit breaker.</a:t>
            </a:r>
            <a:br>
              <a:rPr b="0" i="0" lang="en-US" sz="2000" u="none" cap="none" strike="noStrike">
                <a:solidFill>
                  <a:schemeClr val="dk1"/>
                </a:solidFill>
                <a:latin typeface="Arial"/>
                <a:ea typeface="Arial"/>
                <a:cs typeface="Arial"/>
                <a:sym typeface="Arial"/>
              </a:rPr>
            </a:b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A</a:t>
            </a:r>
          </a:p>
        </p:txBody>
      </p:sp>
      <p:sp>
        <p:nvSpPr>
          <p:cNvPr id="540" name="Shape 540"/>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7" name="Shape 77"/>
        <p:cNvGrpSpPr/>
        <p:nvPr/>
      </p:nvGrpSpPr>
      <p:grpSpPr>
        <a:xfrm>
          <a:off x="0" y="0"/>
          <a:ext cx="0" cy="0"/>
          <a:chOff x="0" y="0"/>
          <a:chExt cx="0" cy="0"/>
        </a:xfrm>
      </p:grpSpPr>
      <p:sp>
        <p:nvSpPr>
          <p:cNvPr id="78" name="Shape 78"/>
          <p:cNvSpPr txBox="1"/>
          <p:nvPr/>
        </p:nvSpPr>
        <p:spPr>
          <a:xfrm>
            <a:off x="227012" y="1196975"/>
            <a:ext cx="8231187" cy="89535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Unsuccessful ways to light a bulb. </a:t>
            </a:r>
          </a:p>
          <a:p>
            <a:pPr indent="-533400" lvl="0" marL="533400" marR="0" rtl="0" algn="l">
              <a:lnSpc>
                <a:spcPct val="100000"/>
              </a:lnSpc>
              <a:spcBef>
                <a:spcPts val="48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Successful ways to light a bulb.</a:t>
            </a:r>
          </a:p>
        </p:txBody>
      </p:sp>
      <p:sp>
        <p:nvSpPr>
          <p:cNvPr id="79" name="Shape 79"/>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 Battery and a Bulb</a:t>
            </a:r>
          </a:p>
        </p:txBody>
      </p:sp>
      <p:pic>
        <p:nvPicPr>
          <p:cNvPr id="80" name="Shape 80"/>
          <p:cNvPicPr preferRelativeResize="0"/>
          <p:nvPr/>
        </p:nvPicPr>
        <p:blipFill rotWithShape="1">
          <a:blip r:embed="rId3">
            <a:alphaModFix/>
          </a:blip>
          <a:srcRect b="0" l="0" r="0" t="0"/>
          <a:stretch/>
        </p:blipFill>
        <p:spPr>
          <a:xfrm>
            <a:off x="914400" y="3198812"/>
            <a:ext cx="7313612" cy="21288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5" name="Shape 85"/>
        <p:cNvGrpSpPr/>
        <p:nvPr/>
      </p:nvGrpSpPr>
      <p:grpSpPr>
        <a:xfrm>
          <a:off x="0" y="0"/>
          <a:ext cx="0" cy="0"/>
          <a:chOff x="0" y="0"/>
          <a:chExt cx="0" cy="0"/>
        </a:xfrm>
      </p:grpSpPr>
      <p:sp>
        <p:nvSpPr>
          <p:cNvPr id="86" name="Shape 86"/>
          <p:cNvSpPr txBox="1"/>
          <p:nvPr/>
        </p:nvSpPr>
        <p:spPr>
          <a:xfrm>
            <a:off x="227012" y="1196975"/>
            <a:ext cx="82311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flow of charge in a circuit is very much like the flow of water in a closed system of pipes.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a flashlight, the battery is analogous to a pump, the wires are analogous to the pipes, and the bulb is analogous to any device that operates when the water is flowing.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a valve in the line is opened and the pump is operating, water already in the pipes starts to flow.</a:t>
            </a:r>
          </a:p>
        </p:txBody>
      </p:sp>
      <p:sp>
        <p:nvSpPr>
          <p:cNvPr id="87" name="Shape 87"/>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35.1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A Battery and a Bulb</a:t>
            </a:r>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