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slide" Target="slides/slide105.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26" Type="http://schemas.openxmlformats.org/officeDocument/2006/relationships/slide" Target="slides/slide22.xml"/><Relationship Id="rId121" Type="http://schemas.openxmlformats.org/officeDocument/2006/relationships/slide" Target="slides/slide117.xml"/><Relationship Id="rId25" Type="http://schemas.openxmlformats.org/officeDocument/2006/relationships/slide" Target="slides/slide21.xml"/><Relationship Id="rId120" Type="http://schemas.openxmlformats.org/officeDocument/2006/relationships/slide" Target="slides/slide116.xml"/><Relationship Id="rId28" Type="http://schemas.openxmlformats.org/officeDocument/2006/relationships/slide" Target="slides/slide24.xml"/><Relationship Id="rId27" Type="http://schemas.openxmlformats.org/officeDocument/2006/relationships/slide" Target="slides/slide23.xml"/><Relationship Id="rId125" Type="http://schemas.openxmlformats.org/officeDocument/2006/relationships/slide" Target="slides/slide121.xml"/><Relationship Id="rId29" Type="http://schemas.openxmlformats.org/officeDocument/2006/relationships/slide" Target="slides/slide25.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9" Type="http://schemas.openxmlformats.org/officeDocument/2006/relationships/slide" Target="slides/slide115.xml"/><Relationship Id="rId15" Type="http://schemas.openxmlformats.org/officeDocument/2006/relationships/slide" Target="slides/slide11.xml"/><Relationship Id="rId110" Type="http://schemas.openxmlformats.org/officeDocument/2006/relationships/slide" Target="slides/slide106.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schemas.openxmlformats.org/officeDocument/2006/relationships/slide" Target="slides/slide110.xml"/><Relationship Id="rId18" Type="http://schemas.openxmlformats.org/officeDocument/2006/relationships/slide" Target="slides/slide14.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7" name="Shape 7"/>
          <p:cNvSpPr txBox="1"/>
          <p:nvPr>
            <p:ph idx="11" type="ftr"/>
          </p:nvPr>
        </p:nvSpPr>
        <p:spPr>
          <a:xfrm>
            <a:off x="0" y="8685212"/>
            <a:ext cx="2971800" cy="457200"/>
          </a:xfrm>
          <a:prstGeom prst="rect">
            <a:avLst/>
          </a:prstGeom>
          <a:noFill/>
          <a:ln>
            <a:noFill/>
          </a:ln>
        </p:spPr>
        <p:txBody>
          <a:bodyPr anchorCtr="0" anchor="b" bIns="91425" lIns="91425" rIns="91425" wrap="square" tIns="91425"/>
          <a:lstStyle>
            <a:lvl1pPr indent="0" lvl="0" marL="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480"/>
              </a:spcBef>
              <a:spcAft>
                <a:spcPts val="0"/>
              </a:spcAft>
              <a:buNone/>
              <a:defRPr b="0" i="0" sz="24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8" name="Shape 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1" name="Shape 701"/>
        <p:cNvGrpSpPr/>
        <p:nvPr/>
      </p:nvGrpSpPr>
      <p:grpSpPr>
        <a:xfrm>
          <a:off x="0" y="0"/>
          <a:ext cx="0" cy="0"/>
          <a:chOff x="0" y="0"/>
          <a:chExt cx="0" cy="0"/>
        </a:xfrm>
      </p:grpSpPr>
      <p:sp>
        <p:nvSpPr>
          <p:cNvPr id="702" name="Shape 7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03" name="Shape 7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7" name="Shape 707"/>
        <p:cNvGrpSpPr/>
        <p:nvPr/>
      </p:nvGrpSpPr>
      <p:grpSpPr>
        <a:xfrm>
          <a:off x="0" y="0"/>
          <a:ext cx="0" cy="0"/>
          <a:chOff x="0" y="0"/>
          <a:chExt cx="0" cy="0"/>
        </a:xfrm>
      </p:grpSpPr>
      <p:sp>
        <p:nvSpPr>
          <p:cNvPr id="708" name="Shape 7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09" name="Shape 7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4" name="Shape 714"/>
        <p:cNvGrpSpPr/>
        <p:nvPr/>
      </p:nvGrpSpPr>
      <p:grpSpPr>
        <a:xfrm>
          <a:off x="0" y="0"/>
          <a:ext cx="0" cy="0"/>
          <a:chOff x="0" y="0"/>
          <a:chExt cx="0" cy="0"/>
        </a:xfrm>
      </p:grpSpPr>
      <p:sp>
        <p:nvSpPr>
          <p:cNvPr id="715" name="Shape 7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16" name="Shape 7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1" name="Shape 721"/>
        <p:cNvGrpSpPr/>
        <p:nvPr/>
      </p:nvGrpSpPr>
      <p:grpSpPr>
        <a:xfrm>
          <a:off x="0" y="0"/>
          <a:ext cx="0" cy="0"/>
          <a:chOff x="0" y="0"/>
          <a:chExt cx="0" cy="0"/>
        </a:xfrm>
      </p:grpSpPr>
      <p:sp>
        <p:nvSpPr>
          <p:cNvPr id="722" name="Shape 7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23" name="Shape 7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8" name="Shape 728"/>
        <p:cNvGrpSpPr/>
        <p:nvPr/>
      </p:nvGrpSpPr>
      <p:grpSpPr>
        <a:xfrm>
          <a:off x="0" y="0"/>
          <a:ext cx="0" cy="0"/>
          <a:chOff x="0" y="0"/>
          <a:chExt cx="0" cy="0"/>
        </a:xfrm>
      </p:grpSpPr>
      <p:sp>
        <p:nvSpPr>
          <p:cNvPr id="729" name="Shape 7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30" name="Shape 7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5" name="Shape 735"/>
        <p:cNvGrpSpPr/>
        <p:nvPr/>
      </p:nvGrpSpPr>
      <p:grpSpPr>
        <a:xfrm>
          <a:off x="0" y="0"/>
          <a:ext cx="0" cy="0"/>
          <a:chOff x="0" y="0"/>
          <a:chExt cx="0" cy="0"/>
        </a:xfrm>
      </p:grpSpPr>
      <p:sp>
        <p:nvSpPr>
          <p:cNvPr id="736" name="Shape 7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37" name="Shape 7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2" name="Shape 742"/>
        <p:cNvGrpSpPr/>
        <p:nvPr/>
      </p:nvGrpSpPr>
      <p:grpSpPr>
        <a:xfrm>
          <a:off x="0" y="0"/>
          <a:ext cx="0" cy="0"/>
          <a:chOff x="0" y="0"/>
          <a:chExt cx="0" cy="0"/>
        </a:xfrm>
      </p:grpSpPr>
      <p:sp>
        <p:nvSpPr>
          <p:cNvPr id="743" name="Shape 7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44" name="Shape 7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8" name="Shape 748"/>
        <p:cNvGrpSpPr/>
        <p:nvPr/>
      </p:nvGrpSpPr>
      <p:grpSpPr>
        <a:xfrm>
          <a:off x="0" y="0"/>
          <a:ext cx="0" cy="0"/>
          <a:chOff x="0" y="0"/>
          <a:chExt cx="0" cy="0"/>
        </a:xfrm>
      </p:grpSpPr>
      <p:sp>
        <p:nvSpPr>
          <p:cNvPr id="749" name="Shape 7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50" name="Shape 7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Shape 7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57" name="Shape 7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2" name="Shape 762"/>
        <p:cNvGrpSpPr/>
        <p:nvPr/>
      </p:nvGrpSpPr>
      <p:grpSpPr>
        <a:xfrm>
          <a:off x="0" y="0"/>
          <a:ext cx="0" cy="0"/>
          <a:chOff x="0" y="0"/>
          <a:chExt cx="0" cy="0"/>
        </a:xfrm>
      </p:grpSpPr>
      <p:sp>
        <p:nvSpPr>
          <p:cNvPr id="763" name="Shape 7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64" name="Shape 7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9" name="Shape 769"/>
        <p:cNvGrpSpPr/>
        <p:nvPr/>
      </p:nvGrpSpPr>
      <p:grpSpPr>
        <a:xfrm>
          <a:off x="0" y="0"/>
          <a:ext cx="0" cy="0"/>
          <a:chOff x="0" y="0"/>
          <a:chExt cx="0" cy="0"/>
        </a:xfrm>
      </p:grpSpPr>
      <p:sp>
        <p:nvSpPr>
          <p:cNvPr id="770" name="Shape 7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71" name="Shape 7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5" name="Shape 775"/>
        <p:cNvGrpSpPr/>
        <p:nvPr/>
      </p:nvGrpSpPr>
      <p:grpSpPr>
        <a:xfrm>
          <a:off x="0" y="0"/>
          <a:ext cx="0" cy="0"/>
          <a:chOff x="0" y="0"/>
          <a:chExt cx="0" cy="0"/>
        </a:xfrm>
      </p:grpSpPr>
      <p:sp>
        <p:nvSpPr>
          <p:cNvPr id="776" name="Shape 7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77" name="Shape 7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2" name="Shape 782"/>
        <p:cNvGrpSpPr/>
        <p:nvPr/>
      </p:nvGrpSpPr>
      <p:grpSpPr>
        <a:xfrm>
          <a:off x="0" y="0"/>
          <a:ext cx="0" cy="0"/>
          <a:chOff x="0" y="0"/>
          <a:chExt cx="0" cy="0"/>
        </a:xfrm>
      </p:grpSpPr>
      <p:sp>
        <p:nvSpPr>
          <p:cNvPr id="783" name="Shape 7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84" name="Shape 7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9" name="Shape 789"/>
        <p:cNvGrpSpPr/>
        <p:nvPr/>
      </p:nvGrpSpPr>
      <p:grpSpPr>
        <a:xfrm>
          <a:off x="0" y="0"/>
          <a:ext cx="0" cy="0"/>
          <a:chOff x="0" y="0"/>
          <a:chExt cx="0" cy="0"/>
        </a:xfrm>
      </p:grpSpPr>
      <p:sp>
        <p:nvSpPr>
          <p:cNvPr id="790" name="Shape 7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91" name="Shape 7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6" name="Shape 796"/>
        <p:cNvGrpSpPr/>
        <p:nvPr/>
      </p:nvGrpSpPr>
      <p:grpSpPr>
        <a:xfrm>
          <a:off x="0" y="0"/>
          <a:ext cx="0" cy="0"/>
          <a:chOff x="0" y="0"/>
          <a:chExt cx="0" cy="0"/>
        </a:xfrm>
      </p:grpSpPr>
      <p:sp>
        <p:nvSpPr>
          <p:cNvPr id="797" name="Shape 7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98" name="Shape 7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2" name="Shape 802"/>
        <p:cNvGrpSpPr/>
        <p:nvPr/>
      </p:nvGrpSpPr>
      <p:grpSpPr>
        <a:xfrm>
          <a:off x="0" y="0"/>
          <a:ext cx="0" cy="0"/>
          <a:chOff x="0" y="0"/>
          <a:chExt cx="0" cy="0"/>
        </a:xfrm>
      </p:grpSpPr>
      <p:sp>
        <p:nvSpPr>
          <p:cNvPr id="803" name="Shape 8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04" name="Shape 8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8" name="Shape 808"/>
        <p:cNvGrpSpPr/>
        <p:nvPr/>
      </p:nvGrpSpPr>
      <p:grpSpPr>
        <a:xfrm>
          <a:off x="0" y="0"/>
          <a:ext cx="0" cy="0"/>
          <a:chOff x="0" y="0"/>
          <a:chExt cx="0" cy="0"/>
        </a:xfrm>
      </p:grpSpPr>
      <p:sp>
        <p:nvSpPr>
          <p:cNvPr id="809" name="Shape 8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10" name="Shape 8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4" name="Shape 814"/>
        <p:cNvGrpSpPr/>
        <p:nvPr/>
      </p:nvGrpSpPr>
      <p:grpSpPr>
        <a:xfrm>
          <a:off x="0" y="0"/>
          <a:ext cx="0" cy="0"/>
          <a:chOff x="0" y="0"/>
          <a:chExt cx="0" cy="0"/>
        </a:xfrm>
      </p:grpSpPr>
      <p:sp>
        <p:nvSpPr>
          <p:cNvPr id="815" name="Shape 8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16" name="Shape 8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0" name="Shape 820"/>
        <p:cNvGrpSpPr/>
        <p:nvPr/>
      </p:nvGrpSpPr>
      <p:grpSpPr>
        <a:xfrm>
          <a:off x="0" y="0"/>
          <a:ext cx="0" cy="0"/>
          <a:chOff x="0" y="0"/>
          <a:chExt cx="0" cy="0"/>
        </a:xfrm>
      </p:grpSpPr>
      <p:sp>
        <p:nvSpPr>
          <p:cNvPr id="821" name="Shape 8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22" name="Shape 8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6" name="Shape 826"/>
        <p:cNvGrpSpPr/>
        <p:nvPr/>
      </p:nvGrpSpPr>
      <p:grpSpPr>
        <a:xfrm>
          <a:off x="0" y="0"/>
          <a:ext cx="0" cy="0"/>
          <a:chOff x="0" y="0"/>
          <a:chExt cx="0" cy="0"/>
        </a:xfrm>
      </p:grpSpPr>
      <p:sp>
        <p:nvSpPr>
          <p:cNvPr id="827" name="Shape 8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28" name="Shape 8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2" name="Shape 832"/>
        <p:cNvGrpSpPr/>
        <p:nvPr/>
      </p:nvGrpSpPr>
      <p:grpSpPr>
        <a:xfrm>
          <a:off x="0" y="0"/>
          <a:ext cx="0" cy="0"/>
          <a:chOff x="0" y="0"/>
          <a:chExt cx="0" cy="0"/>
        </a:xfrm>
      </p:grpSpPr>
      <p:sp>
        <p:nvSpPr>
          <p:cNvPr id="833" name="Shape 8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34" name="Shape 8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8" name="Shape 838"/>
        <p:cNvGrpSpPr/>
        <p:nvPr/>
      </p:nvGrpSpPr>
      <p:grpSpPr>
        <a:xfrm>
          <a:off x="0" y="0"/>
          <a:ext cx="0" cy="0"/>
          <a:chOff x="0" y="0"/>
          <a:chExt cx="0" cy="0"/>
        </a:xfrm>
      </p:grpSpPr>
      <p:sp>
        <p:nvSpPr>
          <p:cNvPr id="839" name="Shape 8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40" name="Shape 8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4" name="Shape 844"/>
        <p:cNvGrpSpPr/>
        <p:nvPr/>
      </p:nvGrpSpPr>
      <p:grpSpPr>
        <a:xfrm>
          <a:off x="0" y="0"/>
          <a:ext cx="0" cy="0"/>
          <a:chOff x="0" y="0"/>
          <a:chExt cx="0" cy="0"/>
        </a:xfrm>
      </p:grpSpPr>
      <p:sp>
        <p:nvSpPr>
          <p:cNvPr id="845" name="Shape 8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46" name="Shape 8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0" name="Shape 850"/>
        <p:cNvGrpSpPr/>
        <p:nvPr/>
      </p:nvGrpSpPr>
      <p:grpSpPr>
        <a:xfrm>
          <a:off x="0" y="0"/>
          <a:ext cx="0" cy="0"/>
          <a:chOff x="0" y="0"/>
          <a:chExt cx="0" cy="0"/>
        </a:xfrm>
      </p:grpSpPr>
      <p:sp>
        <p:nvSpPr>
          <p:cNvPr id="851" name="Shape 8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52" name="Shape 8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6" name="Shape 856"/>
        <p:cNvGrpSpPr/>
        <p:nvPr/>
      </p:nvGrpSpPr>
      <p:grpSpPr>
        <a:xfrm>
          <a:off x="0" y="0"/>
          <a:ext cx="0" cy="0"/>
          <a:chOff x="0" y="0"/>
          <a:chExt cx="0" cy="0"/>
        </a:xfrm>
      </p:grpSpPr>
      <p:sp>
        <p:nvSpPr>
          <p:cNvPr id="857" name="Shape 8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58" name="Shape 8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2" name="Shape 862"/>
        <p:cNvGrpSpPr/>
        <p:nvPr/>
      </p:nvGrpSpPr>
      <p:grpSpPr>
        <a:xfrm>
          <a:off x="0" y="0"/>
          <a:ext cx="0" cy="0"/>
          <a:chOff x="0" y="0"/>
          <a:chExt cx="0" cy="0"/>
        </a:xfrm>
      </p:grpSpPr>
      <p:sp>
        <p:nvSpPr>
          <p:cNvPr id="863" name="Shape 8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64" name="Shape 8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8" name="Shape 868"/>
        <p:cNvGrpSpPr/>
        <p:nvPr/>
      </p:nvGrpSpPr>
      <p:grpSpPr>
        <a:xfrm>
          <a:off x="0" y="0"/>
          <a:ext cx="0" cy="0"/>
          <a:chOff x="0" y="0"/>
          <a:chExt cx="0" cy="0"/>
        </a:xfrm>
      </p:grpSpPr>
      <p:sp>
        <p:nvSpPr>
          <p:cNvPr id="869" name="Shape 8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70" name="Shape 8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4" name="Shape 874"/>
        <p:cNvGrpSpPr/>
        <p:nvPr/>
      </p:nvGrpSpPr>
      <p:grpSpPr>
        <a:xfrm>
          <a:off x="0" y="0"/>
          <a:ext cx="0" cy="0"/>
          <a:chOff x="0" y="0"/>
          <a:chExt cx="0" cy="0"/>
        </a:xfrm>
      </p:grpSpPr>
      <p:sp>
        <p:nvSpPr>
          <p:cNvPr id="875" name="Shape 8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76" name="Shape 8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0" name="Shape 880"/>
        <p:cNvGrpSpPr/>
        <p:nvPr/>
      </p:nvGrpSpPr>
      <p:grpSpPr>
        <a:xfrm>
          <a:off x="0" y="0"/>
          <a:ext cx="0" cy="0"/>
          <a:chOff x="0" y="0"/>
          <a:chExt cx="0" cy="0"/>
        </a:xfrm>
      </p:grpSpPr>
      <p:sp>
        <p:nvSpPr>
          <p:cNvPr id="881" name="Shape 8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82" name="Shape 8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6" name="Shape 886"/>
        <p:cNvGrpSpPr/>
        <p:nvPr/>
      </p:nvGrpSpPr>
      <p:grpSpPr>
        <a:xfrm>
          <a:off x="0" y="0"/>
          <a:ext cx="0" cy="0"/>
          <a:chOff x="0" y="0"/>
          <a:chExt cx="0" cy="0"/>
        </a:xfrm>
      </p:grpSpPr>
      <p:sp>
        <p:nvSpPr>
          <p:cNvPr id="887" name="Shape 8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88" name="Shape 8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9" name="Shape 1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2" name="Shape 892"/>
        <p:cNvGrpSpPr/>
        <p:nvPr/>
      </p:nvGrpSpPr>
      <p:grpSpPr>
        <a:xfrm>
          <a:off x="0" y="0"/>
          <a:ext cx="0" cy="0"/>
          <a:chOff x="0" y="0"/>
          <a:chExt cx="0" cy="0"/>
        </a:xfrm>
      </p:grpSpPr>
      <p:sp>
        <p:nvSpPr>
          <p:cNvPr id="893" name="Shape 8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94" name="Shape 8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8" name="Shape 898"/>
        <p:cNvGrpSpPr/>
        <p:nvPr/>
      </p:nvGrpSpPr>
      <p:grpSpPr>
        <a:xfrm>
          <a:off x="0" y="0"/>
          <a:ext cx="0" cy="0"/>
          <a:chOff x="0" y="0"/>
          <a:chExt cx="0" cy="0"/>
        </a:xfrm>
      </p:grpSpPr>
      <p:sp>
        <p:nvSpPr>
          <p:cNvPr id="899" name="Shape 8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00" name="Shape 9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4" name="Shape 904"/>
        <p:cNvGrpSpPr/>
        <p:nvPr/>
      </p:nvGrpSpPr>
      <p:grpSpPr>
        <a:xfrm>
          <a:off x="0" y="0"/>
          <a:ext cx="0" cy="0"/>
          <a:chOff x="0" y="0"/>
          <a:chExt cx="0" cy="0"/>
        </a:xfrm>
      </p:grpSpPr>
      <p:sp>
        <p:nvSpPr>
          <p:cNvPr id="905" name="Shape 9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06" name="Shape 9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0" name="Shape 910"/>
        <p:cNvGrpSpPr/>
        <p:nvPr/>
      </p:nvGrpSpPr>
      <p:grpSpPr>
        <a:xfrm>
          <a:off x="0" y="0"/>
          <a:ext cx="0" cy="0"/>
          <a:chOff x="0" y="0"/>
          <a:chExt cx="0" cy="0"/>
        </a:xfrm>
      </p:grpSpPr>
      <p:sp>
        <p:nvSpPr>
          <p:cNvPr id="911" name="Shape 9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12" name="Shape 9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6" name="Shape 916"/>
        <p:cNvGrpSpPr/>
        <p:nvPr/>
      </p:nvGrpSpPr>
      <p:grpSpPr>
        <a:xfrm>
          <a:off x="0" y="0"/>
          <a:ext cx="0" cy="0"/>
          <a:chOff x="0" y="0"/>
          <a:chExt cx="0" cy="0"/>
        </a:xfrm>
      </p:grpSpPr>
      <p:sp>
        <p:nvSpPr>
          <p:cNvPr id="917" name="Shape 9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18" name="Shape 9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2" name="Shape 922"/>
        <p:cNvGrpSpPr/>
        <p:nvPr/>
      </p:nvGrpSpPr>
      <p:grpSpPr>
        <a:xfrm>
          <a:off x="0" y="0"/>
          <a:ext cx="0" cy="0"/>
          <a:chOff x="0" y="0"/>
          <a:chExt cx="0" cy="0"/>
        </a:xfrm>
      </p:grpSpPr>
      <p:sp>
        <p:nvSpPr>
          <p:cNvPr id="923" name="Shape 9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24" name="Shape 9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5" name="Shape 1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2" name="Shape 1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8" name="Shape 1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5" name="Shape 1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8" name="Shape 1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txBox="1"/>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66" name="Shape 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7" name="Shape 6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4" name="Shape 1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2" name="Shape 1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8" name="Shape 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0" name="Shape 2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3" name="Shape 2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0" name="Shape 2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6" name="Shape 2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3" name="Shape 2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3" name="Shape 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9" name="Shape 2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6" name="Shape 2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3" name="Shape 2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9" name="Shape 2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83" name="Shape 2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0" name="Shape 2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6" name="Shape 2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3" name="Shape 3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9" name="Shape 3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0" name="Shape 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Shape 3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16" name="Shape 3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Shape 3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23" name="Shape 3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29" name="Shape 3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5" name="Shape 3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41" name="Shape 3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48" name="Shape 3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55" name="Shape 3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61" name="Shape 3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67" name="Shape 3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74" name="Shape 3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7" name="Shape 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80" name="Shape 3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Shape 3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87" name="Shape 3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Shape 3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3" name="Shape 3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Shape 3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9" name="Shape 3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05" name="Shape 4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Shape 4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11" name="Shape 4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Shape 4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18" name="Shape 4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Shape 4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25" name="Shape 4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Shape 4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31" name="Shape 4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Shape 4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37" name="Shape 4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Shape 4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44" name="Shape 4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Shape 4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50" name="Shape 4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Shape 4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56" name="Shape 4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Shape 4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62" name="Shape 4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Shape 4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68" name="Shape 4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Shape 4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75" name="Shape 4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Shape 4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82" name="Shape 4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Shape 4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89" name="Shape 4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Shape 4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96" name="Shape 4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Shape 5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03" name="Shape 5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9" name="Shape 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Shape 5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10" name="Shape 5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Shape 5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16" name="Shape 5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Shape 5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22" name="Shape 5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Shape 5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28" name="Shape 5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2" name="Shape 532"/>
        <p:cNvGrpSpPr/>
        <p:nvPr/>
      </p:nvGrpSpPr>
      <p:grpSpPr>
        <a:xfrm>
          <a:off x="0" y="0"/>
          <a:ext cx="0" cy="0"/>
          <a:chOff x="0" y="0"/>
          <a:chExt cx="0" cy="0"/>
        </a:xfrm>
      </p:grpSpPr>
      <p:sp>
        <p:nvSpPr>
          <p:cNvPr id="533" name="Shape 5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34" name="Shape 5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Shape 5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40" name="Shape 5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Shape 5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48" name="Shape 5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Shape 5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55" name="Shape 5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Shape 5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62" name="Shape 5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Shape 5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68" name="Shape 5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06" name="Shape 1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Shape 5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74" name="Shape 5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9" name="Shape 579"/>
        <p:cNvGrpSpPr/>
        <p:nvPr/>
      </p:nvGrpSpPr>
      <p:grpSpPr>
        <a:xfrm>
          <a:off x="0" y="0"/>
          <a:ext cx="0" cy="0"/>
          <a:chOff x="0" y="0"/>
          <a:chExt cx="0" cy="0"/>
        </a:xfrm>
      </p:grpSpPr>
      <p:sp>
        <p:nvSpPr>
          <p:cNvPr id="580" name="Shape 5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81" name="Shape 5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6" name="Shape 586"/>
        <p:cNvGrpSpPr/>
        <p:nvPr/>
      </p:nvGrpSpPr>
      <p:grpSpPr>
        <a:xfrm>
          <a:off x="0" y="0"/>
          <a:ext cx="0" cy="0"/>
          <a:chOff x="0" y="0"/>
          <a:chExt cx="0" cy="0"/>
        </a:xfrm>
      </p:grpSpPr>
      <p:sp>
        <p:nvSpPr>
          <p:cNvPr id="587" name="Shape 5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88" name="Shape 5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Shape 5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94" name="Shape 5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Shape 5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00" name="Shape 6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4" name="Shape 604"/>
        <p:cNvGrpSpPr/>
        <p:nvPr/>
      </p:nvGrpSpPr>
      <p:grpSpPr>
        <a:xfrm>
          <a:off x="0" y="0"/>
          <a:ext cx="0" cy="0"/>
          <a:chOff x="0" y="0"/>
          <a:chExt cx="0" cy="0"/>
        </a:xfrm>
      </p:grpSpPr>
      <p:sp>
        <p:nvSpPr>
          <p:cNvPr id="605" name="Shape 6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06" name="Shape 6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0" name="Shape 610"/>
        <p:cNvGrpSpPr/>
        <p:nvPr/>
      </p:nvGrpSpPr>
      <p:grpSpPr>
        <a:xfrm>
          <a:off x="0" y="0"/>
          <a:ext cx="0" cy="0"/>
          <a:chOff x="0" y="0"/>
          <a:chExt cx="0" cy="0"/>
        </a:xfrm>
      </p:grpSpPr>
      <p:sp>
        <p:nvSpPr>
          <p:cNvPr id="611" name="Shape 6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12" name="Shape 6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Shape 6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19" name="Shape 6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Shape 6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26" name="Shape 6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Shape 6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33" name="Shape 6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3" name="Shape 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8" name="Shape 638"/>
        <p:cNvGrpSpPr/>
        <p:nvPr/>
      </p:nvGrpSpPr>
      <p:grpSpPr>
        <a:xfrm>
          <a:off x="0" y="0"/>
          <a:ext cx="0" cy="0"/>
          <a:chOff x="0" y="0"/>
          <a:chExt cx="0" cy="0"/>
        </a:xfrm>
      </p:grpSpPr>
      <p:sp>
        <p:nvSpPr>
          <p:cNvPr id="639" name="Shape 6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40" name="Shape 6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Shape 6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46" name="Shape 6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Shape 6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53" name="Shape 6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Shape 6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59" name="Shape 6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3" name="Shape 663"/>
        <p:cNvGrpSpPr/>
        <p:nvPr/>
      </p:nvGrpSpPr>
      <p:grpSpPr>
        <a:xfrm>
          <a:off x="0" y="0"/>
          <a:ext cx="0" cy="0"/>
          <a:chOff x="0" y="0"/>
          <a:chExt cx="0" cy="0"/>
        </a:xfrm>
      </p:grpSpPr>
      <p:sp>
        <p:nvSpPr>
          <p:cNvPr id="664" name="Shape 6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65" name="Shape 6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9" name="Shape 669"/>
        <p:cNvGrpSpPr/>
        <p:nvPr/>
      </p:nvGrpSpPr>
      <p:grpSpPr>
        <a:xfrm>
          <a:off x="0" y="0"/>
          <a:ext cx="0" cy="0"/>
          <a:chOff x="0" y="0"/>
          <a:chExt cx="0" cy="0"/>
        </a:xfrm>
      </p:grpSpPr>
      <p:sp>
        <p:nvSpPr>
          <p:cNvPr id="670" name="Shape 6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71" name="Shape 6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5" name="Shape 675"/>
        <p:cNvGrpSpPr/>
        <p:nvPr/>
      </p:nvGrpSpPr>
      <p:grpSpPr>
        <a:xfrm>
          <a:off x="0" y="0"/>
          <a:ext cx="0" cy="0"/>
          <a:chOff x="0" y="0"/>
          <a:chExt cx="0" cy="0"/>
        </a:xfrm>
      </p:grpSpPr>
      <p:sp>
        <p:nvSpPr>
          <p:cNvPr id="676" name="Shape 6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77" name="Shape 6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1" name="Shape 681"/>
        <p:cNvGrpSpPr/>
        <p:nvPr/>
      </p:nvGrpSpPr>
      <p:grpSpPr>
        <a:xfrm>
          <a:off x="0" y="0"/>
          <a:ext cx="0" cy="0"/>
          <a:chOff x="0" y="0"/>
          <a:chExt cx="0" cy="0"/>
        </a:xfrm>
      </p:grpSpPr>
      <p:sp>
        <p:nvSpPr>
          <p:cNvPr id="682" name="Shape 6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83" name="Shape 6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8" name="Shape 688"/>
        <p:cNvGrpSpPr/>
        <p:nvPr/>
      </p:nvGrpSpPr>
      <p:grpSpPr>
        <a:xfrm>
          <a:off x="0" y="0"/>
          <a:ext cx="0" cy="0"/>
          <a:chOff x="0" y="0"/>
          <a:chExt cx="0" cy="0"/>
        </a:xfrm>
      </p:grpSpPr>
      <p:sp>
        <p:nvSpPr>
          <p:cNvPr id="689" name="Shape 6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90" name="Shape 6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5" name="Shape 695"/>
        <p:cNvGrpSpPr/>
        <p:nvPr/>
      </p:nvGrpSpPr>
      <p:grpSpPr>
        <a:xfrm>
          <a:off x="0" y="0"/>
          <a:ext cx="0" cy="0"/>
          <a:chOff x="0" y="0"/>
          <a:chExt cx="0" cy="0"/>
        </a:xfrm>
      </p:grpSpPr>
      <p:sp>
        <p:nvSpPr>
          <p:cNvPr id="696" name="Shape 6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97" name="Shape 6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AndObj">
  <p:cSld name="Title, Text, and Content">
    <p:spTree>
      <p:nvGrpSpPr>
        <p:cNvPr id="14" name="Shape 14"/>
        <p:cNvGrpSpPr/>
        <p:nvPr/>
      </p:nvGrpSpPr>
      <p:grpSpPr>
        <a:xfrm>
          <a:off x="0" y="0"/>
          <a:ext cx="0" cy="0"/>
          <a:chOff x="0" y="0"/>
          <a:chExt cx="0" cy="0"/>
        </a:xfrm>
      </p:grpSpPr>
      <p:sp>
        <p:nvSpPr>
          <p:cNvPr id="15" name="Shape 15"/>
          <p:cNvSpPr txBox="1"/>
          <p:nvPr>
            <p:ph type="title"/>
          </p:nvPr>
        </p:nvSpPr>
        <p:spPr>
          <a:xfrm>
            <a:off x="457200" y="274638"/>
            <a:ext cx="8229600" cy="11430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6" name="Shape 16"/>
          <p:cNvSpPr txBox="1"/>
          <p:nvPr>
            <p:ph idx="1" type="body"/>
          </p:nvPr>
        </p:nvSpPr>
        <p:spPr>
          <a:xfrm>
            <a:off x="457200" y="1600200"/>
            <a:ext cx="4038600" cy="452596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7" name="Shape 17"/>
          <p:cNvSpPr txBox="1"/>
          <p:nvPr>
            <p:ph idx="2" type="body"/>
          </p:nvPr>
        </p:nvSpPr>
        <p:spPr>
          <a:xfrm>
            <a:off x="4648200" y="1600200"/>
            <a:ext cx="4038600" cy="452596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43" name="Shape 43"/>
        <p:cNvGrpSpPr/>
        <p:nvPr/>
      </p:nvGrpSpPr>
      <p:grpSpPr>
        <a:xfrm>
          <a:off x="0" y="0"/>
          <a:ext cx="0" cy="0"/>
          <a:chOff x="0" y="0"/>
          <a:chExt cx="0" cy="0"/>
        </a:xfrm>
      </p:grpSpPr>
      <p:sp>
        <p:nvSpPr>
          <p:cNvPr id="44" name="Shape 44"/>
          <p:cNvSpPr txBox="1"/>
          <p:nvPr>
            <p:ph type="title"/>
          </p:nvPr>
        </p:nvSpPr>
        <p:spPr>
          <a:xfrm>
            <a:off x="457200" y="274638"/>
            <a:ext cx="8229600" cy="11430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45" name="Shape 45"/>
          <p:cNvSpPr txBox="1"/>
          <p:nvPr>
            <p:ph idx="1" type="body"/>
          </p:nvPr>
        </p:nvSpPr>
        <p:spPr>
          <a:xfrm>
            <a:off x="457200" y="1600200"/>
            <a:ext cx="4038600" cy="4525963"/>
          </a:xfrm>
          <a:prstGeom prst="rect">
            <a:avLst/>
          </a:prstGeom>
          <a:noFill/>
          <a:ln>
            <a:noFill/>
          </a:ln>
        </p:spPr>
        <p:txBody>
          <a:bodyPr anchorCtr="0" anchor="t" bIns="91425" lIns="91425" rIns="91425" wrap="square"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46" name="Shape 46"/>
          <p:cNvSpPr txBox="1"/>
          <p:nvPr>
            <p:ph idx="2" type="body"/>
          </p:nvPr>
        </p:nvSpPr>
        <p:spPr>
          <a:xfrm>
            <a:off x="4648200" y="1600200"/>
            <a:ext cx="4038600" cy="4525963"/>
          </a:xfrm>
          <a:prstGeom prst="rect">
            <a:avLst/>
          </a:prstGeom>
          <a:noFill/>
          <a:ln>
            <a:noFill/>
          </a:ln>
        </p:spPr>
        <p:txBody>
          <a:bodyPr anchorCtr="0" anchor="t" bIns="91425" lIns="91425" rIns="91425" wrap="square"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47" name="Shape 47"/>
        <p:cNvGrpSpPr/>
        <p:nvPr/>
      </p:nvGrpSpPr>
      <p:grpSpPr>
        <a:xfrm>
          <a:off x="0" y="0"/>
          <a:ext cx="0" cy="0"/>
          <a:chOff x="0" y="0"/>
          <a:chExt cx="0" cy="0"/>
        </a:xfrm>
      </p:grpSpPr>
      <p:sp>
        <p:nvSpPr>
          <p:cNvPr id="48" name="Shape 48"/>
          <p:cNvSpPr txBox="1"/>
          <p:nvPr>
            <p:ph type="title"/>
          </p:nvPr>
        </p:nvSpPr>
        <p:spPr>
          <a:xfrm>
            <a:off x="722313" y="4406900"/>
            <a:ext cx="7772400" cy="1362075"/>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b="1" i="0" sz="4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49" name="Shape 49"/>
          <p:cNvSpPr txBox="1"/>
          <p:nvPr>
            <p:ph idx="1" type="body"/>
          </p:nvPr>
        </p:nvSpPr>
        <p:spPr>
          <a:xfrm>
            <a:off x="722313" y="2906713"/>
            <a:ext cx="7772400" cy="1500187"/>
          </a:xfrm>
          <a:prstGeom prst="rect">
            <a:avLst/>
          </a:prstGeom>
          <a:noFill/>
          <a:ln>
            <a:noFill/>
          </a:ln>
        </p:spPr>
        <p:txBody>
          <a:bodyPr anchorCtr="0" anchor="b" bIns="91425" lIns="91425" rIns="91425" wrap="square" tIns="91425"/>
          <a:lstStyle>
            <a:lvl1pPr indent="0" lvl="0" marL="0" marR="0" rtl="0" algn="l">
              <a:spcBef>
                <a:spcPts val="400"/>
              </a:spcBef>
              <a:spcAft>
                <a:spcPts val="0"/>
              </a:spcAft>
              <a:buClr>
                <a:schemeClr val="dk1"/>
              </a:buClr>
              <a:buFont typeface="Arial"/>
              <a:buChar char="●"/>
              <a:defRPr b="0" i="0" sz="2000" u="none" cap="none" strike="noStrike">
                <a:solidFill>
                  <a:schemeClr val="dk1"/>
                </a:solidFill>
                <a:latin typeface="Arial"/>
                <a:ea typeface="Arial"/>
                <a:cs typeface="Arial"/>
                <a:sym typeface="Arial"/>
              </a:defRPr>
            </a:lvl1pPr>
            <a:lvl2pPr indent="0" lvl="1" marL="457200" marR="0" rtl="0" algn="l">
              <a:spcBef>
                <a:spcPts val="360"/>
              </a:spcBef>
              <a:spcAft>
                <a:spcPts val="0"/>
              </a:spcAft>
              <a:buClr>
                <a:schemeClr val="dk1"/>
              </a:buClr>
              <a:buFont typeface="Arial"/>
              <a:buChar char="○"/>
              <a:defRPr b="0" i="0" sz="1800" u="none" cap="none" strike="noStrike">
                <a:solidFill>
                  <a:schemeClr val="dk1"/>
                </a:solidFill>
                <a:latin typeface="Arial"/>
                <a:ea typeface="Arial"/>
                <a:cs typeface="Arial"/>
                <a:sym typeface="Arial"/>
              </a:defRPr>
            </a:lvl2pPr>
            <a:lvl3pPr indent="0" lvl="2" marL="914400" marR="0" rtl="0" algn="l">
              <a:spcBef>
                <a:spcPts val="320"/>
              </a:spcBef>
              <a:spcAft>
                <a:spcPts val="0"/>
              </a:spcAft>
              <a:buClr>
                <a:schemeClr val="dk1"/>
              </a:buClr>
              <a:buFont typeface="Arial"/>
              <a:buChar char="■"/>
              <a:defRPr b="0" i="0" sz="1600" u="none" cap="none" strike="noStrike">
                <a:solidFill>
                  <a:schemeClr val="dk1"/>
                </a:solidFill>
                <a:latin typeface="Arial"/>
                <a:ea typeface="Arial"/>
                <a:cs typeface="Arial"/>
                <a:sym typeface="Arial"/>
              </a:defRPr>
            </a:lvl3pPr>
            <a:lvl4pPr indent="0" lvl="3" marL="1371600" marR="0" rtl="0" algn="l">
              <a:spcBef>
                <a:spcPts val="280"/>
              </a:spcBef>
              <a:spcAft>
                <a:spcPts val="0"/>
              </a:spcAft>
              <a:buClr>
                <a:schemeClr val="dk1"/>
              </a:buClr>
              <a:buFont typeface="Arial"/>
              <a:buChar char="●"/>
              <a:defRPr b="0" i="0" sz="1400" u="none" cap="none" strike="noStrike">
                <a:solidFill>
                  <a:schemeClr val="dk1"/>
                </a:solidFill>
                <a:latin typeface="Arial"/>
                <a:ea typeface="Arial"/>
                <a:cs typeface="Arial"/>
                <a:sym typeface="Arial"/>
              </a:defRPr>
            </a:lvl4pPr>
            <a:lvl5pPr indent="0" lvl="4" marL="1828800" marR="0" rtl="0" algn="l">
              <a:spcBef>
                <a:spcPts val="280"/>
              </a:spcBef>
              <a:spcAft>
                <a:spcPts val="0"/>
              </a:spcAft>
              <a:buClr>
                <a:schemeClr val="dk1"/>
              </a:buClr>
              <a:buFont typeface="Arial"/>
              <a:buChar char="○"/>
              <a:defRPr b="0" i="0" sz="1400" u="none" cap="none" strike="noStrike">
                <a:solidFill>
                  <a:schemeClr val="dk1"/>
                </a:solidFill>
                <a:latin typeface="Arial"/>
                <a:ea typeface="Arial"/>
                <a:cs typeface="Arial"/>
                <a:sym typeface="Arial"/>
              </a:defRPr>
            </a:lvl5pPr>
            <a:lvl6pPr indent="0" lvl="5" marL="2286000" marR="0" rtl="0" algn="l">
              <a:spcBef>
                <a:spcPts val="280"/>
              </a:spcBef>
              <a:spcAft>
                <a:spcPts val="0"/>
              </a:spcAft>
              <a:buClr>
                <a:schemeClr val="dk1"/>
              </a:buClr>
              <a:buFont typeface="Arial"/>
              <a:buChar char="■"/>
              <a:defRPr b="0" i="0" sz="1400" u="none" cap="none" strike="noStrike">
                <a:solidFill>
                  <a:schemeClr val="dk1"/>
                </a:solidFill>
                <a:latin typeface="Arial"/>
                <a:ea typeface="Arial"/>
                <a:cs typeface="Arial"/>
                <a:sym typeface="Arial"/>
              </a:defRPr>
            </a:lvl6pPr>
            <a:lvl7pPr indent="0" lvl="6" marL="2743200" marR="0" rtl="0" algn="l">
              <a:spcBef>
                <a:spcPts val="280"/>
              </a:spcBef>
              <a:spcAft>
                <a:spcPts val="0"/>
              </a:spcAft>
              <a:buClr>
                <a:schemeClr val="dk1"/>
              </a:buClr>
              <a:buFont typeface="Arial"/>
              <a:buChar char="●"/>
              <a:defRPr b="0" i="0" sz="1400" u="none" cap="none" strike="noStrike">
                <a:solidFill>
                  <a:schemeClr val="dk1"/>
                </a:solidFill>
                <a:latin typeface="Arial"/>
                <a:ea typeface="Arial"/>
                <a:cs typeface="Arial"/>
                <a:sym typeface="Arial"/>
              </a:defRPr>
            </a:lvl7pPr>
            <a:lvl8pPr indent="0" lvl="7" marL="3200400" marR="0" rtl="0" algn="l">
              <a:spcBef>
                <a:spcPts val="280"/>
              </a:spcBef>
              <a:spcAft>
                <a:spcPts val="0"/>
              </a:spcAft>
              <a:buClr>
                <a:schemeClr val="dk1"/>
              </a:buClr>
              <a:buFont typeface="Arial"/>
              <a:buChar char="○"/>
              <a:defRPr b="0" i="0" sz="1400" u="none" cap="none" strike="noStrike">
                <a:solidFill>
                  <a:schemeClr val="dk1"/>
                </a:solidFill>
                <a:latin typeface="Arial"/>
                <a:ea typeface="Arial"/>
                <a:cs typeface="Arial"/>
                <a:sym typeface="Arial"/>
              </a:defRPr>
            </a:lvl8pPr>
            <a:lvl9pPr indent="0" lvl="8" marL="3657600" marR="0" rtl="0" algn="l">
              <a:spcBef>
                <a:spcPts val="280"/>
              </a:spcBef>
              <a:spcAft>
                <a:spcPts val="0"/>
              </a:spcAft>
              <a:buClr>
                <a:schemeClr val="dk1"/>
              </a:buClr>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50" name="Shape 50"/>
        <p:cNvGrpSpPr/>
        <p:nvPr/>
      </p:nvGrpSpPr>
      <p:grpSpPr>
        <a:xfrm>
          <a:off x="0" y="0"/>
          <a:ext cx="0" cy="0"/>
          <a:chOff x="0" y="0"/>
          <a:chExt cx="0" cy="0"/>
        </a:xfrm>
      </p:grpSpPr>
      <p:sp>
        <p:nvSpPr>
          <p:cNvPr id="51" name="Shape 51"/>
          <p:cNvSpPr txBox="1"/>
          <p:nvPr>
            <p:ph type="title"/>
          </p:nvPr>
        </p:nvSpPr>
        <p:spPr>
          <a:xfrm>
            <a:off x="457200" y="274638"/>
            <a:ext cx="8229600" cy="11430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52" name="Shape 52"/>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53" name="Shape 53"/>
        <p:cNvGrpSpPr/>
        <p:nvPr/>
      </p:nvGrpSpPr>
      <p:grpSpPr>
        <a:xfrm>
          <a:off x="0" y="0"/>
          <a:ext cx="0" cy="0"/>
          <a:chOff x="0" y="0"/>
          <a:chExt cx="0" cy="0"/>
        </a:xfrm>
      </p:grpSpPr>
      <p:sp>
        <p:nvSpPr>
          <p:cNvPr id="54" name="Shape 54"/>
          <p:cNvSpPr txBox="1"/>
          <p:nvPr>
            <p:ph type="ctrTitle"/>
          </p:nvPr>
        </p:nvSpPr>
        <p:spPr>
          <a:xfrm>
            <a:off x="685800" y="2130425"/>
            <a:ext cx="7772400" cy="1470025"/>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55" name="Shape 55"/>
          <p:cNvSpPr txBox="1"/>
          <p:nvPr>
            <p:ph idx="1" type="subTitle"/>
          </p:nvPr>
        </p:nvSpPr>
        <p:spPr>
          <a:xfrm>
            <a:off x="1371600" y="3886200"/>
            <a:ext cx="6400800" cy="1752600"/>
          </a:xfrm>
          <a:prstGeom prst="rect">
            <a:avLst/>
          </a:prstGeom>
          <a:noFill/>
          <a:ln>
            <a:noFill/>
          </a:ln>
        </p:spPr>
        <p:txBody>
          <a:bodyPr anchorCtr="0" anchor="t" bIns="91425" lIns="91425" rIns="91425" wrap="square" tIns="91425"/>
          <a:lstStyle>
            <a:lvl1pPr indent="0" lvl="0" marL="0" marR="0" rtl="0" algn="ctr">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ctr">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ctr">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Only">
  <p:cSld name="Content">
    <p:spTree>
      <p:nvGrpSpPr>
        <p:cNvPr id="18" name="Shape 18"/>
        <p:cNvGrpSpPr/>
        <p:nvPr/>
      </p:nvGrpSpPr>
      <p:grpSpPr>
        <a:xfrm>
          <a:off x="0" y="0"/>
          <a:ext cx="0" cy="0"/>
          <a:chOff x="0" y="0"/>
          <a:chExt cx="0" cy="0"/>
        </a:xfrm>
      </p:grpSpPr>
      <p:sp>
        <p:nvSpPr>
          <p:cNvPr id="19" name="Shape 19"/>
          <p:cNvSpPr txBox="1"/>
          <p:nvPr>
            <p:ph idx="1" type="body"/>
          </p:nvPr>
        </p:nvSpPr>
        <p:spPr>
          <a:xfrm>
            <a:off x="457200" y="274638"/>
            <a:ext cx="8229600" cy="5851525"/>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20" name="Shape 20"/>
        <p:cNvGrpSpPr/>
        <p:nvPr/>
      </p:nvGrpSpPr>
      <p:grpSpPr>
        <a:xfrm>
          <a:off x="0" y="0"/>
          <a:ext cx="0" cy="0"/>
          <a:chOff x="0" y="0"/>
          <a:chExt cx="0" cy="0"/>
        </a:xfrm>
      </p:grpSpPr>
      <p:sp>
        <p:nvSpPr>
          <p:cNvPr id="21" name="Shape 21"/>
          <p:cNvSpPr txBox="1"/>
          <p:nvPr>
            <p:ph type="title"/>
          </p:nvPr>
        </p:nvSpPr>
        <p:spPr>
          <a:xfrm rot="5400000">
            <a:off x="4732337" y="2171700"/>
            <a:ext cx="5851525" cy="20574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2" name="Shape 22"/>
          <p:cNvSpPr txBox="1"/>
          <p:nvPr>
            <p:ph idx="1" type="body"/>
          </p:nvPr>
        </p:nvSpPr>
        <p:spPr>
          <a:xfrm rot="5400000">
            <a:off x="541338" y="190501"/>
            <a:ext cx="5851525" cy="60198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23" name="Shape 23"/>
        <p:cNvGrpSpPr/>
        <p:nvPr/>
      </p:nvGrpSpPr>
      <p:grpSpPr>
        <a:xfrm>
          <a:off x="0" y="0"/>
          <a:ext cx="0" cy="0"/>
          <a:chOff x="0" y="0"/>
          <a:chExt cx="0" cy="0"/>
        </a:xfrm>
      </p:grpSpPr>
      <p:sp>
        <p:nvSpPr>
          <p:cNvPr id="24" name="Shape 24"/>
          <p:cNvSpPr txBox="1"/>
          <p:nvPr>
            <p:ph type="title"/>
          </p:nvPr>
        </p:nvSpPr>
        <p:spPr>
          <a:xfrm>
            <a:off x="457200" y="274638"/>
            <a:ext cx="8229600" cy="11430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5" name="Shape 25"/>
          <p:cNvSpPr txBox="1"/>
          <p:nvPr>
            <p:ph idx="1" type="body"/>
          </p:nvPr>
        </p:nvSpPr>
        <p:spPr>
          <a:xfrm rot="5400000">
            <a:off x="2309018" y="-251619"/>
            <a:ext cx="4525963" cy="82296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26" name="Shape 26"/>
        <p:cNvGrpSpPr/>
        <p:nvPr/>
      </p:nvGrpSpPr>
      <p:grpSpPr>
        <a:xfrm>
          <a:off x="0" y="0"/>
          <a:ext cx="0" cy="0"/>
          <a:chOff x="0" y="0"/>
          <a:chExt cx="0" cy="0"/>
        </a:xfrm>
      </p:grpSpPr>
      <p:sp>
        <p:nvSpPr>
          <p:cNvPr id="27" name="Shape 27"/>
          <p:cNvSpPr txBox="1"/>
          <p:nvPr>
            <p:ph type="title"/>
          </p:nvPr>
        </p:nvSpPr>
        <p:spPr>
          <a:xfrm>
            <a:off x="1792288" y="4800600"/>
            <a:ext cx="5486400" cy="566738"/>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1" i="0" sz="2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8" name="Shape 28"/>
          <p:cNvSpPr/>
          <p:nvPr>
            <p:ph idx="2" type="pic"/>
          </p:nvPr>
        </p:nvSpPr>
        <p:spPr>
          <a:xfrm>
            <a:off x="1792288" y="612775"/>
            <a:ext cx="5486400" cy="4114800"/>
          </a:xfrm>
          <a:prstGeom prst="rect">
            <a:avLst/>
          </a:prstGeom>
          <a:noFill/>
          <a:ln>
            <a:noFill/>
          </a:ln>
        </p:spPr>
        <p:txBody>
          <a:bodyPr anchorCtr="0" anchor="t" bIns="91425" lIns="91425" rIns="91425" wrap="square" tIns="91425"/>
          <a:lstStyle>
            <a:lvl1pPr indent="0" lvl="0" marL="0" marR="0" rtl="0" algn="l">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29" name="Shape 29"/>
          <p:cNvSpPr txBox="1"/>
          <p:nvPr>
            <p:ph idx="1" type="body"/>
          </p:nvPr>
        </p:nvSpPr>
        <p:spPr>
          <a:xfrm>
            <a:off x="1792288" y="5367338"/>
            <a:ext cx="5486400" cy="804862"/>
          </a:xfrm>
          <a:prstGeom prst="rect">
            <a:avLst/>
          </a:prstGeom>
          <a:noFill/>
          <a:ln>
            <a:noFill/>
          </a:ln>
        </p:spPr>
        <p:txBody>
          <a:bodyPr anchorCtr="0" anchor="t" bIns="91425" lIns="91425" rIns="91425" wrap="square" tIns="91425"/>
          <a:lstStyle>
            <a:lvl1pPr indent="0" lvl="0" marL="0" marR="0" rtl="0" algn="l">
              <a:spcBef>
                <a:spcPts val="280"/>
              </a:spcBef>
              <a:spcAft>
                <a:spcPts val="0"/>
              </a:spcAft>
              <a:buClr>
                <a:schemeClr val="dk1"/>
              </a:buClr>
              <a:buFont typeface="Arial"/>
              <a:buChar char="●"/>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dk1"/>
              </a:buClr>
              <a:buFont typeface="Arial"/>
              <a:buChar char="○"/>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dk1"/>
              </a:buClr>
              <a:buFont typeface="Arial"/>
              <a:buChar char="■"/>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30" name="Shape 30"/>
        <p:cNvGrpSpPr/>
        <p:nvPr/>
      </p:nvGrpSpPr>
      <p:grpSpPr>
        <a:xfrm>
          <a:off x="0" y="0"/>
          <a:ext cx="0" cy="0"/>
          <a:chOff x="0" y="0"/>
          <a:chExt cx="0" cy="0"/>
        </a:xfrm>
      </p:grpSpPr>
      <p:sp>
        <p:nvSpPr>
          <p:cNvPr id="31" name="Shape 31"/>
          <p:cNvSpPr txBox="1"/>
          <p:nvPr>
            <p:ph type="title"/>
          </p:nvPr>
        </p:nvSpPr>
        <p:spPr>
          <a:xfrm>
            <a:off x="457200" y="273050"/>
            <a:ext cx="3008313" cy="1162050"/>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1" i="0" sz="2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2" name="Shape 32"/>
          <p:cNvSpPr txBox="1"/>
          <p:nvPr>
            <p:ph idx="1" type="body"/>
          </p:nvPr>
        </p:nvSpPr>
        <p:spPr>
          <a:xfrm>
            <a:off x="3575050" y="273050"/>
            <a:ext cx="5111750" cy="585311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33" name="Shape 33"/>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marR="0" rtl="0" algn="l">
              <a:spcBef>
                <a:spcPts val="280"/>
              </a:spcBef>
              <a:spcAft>
                <a:spcPts val="0"/>
              </a:spcAft>
              <a:buClr>
                <a:schemeClr val="dk1"/>
              </a:buClr>
              <a:buFont typeface="Arial"/>
              <a:buChar char="●"/>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dk1"/>
              </a:buClr>
              <a:buFont typeface="Arial"/>
              <a:buChar char="○"/>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dk1"/>
              </a:buClr>
              <a:buFont typeface="Arial"/>
              <a:buChar char="■"/>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34" name="Shape 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457200" y="274638"/>
            <a:ext cx="8229600" cy="11430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7" name="Shape 37"/>
        <p:cNvGrpSpPr/>
        <p:nvPr/>
      </p:nvGrpSpPr>
      <p:grpSpPr>
        <a:xfrm>
          <a:off x="0" y="0"/>
          <a:ext cx="0" cy="0"/>
          <a:chOff x="0" y="0"/>
          <a:chExt cx="0" cy="0"/>
        </a:xfrm>
      </p:grpSpPr>
      <p:sp>
        <p:nvSpPr>
          <p:cNvPr id="38" name="Shape 38"/>
          <p:cNvSpPr txBox="1"/>
          <p:nvPr>
            <p:ph type="title"/>
          </p:nvPr>
        </p:nvSpPr>
        <p:spPr>
          <a:xfrm>
            <a:off x="457200" y="274638"/>
            <a:ext cx="8229600" cy="11430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9" name="Shape 39"/>
          <p:cNvSpPr txBox="1"/>
          <p:nvPr>
            <p:ph idx="1" type="body"/>
          </p:nvPr>
        </p:nvSpPr>
        <p:spPr>
          <a:xfrm>
            <a:off x="457200" y="1535113"/>
            <a:ext cx="4040188" cy="639762"/>
          </a:xfrm>
          <a:prstGeom prst="rect">
            <a:avLst/>
          </a:prstGeom>
          <a:noFill/>
          <a:ln>
            <a:noFill/>
          </a:ln>
        </p:spPr>
        <p:txBody>
          <a:bodyPr anchorCtr="0" anchor="b" bIns="91425" lIns="91425" rIns="91425" wrap="square" tIns="91425"/>
          <a:lstStyle>
            <a:lvl1pPr indent="0" lvl="0" marL="0" marR="0" rtl="0" algn="l">
              <a:spcBef>
                <a:spcPts val="480"/>
              </a:spcBef>
              <a:spcAft>
                <a:spcPts val="0"/>
              </a:spcAft>
              <a:buClr>
                <a:schemeClr val="dk1"/>
              </a:buClr>
              <a:buFont typeface="Arial"/>
              <a:buChar char="●"/>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dk1"/>
              </a:buClr>
              <a:buFont typeface="Arial"/>
              <a:buChar char="○"/>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dk1"/>
              </a:buClr>
              <a:buFont typeface="Arial"/>
              <a:buChar char="■"/>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9pPr>
          </a:lstStyle>
          <a:p/>
        </p:txBody>
      </p:sp>
      <p:sp>
        <p:nvSpPr>
          <p:cNvPr id="40" name="Shape 40"/>
          <p:cNvSpPr txBox="1"/>
          <p:nvPr>
            <p:ph idx="2" type="body"/>
          </p:nvPr>
        </p:nvSpPr>
        <p:spPr>
          <a:xfrm>
            <a:off x="457200" y="2174875"/>
            <a:ext cx="4040188" cy="3951288"/>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41" name="Shape 41"/>
          <p:cNvSpPr txBox="1"/>
          <p:nvPr>
            <p:ph idx="3" type="body"/>
          </p:nvPr>
        </p:nvSpPr>
        <p:spPr>
          <a:xfrm>
            <a:off x="4645025" y="1535113"/>
            <a:ext cx="4041775" cy="639762"/>
          </a:xfrm>
          <a:prstGeom prst="rect">
            <a:avLst/>
          </a:prstGeom>
          <a:noFill/>
          <a:ln>
            <a:noFill/>
          </a:ln>
        </p:spPr>
        <p:txBody>
          <a:bodyPr anchorCtr="0" anchor="b" bIns="91425" lIns="91425" rIns="91425" wrap="square" tIns="91425"/>
          <a:lstStyle>
            <a:lvl1pPr indent="0" lvl="0" marL="0" marR="0" rtl="0" algn="l">
              <a:spcBef>
                <a:spcPts val="480"/>
              </a:spcBef>
              <a:spcAft>
                <a:spcPts val="0"/>
              </a:spcAft>
              <a:buClr>
                <a:schemeClr val="dk1"/>
              </a:buClr>
              <a:buFont typeface="Arial"/>
              <a:buChar char="●"/>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dk1"/>
              </a:buClr>
              <a:buFont typeface="Arial"/>
              <a:buChar char="○"/>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dk1"/>
              </a:buClr>
              <a:buFont typeface="Arial"/>
              <a:buChar char="■"/>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9pPr>
          </a:lstStyle>
          <a:p/>
        </p:txBody>
      </p:sp>
      <p:sp>
        <p:nvSpPr>
          <p:cNvPr id="42" name="Shape 42"/>
          <p:cNvSpPr txBox="1"/>
          <p:nvPr>
            <p:ph idx="4" type="body"/>
          </p:nvPr>
        </p:nvSpPr>
        <p:spPr>
          <a:xfrm>
            <a:off x="4645025" y="2174875"/>
            <a:ext cx="4041775" cy="3951288"/>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descr="cs-basic" id="10" name="Shape 10"/>
          <p:cNvPicPr preferRelativeResize="0"/>
          <p:nvPr/>
        </p:nvPicPr>
        <p:blipFill rotWithShape="1">
          <a:blip r:embed="rId1">
            <a:alphaModFix/>
          </a:blip>
          <a:srcRect b="0" l="0" r="0" t="0"/>
          <a:stretch/>
        </p:blipFill>
        <p:spPr>
          <a:xfrm>
            <a:off x="0" y="0"/>
            <a:ext cx="9140825" cy="6854825"/>
          </a:xfrm>
          <a:prstGeom prst="rect">
            <a:avLst/>
          </a:prstGeom>
          <a:noFill/>
          <a:ln>
            <a:noFill/>
          </a:ln>
        </p:spPr>
      </p:pic>
      <p:sp>
        <p:nvSpPr>
          <p:cNvPr id="11" name="Shape 11"/>
          <p:cNvSpPr/>
          <p:nvPr/>
        </p:nvSpPr>
        <p:spPr>
          <a:xfrm>
            <a:off x="8839200" y="0"/>
            <a:ext cx="304800" cy="3048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hlink"/>
              </a:solidFill>
              <a:latin typeface="Arial"/>
              <a:ea typeface="Arial"/>
              <a:cs typeface="Arial"/>
              <a:sym typeface="Arial"/>
            </a:endParaRPr>
          </a:p>
        </p:txBody>
      </p:sp>
      <p:sp>
        <p:nvSpPr>
          <p:cNvPr id="12" name="Shape 12"/>
          <p:cNvSpPr txBox="1"/>
          <p:nvPr/>
        </p:nvSpPr>
        <p:spPr>
          <a:xfrm>
            <a:off x="63500" y="101600"/>
            <a:ext cx="5651500" cy="3667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1A55A"/>
              </a:buClr>
              <a:buSzPct val="25000"/>
              <a:buFont typeface="Arial"/>
              <a:buNone/>
            </a:pPr>
            <a:r>
              <a:rPr b="1" i="0" lang="en-US" sz="1800" u="none">
                <a:solidFill>
                  <a:srgbClr val="E1A55A"/>
                </a:solidFill>
                <a:latin typeface="Arial"/>
                <a:ea typeface="Arial"/>
                <a:cs typeface="Arial"/>
                <a:sym typeface="Arial"/>
              </a:rPr>
              <a:t>28</a:t>
            </a:r>
            <a:r>
              <a:rPr b="1" i="0" lang="en-US" sz="1800" u="none">
                <a:solidFill>
                  <a:srgbClr val="FFE633"/>
                </a:solidFill>
                <a:latin typeface="Arial"/>
                <a:ea typeface="Arial"/>
                <a:cs typeface="Arial"/>
                <a:sym typeface="Arial"/>
              </a:rPr>
              <a:t> </a:t>
            </a:r>
            <a:r>
              <a:rPr b="1" i="0" lang="en-US" sz="1800" u="none">
                <a:solidFill>
                  <a:schemeClr val="hlink"/>
                </a:solidFill>
                <a:latin typeface="Arial"/>
                <a:ea typeface="Arial"/>
                <a:cs typeface="Arial"/>
                <a:sym typeface="Arial"/>
              </a:rPr>
              <a:t>Color</a:t>
            </a:r>
          </a:p>
        </p:txBody>
      </p:sp>
      <p:sp>
        <p:nvSpPr>
          <p:cNvPr id="13" name="Shape 13"/>
          <p:cNvSpPr/>
          <p:nvPr/>
        </p:nvSpPr>
        <p:spPr>
          <a:xfrm>
            <a:off x="8128000" y="6413500"/>
            <a:ext cx="381000" cy="3810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hlink"/>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29.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3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 Id="rId3" Type="http://schemas.openxmlformats.org/officeDocument/2006/relationships/image" Target="../media/image3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 Id="rId3" Type="http://schemas.openxmlformats.org/officeDocument/2006/relationships/image" Target="../media/image3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 Id="rId3" Type="http://schemas.openxmlformats.org/officeDocument/2006/relationships/image" Target="../media/image3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 Id="rId3"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 Id="rId3" Type="http://schemas.openxmlformats.org/officeDocument/2006/relationships/image" Target="../media/image36.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 Id="rId3" Type="http://schemas.openxmlformats.org/officeDocument/2006/relationships/image" Target="../media/image38.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 Id="rId3" Type="http://schemas.openxmlformats.org/officeDocument/2006/relationships/image" Target="../media/image4.jp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2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2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4.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2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2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3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2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4.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3.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3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2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2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3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37.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4.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2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4.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3.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pic>
        <p:nvPicPr>
          <p:cNvPr descr="cs-chapter-opener" id="60" name="Shape 60"/>
          <p:cNvPicPr preferRelativeResize="0"/>
          <p:nvPr/>
        </p:nvPicPr>
        <p:blipFill rotWithShape="1">
          <a:blip r:embed="rId3">
            <a:alphaModFix/>
          </a:blip>
          <a:srcRect b="0" l="0" r="0" t="0"/>
          <a:stretch/>
        </p:blipFill>
        <p:spPr>
          <a:xfrm>
            <a:off x="3175" y="533400"/>
            <a:ext cx="9140825" cy="5765800"/>
          </a:xfrm>
          <a:prstGeom prst="rect">
            <a:avLst/>
          </a:prstGeom>
          <a:noFill/>
          <a:ln>
            <a:noFill/>
          </a:ln>
        </p:spPr>
      </p:pic>
      <p:sp>
        <p:nvSpPr>
          <p:cNvPr id="61" name="Shape 61"/>
          <p:cNvSpPr txBox="1"/>
          <p:nvPr>
            <p:ph idx="1" type="body"/>
          </p:nvPr>
        </p:nvSpPr>
        <p:spPr>
          <a:xfrm>
            <a:off x="3886200" y="2590800"/>
            <a:ext cx="4953000" cy="137318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hlink"/>
              </a:buClr>
              <a:buSzPct val="25000"/>
              <a:buFont typeface="Arial"/>
              <a:buNone/>
            </a:pPr>
            <a:r>
              <a:rPr b="0" i="0" lang="en-US" sz="2800" u="none" cap="none" strike="noStrike">
                <a:solidFill>
                  <a:schemeClr val="hlink"/>
                </a:solidFill>
                <a:latin typeface="Arial"/>
                <a:ea typeface="Arial"/>
                <a:cs typeface="Arial"/>
                <a:sym typeface="Arial"/>
              </a:rPr>
              <a:t>The colors of the objects depend on the color of the light that illuminates them.</a:t>
            </a:r>
          </a:p>
        </p:txBody>
      </p:sp>
      <p:pic>
        <p:nvPicPr>
          <p:cNvPr descr="CPPE_BigIdeaLogo" id="62" name="Shape 62"/>
          <p:cNvPicPr preferRelativeResize="0"/>
          <p:nvPr/>
        </p:nvPicPr>
        <p:blipFill rotWithShape="1">
          <a:blip r:embed="rId4">
            <a:alphaModFix/>
          </a:blip>
          <a:srcRect b="0" l="0" r="0" t="0"/>
          <a:stretch/>
        </p:blipFill>
        <p:spPr>
          <a:xfrm>
            <a:off x="1752600" y="2654300"/>
            <a:ext cx="2130425" cy="1460500"/>
          </a:xfrm>
          <a:prstGeom prst="rect">
            <a:avLst/>
          </a:prstGeom>
          <a:noFill/>
          <a:ln>
            <a:noFill/>
          </a:ln>
        </p:spPr>
      </p:pic>
      <p:pic>
        <p:nvPicPr>
          <p:cNvPr descr="CPPE-Ch28_p554-BigIdea" id="63" name="Shape 63"/>
          <p:cNvPicPr preferRelativeResize="0"/>
          <p:nvPr/>
        </p:nvPicPr>
        <p:blipFill rotWithShape="1">
          <a:blip r:embed="rId5">
            <a:alphaModFix/>
          </a:blip>
          <a:srcRect b="0" l="0" r="0" t="0"/>
          <a:stretch/>
        </p:blipFill>
        <p:spPr>
          <a:xfrm>
            <a:off x="304800" y="2895600"/>
            <a:ext cx="1371600" cy="10810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descr="cs-concept-check" id="121" name="Shape 121"/>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122" name="Shape 122"/>
          <p:cNvSpPr txBox="1"/>
          <p:nvPr/>
        </p:nvSpPr>
        <p:spPr>
          <a:xfrm>
            <a:off x="1676400" y="2832100"/>
            <a:ext cx="6019800"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did Isaac Newton show that sunlight is composed of a mixture of all colors of the rainbow? </a:t>
            </a:r>
          </a:p>
        </p:txBody>
      </p:sp>
      <p:sp>
        <p:nvSpPr>
          <p:cNvPr id="123" name="Shape 123"/>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Color Spectrum</a:t>
            </a: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4" name="Shape 704"/>
        <p:cNvGrpSpPr/>
        <p:nvPr/>
      </p:nvGrpSpPr>
      <p:grpSpPr>
        <a:xfrm>
          <a:off x="0" y="0"/>
          <a:ext cx="0" cy="0"/>
          <a:chOff x="0" y="0"/>
          <a:chExt cx="0" cy="0"/>
        </a:xfrm>
      </p:grpSpPr>
      <p:sp>
        <p:nvSpPr>
          <p:cNvPr id="705" name="Shape 705"/>
          <p:cNvSpPr txBox="1"/>
          <p:nvPr/>
        </p:nvSpPr>
        <p:spPr>
          <a:xfrm>
            <a:off x="227012" y="1196975"/>
            <a:ext cx="76977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energized atom is in an excited state. An </a:t>
            </a:r>
            <a:r>
              <a:rPr b="1" i="0" lang="en-US" sz="2400" u="none">
                <a:solidFill>
                  <a:srgbClr val="000000"/>
                </a:solidFill>
                <a:latin typeface="Arial"/>
                <a:ea typeface="Arial"/>
                <a:cs typeface="Arial"/>
                <a:sym typeface="Arial"/>
              </a:rPr>
              <a:t>excited state </a:t>
            </a:r>
            <a:r>
              <a:rPr b="0" i="0" lang="en-US" sz="2400" u="none">
                <a:solidFill>
                  <a:srgbClr val="000000"/>
                </a:solidFill>
                <a:latin typeface="Arial"/>
                <a:ea typeface="Arial"/>
                <a:cs typeface="Arial"/>
                <a:sym typeface="Arial"/>
              </a:rPr>
              <a:t>is a state with greater energy than the atom’s lowest energy state.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excited state is only momentary, for the electron is quickly drawn back to its original or a lower level.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this electron transition occurs, the atom emits a pulse of light—a photon. </a:t>
            </a:r>
          </a:p>
        </p:txBody>
      </p:sp>
      <p:sp>
        <p:nvSpPr>
          <p:cNvPr id="706" name="Shape 70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Atomic Color Code</a:t>
            </a:r>
            <a:r>
              <a:rPr b="1" i="0" lang="en-US" sz="2400" u="none">
                <a:solidFill>
                  <a:srgbClr val="E63219"/>
                </a:solidFill>
                <a:latin typeface="Arial"/>
                <a:ea typeface="Arial"/>
                <a:cs typeface="Arial"/>
                <a:sym typeface="Arial"/>
              </a:rPr>
              <a:t>—</a:t>
            </a:r>
            <a:r>
              <a:rPr b="1" i="0" lang="en-US" sz="2800" u="none">
                <a:solidFill>
                  <a:srgbClr val="E63219"/>
                </a:solidFill>
                <a:latin typeface="Arial"/>
                <a:ea typeface="Arial"/>
                <a:cs typeface="Arial"/>
                <a:sym typeface="Arial"/>
              </a:rPr>
              <a:t>Atomic Spectra</a:t>
            </a: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0" name="Shape 710"/>
        <p:cNvGrpSpPr/>
        <p:nvPr/>
      </p:nvGrpSpPr>
      <p:grpSpPr>
        <a:xfrm>
          <a:off x="0" y="0"/>
          <a:ext cx="0" cy="0"/>
          <a:chOff x="0" y="0"/>
          <a:chExt cx="0" cy="0"/>
        </a:xfrm>
      </p:grpSpPr>
      <p:sp>
        <p:nvSpPr>
          <p:cNvPr id="711" name="Shape 711"/>
          <p:cNvSpPr txBox="1"/>
          <p:nvPr/>
        </p:nvSpPr>
        <p:spPr>
          <a:xfrm>
            <a:off x="227012" y="1196975"/>
            <a:ext cx="7697787"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Light is emitted by excited atoms. </a:t>
            </a:r>
          </a:p>
        </p:txBody>
      </p:sp>
      <p:pic>
        <p:nvPicPr>
          <p:cNvPr descr="CPPE-Ch28-11_p571-ExAtms" id="712" name="Shape 712"/>
          <p:cNvPicPr preferRelativeResize="0"/>
          <p:nvPr/>
        </p:nvPicPr>
        <p:blipFill rotWithShape="1">
          <a:blip r:embed="rId3">
            <a:alphaModFix/>
          </a:blip>
          <a:srcRect b="0" l="0" r="0" t="0"/>
          <a:stretch/>
        </p:blipFill>
        <p:spPr>
          <a:xfrm>
            <a:off x="6273800" y="1295400"/>
            <a:ext cx="1117600" cy="4800600"/>
          </a:xfrm>
          <a:prstGeom prst="rect">
            <a:avLst/>
          </a:prstGeom>
          <a:noFill/>
          <a:ln>
            <a:noFill/>
          </a:ln>
        </p:spPr>
      </p:pic>
      <p:sp>
        <p:nvSpPr>
          <p:cNvPr id="713" name="Shape 71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Atomic Color Code</a:t>
            </a:r>
            <a:r>
              <a:rPr b="1" i="0" lang="en-US" sz="2400" u="none">
                <a:solidFill>
                  <a:srgbClr val="E63219"/>
                </a:solidFill>
                <a:latin typeface="Arial"/>
                <a:ea typeface="Arial"/>
                <a:cs typeface="Arial"/>
                <a:sym typeface="Arial"/>
              </a:rPr>
              <a:t>—</a:t>
            </a:r>
            <a:r>
              <a:rPr b="1" i="0" lang="en-US" sz="2800" u="none">
                <a:solidFill>
                  <a:srgbClr val="E63219"/>
                </a:solidFill>
                <a:latin typeface="Arial"/>
                <a:ea typeface="Arial"/>
                <a:cs typeface="Arial"/>
                <a:sym typeface="Arial"/>
              </a:rPr>
              <a:t>Atomic Spectra</a:t>
            </a: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7" name="Shape 717"/>
        <p:cNvGrpSpPr/>
        <p:nvPr/>
      </p:nvGrpSpPr>
      <p:grpSpPr>
        <a:xfrm>
          <a:off x="0" y="0"/>
          <a:ext cx="0" cy="0"/>
          <a:chOff x="0" y="0"/>
          <a:chExt cx="0" cy="0"/>
        </a:xfrm>
      </p:grpSpPr>
      <p:sp>
        <p:nvSpPr>
          <p:cNvPr id="718" name="Shape 718"/>
          <p:cNvSpPr txBox="1"/>
          <p:nvPr/>
        </p:nvSpPr>
        <p:spPr>
          <a:xfrm>
            <a:off x="227012" y="1196975"/>
            <a:ext cx="8688387" cy="39687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The different electron orbits in an atom are like steps in energy levels. </a:t>
            </a:r>
          </a:p>
        </p:txBody>
      </p:sp>
      <p:pic>
        <p:nvPicPr>
          <p:cNvPr descr="CPPE-Ch28-11_p571-OrbtsA" id="719" name="Shape 719"/>
          <p:cNvPicPr preferRelativeResize="0"/>
          <p:nvPr/>
        </p:nvPicPr>
        <p:blipFill rotWithShape="1">
          <a:blip r:embed="rId3">
            <a:alphaModFix/>
          </a:blip>
          <a:srcRect b="0" l="0" r="0" t="0"/>
          <a:stretch/>
        </p:blipFill>
        <p:spPr>
          <a:xfrm>
            <a:off x="912812" y="2970212"/>
            <a:ext cx="7313612" cy="3124200"/>
          </a:xfrm>
          <a:prstGeom prst="rect">
            <a:avLst/>
          </a:prstGeom>
          <a:noFill/>
          <a:ln>
            <a:noFill/>
          </a:ln>
        </p:spPr>
      </p:pic>
      <p:sp>
        <p:nvSpPr>
          <p:cNvPr id="720" name="Shape 72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Atomic Color Code</a:t>
            </a:r>
            <a:r>
              <a:rPr b="1" i="0" lang="en-US" sz="2400" u="none">
                <a:solidFill>
                  <a:srgbClr val="E63219"/>
                </a:solidFill>
                <a:latin typeface="Arial"/>
                <a:ea typeface="Arial"/>
                <a:cs typeface="Arial"/>
                <a:sym typeface="Arial"/>
              </a:rPr>
              <a:t>—</a:t>
            </a:r>
            <a:r>
              <a:rPr b="1" i="0" lang="en-US" sz="2800" u="none">
                <a:solidFill>
                  <a:srgbClr val="E63219"/>
                </a:solidFill>
                <a:latin typeface="Arial"/>
                <a:ea typeface="Arial"/>
                <a:cs typeface="Arial"/>
                <a:sym typeface="Arial"/>
              </a:rPr>
              <a:t>Atomic Spectra</a:t>
            </a: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4" name="Shape 724"/>
        <p:cNvGrpSpPr/>
        <p:nvPr/>
      </p:nvGrpSpPr>
      <p:grpSpPr>
        <a:xfrm>
          <a:off x="0" y="0"/>
          <a:ext cx="0" cy="0"/>
          <a:chOff x="0" y="0"/>
          <a:chExt cx="0" cy="0"/>
        </a:xfrm>
      </p:grpSpPr>
      <p:sp>
        <p:nvSpPr>
          <p:cNvPr id="725" name="Shape 725"/>
          <p:cNvSpPr txBox="1"/>
          <p:nvPr/>
        </p:nvSpPr>
        <p:spPr>
          <a:xfrm>
            <a:off x="227012" y="1196975"/>
            <a:ext cx="8688387" cy="7620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The different electron orbits in an atom are like steps in energy levels. </a:t>
            </a:r>
          </a:p>
          <a:p>
            <a:pPr indent="-533400" lvl="0" marL="533400" marR="0" rtl="0" algn="l">
              <a:lnSpc>
                <a:spcPct val="100000"/>
              </a:lnSpc>
              <a:spcBef>
                <a:spcPts val="40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When an electron is raised to a higher level, the atom is excited. </a:t>
            </a:r>
          </a:p>
        </p:txBody>
      </p:sp>
      <p:pic>
        <p:nvPicPr>
          <p:cNvPr descr="CPPE-Ch28-11_p571-OrbtsAB" id="726" name="Shape 726"/>
          <p:cNvPicPr preferRelativeResize="0"/>
          <p:nvPr/>
        </p:nvPicPr>
        <p:blipFill rotWithShape="1">
          <a:blip r:embed="rId3">
            <a:alphaModFix/>
          </a:blip>
          <a:srcRect b="0" l="0" r="0" t="0"/>
          <a:stretch/>
        </p:blipFill>
        <p:spPr>
          <a:xfrm>
            <a:off x="912812" y="2970212"/>
            <a:ext cx="7313612" cy="3124200"/>
          </a:xfrm>
          <a:prstGeom prst="rect">
            <a:avLst/>
          </a:prstGeom>
          <a:noFill/>
          <a:ln>
            <a:noFill/>
          </a:ln>
        </p:spPr>
      </p:pic>
      <p:sp>
        <p:nvSpPr>
          <p:cNvPr id="727" name="Shape 72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Atomic Color Code</a:t>
            </a:r>
            <a:r>
              <a:rPr b="1" i="0" lang="en-US" sz="2400" u="none">
                <a:solidFill>
                  <a:srgbClr val="E63219"/>
                </a:solidFill>
                <a:latin typeface="Arial"/>
                <a:ea typeface="Arial"/>
                <a:cs typeface="Arial"/>
                <a:sym typeface="Arial"/>
              </a:rPr>
              <a:t>—</a:t>
            </a:r>
            <a:r>
              <a:rPr b="1" i="0" lang="en-US" sz="2800" u="none">
                <a:solidFill>
                  <a:srgbClr val="E63219"/>
                </a:solidFill>
                <a:latin typeface="Arial"/>
                <a:ea typeface="Arial"/>
                <a:cs typeface="Arial"/>
                <a:sym typeface="Arial"/>
              </a:rPr>
              <a:t>Atomic Spectra</a:t>
            </a: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1" name="Shape 731"/>
        <p:cNvGrpSpPr/>
        <p:nvPr/>
      </p:nvGrpSpPr>
      <p:grpSpPr>
        <a:xfrm>
          <a:off x="0" y="0"/>
          <a:ext cx="0" cy="0"/>
          <a:chOff x="0" y="0"/>
          <a:chExt cx="0" cy="0"/>
        </a:xfrm>
      </p:grpSpPr>
      <p:sp>
        <p:nvSpPr>
          <p:cNvPr id="732" name="Shape 732"/>
          <p:cNvSpPr txBox="1"/>
          <p:nvPr/>
        </p:nvSpPr>
        <p:spPr>
          <a:xfrm>
            <a:off x="227012" y="1196975"/>
            <a:ext cx="8688387" cy="14319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The different electron orbits in an atom are like steps in energy levels. </a:t>
            </a:r>
          </a:p>
          <a:p>
            <a:pPr indent="-533400" lvl="0" marL="533400" marR="0" rtl="0" algn="l">
              <a:lnSpc>
                <a:spcPct val="100000"/>
              </a:lnSpc>
              <a:spcBef>
                <a:spcPts val="40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When an electron is raised to a higher level, the atom is excited. </a:t>
            </a:r>
          </a:p>
          <a:p>
            <a:pPr indent="-533400" lvl="0" marL="533400" marR="0" rtl="0" algn="l">
              <a:lnSpc>
                <a:spcPct val="100000"/>
              </a:lnSpc>
              <a:spcBef>
                <a:spcPts val="40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When the electron returns to its original level, it releases energy in the form of light.</a:t>
            </a:r>
          </a:p>
        </p:txBody>
      </p:sp>
      <p:pic>
        <p:nvPicPr>
          <p:cNvPr descr="CPPE-Ch28-11_p571-OrbtsABC" id="733" name="Shape 733"/>
          <p:cNvPicPr preferRelativeResize="0"/>
          <p:nvPr/>
        </p:nvPicPr>
        <p:blipFill rotWithShape="1">
          <a:blip r:embed="rId3">
            <a:alphaModFix/>
          </a:blip>
          <a:srcRect b="0" l="0" r="0" t="0"/>
          <a:stretch/>
        </p:blipFill>
        <p:spPr>
          <a:xfrm>
            <a:off x="914400" y="2971800"/>
            <a:ext cx="7313612" cy="3124200"/>
          </a:xfrm>
          <a:prstGeom prst="rect">
            <a:avLst/>
          </a:prstGeom>
          <a:noFill/>
          <a:ln>
            <a:noFill/>
          </a:ln>
        </p:spPr>
      </p:pic>
      <p:sp>
        <p:nvSpPr>
          <p:cNvPr id="734" name="Shape 73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Atomic Color Code</a:t>
            </a:r>
            <a:r>
              <a:rPr b="1" i="0" lang="en-US" sz="2400" u="none">
                <a:solidFill>
                  <a:srgbClr val="E63219"/>
                </a:solidFill>
                <a:latin typeface="Arial"/>
                <a:ea typeface="Arial"/>
                <a:cs typeface="Arial"/>
                <a:sym typeface="Arial"/>
              </a:rPr>
              <a:t>—</a:t>
            </a:r>
            <a:r>
              <a:rPr b="1" i="0" lang="en-US" sz="2800" u="none">
                <a:solidFill>
                  <a:srgbClr val="E63219"/>
                </a:solidFill>
                <a:latin typeface="Arial"/>
                <a:ea typeface="Arial"/>
                <a:cs typeface="Arial"/>
                <a:sym typeface="Arial"/>
              </a:rPr>
              <a:t>Atomic Spectra</a:t>
            </a: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8" name="Shape 738"/>
        <p:cNvGrpSpPr/>
        <p:nvPr/>
      </p:nvGrpSpPr>
      <p:grpSpPr>
        <a:xfrm>
          <a:off x="0" y="0"/>
          <a:ext cx="0" cy="0"/>
          <a:chOff x="0" y="0"/>
          <a:chExt cx="0" cy="0"/>
        </a:xfrm>
      </p:grpSpPr>
      <p:sp>
        <p:nvSpPr>
          <p:cNvPr id="739" name="Shape 739"/>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Relating Frequency and Energy</a:t>
            </a:r>
          </a:p>
        </p:txBody>
      </p:sp>
      <p:sp>
        <p:nvSpPr>
          <p:cNvPr id="740" name="Shape 740"/>
          <p:cNvSpPr txBox="1"/>
          <p:nvPr/>
        </p:nvSpPr>
        <p:spPr>
          <a:xfrm>
            <a:off x="227012" y="1766887"/>
            <a:ext cx="86883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frequency of the emitted photon, or its color, is directly proportional to the energy transition of the electron. </a:t>
            </a:r>
          </a:p>
          <a:p>
            <a:pPr indent="0" lvl="0" marL="0" marR="0" rtl="0" algn="l">
              <a:lnSpc>
                <a:spcPct val="100000"/>
              </a:lnSpc>
              <a:spcBef>
                <a:spcPts val="480"/>
              </a:spcBef>
              <a:spcAft>
                <a:spcPts val="0"/>
              </a:spcAft>
              <a:buClr>
                <a:srgbClr val="000000"/>
              </a:buClr>
              <a:buSzPct val="25000"/>
              <a:buFont typeface="Arial"/>
              <a:buNone/>
            </a:pPr>
            <a:r>
              <a:rPr b="0" i="1" lang="en-US" sz="2400" u="none">
                <a:solidFill>
                  <a:srgbClr val="000000"/>
                </a:solidFill>
                <a:latin typeface="Arial"/>
                <a:ea typeface="Arial"/>
                <a:cs typeface="Arial"/>
                <a:sym typeface="Arial"/>
              </a:rPr>
              <a:t>			f </a:t>
            </a:r>
            <a:r>
              <a:rPr b="0" i="0" lang="en-US" sz="2400" u="none">
                <a:solidFill>
                  <a:srgbClr val="000000"/>
                </a:solidFill>
                <a:latin typeface="Arial"/>
                <a:ea typeface="Arial"/>
                <a:cs typeface="Arial"/>
                <a:sym typeface="Arial"/>
              </a:rPr>
              <a:t>~ </a:t>
            </a:r>
            <a:r>
              <a:rPr b="0" i="1" lang="en-US" sz="2400" u="none">
                <a:solidFill>
                  <a:srgbClr val="000000"/>
                </a:solidFill>
                <a:latin typeface="Arial"/>
                <a:ea typeface="Arial"/>
                <a:cs typeface="Arial"/>
                <a:sym typeface="Arial"/>
              </a:rPr>
              <a:t>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photon carries an amount of energy that corresponds to its frequency. Red light from neon gas, for example, carries a certain amount of energy. A photon of twice the frequency has twice as much energy and is found in the ultraviolet part of the spectrum. </a:t>
            </a:r>
          </a:p>
        </p:txBody>
      </p:sp>
      <p:sp>
        <p:nvSpPr>
          <p:cNvPr id="741" name="Shape 74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Atomic Color Code</a:t>
            </a:r>
            <a:r>
              <a:rPr b="1" i="0" lang="en-US" sz="2400" u="none">
                <a:solidFill>
                  <a:srgbClr val="E63219"/>
                </a:solidFill>
                <a:latin typeface="Arial"/>
                <a:ea typeface="Arial"/>
                <a:cs typeface="Arial"/>
                <a:sym typeface="Arial"/>
              </a:rPr>
              <a:t>—</a:t>
            </a:r>
            <a:r>
              <a:rPr b="1" i="0" lang="en-US" sz="2800" u="none">
                <a:solidFill>
                  <a:srgbClr val="E63219"/>
                </a:solidFill>
                <a:latin typeface="Arial"/>
                <a:ea typeface="Arial"/>
                <a:cs typeface="Arial"/>
                <a:sym typeface="Arial"/>
              </a:rPr>
              <a:t>Atomic Spectra</a:t>
            </a: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5" name="Shape 745"/>
        <p:cNvGrpSpPr/>
        <p:nvPr/>
      </p:nvGrpSpPr>
      <p:grpSpPr>
        <a:xfrm>
          <a:off x="0" y="0"/>
          <a:ext cx="0" cy="0"/>
          <a:chOff x="0" y="0"/>
          <a:chExt cx="0" cy="0"/>
        </a:xfrm>
      </p:grpSpPr>
      <p:sp>
        <p:nvSpPr>
          <p:cNvPr id="746" name="Shape 746"/>
          <p:cNvSpPr txBox="1"/>
          <p:nvPr/>
        </p:nvSpPr>
        <p:spPr>
          <a:xfrm>
            <a:off x="227012" y="1196975"/>
            <a:ext cx="7697787" cy="35972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many atoms in a material are excited, many photons with many different frequencies are emitted.</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They correspond to electron transitions between different levels.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Measuring the frequencies of light in a spectrum is also measuring the relative energy levels in the atom emitting that light.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frequencies, or colors, of light emitted by elements are the “fingerprints” of the elements.</a:t>
            </a:r>
          </a:p>
        </p:txBody>
      </p:sp>
      <p:sp>
        <p:nvSpPr>
          <p:cNvPr id="747" name="Shape 74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Atomic Color Code</a:t>
            </a:r>
            <a:r>
              <a:rPr b="1" i="0" lang="en-US" sz="2400" u="none">
                <a:solidFill>
                  <a:srgbClr val="E63219"/>
                </a:solidFill>
                <a:latin typeface="Arial"/>
                <a:ea typeface="Arial"/>
                <a:cs typeface="Arial"/>
                <a:sym typeface="Arial"/>
              </a:rPr>
              <a:t>—</a:t>
            </a:r>
            <a:r>
              <a:rPr b="1" i="0" lang="en-US" sz="2800" u="none">
                <a:solidFill>
                  <a:srgbClr val="E63219"/>
                </a:solidFill>
                <a:latin typeface="Arial"/>
                <a:ea typeface="Arial"/>
                <a:cs typeface="Arial"/>
                <a:sym typeface="Arial"/>
              </a:rPr>
              <a:t>Atomic Spectra</a:t>
            </a: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1" name="Shape 751"/>
        <p:cNvGrpSpPr/>
        <p:nvPr/>
      </p:nvGrpSpPr>
      <p:grpSpPr>
        <a:xfrm>
          <a:off x="0" y="0"/>
          <a:ext cx="0" cy="0"/>
          <a:chOff x="0" y="0"/>
          <a:chExt cx="0" cy="0"/>
        </a:xfrm>
      </p:grpSpPr>
      <p:sp>
        <p:nvSpPr>
          <p:cNvPr id="752" name="Shape 752"/>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Analyzing Light</a:t>
            </a:r>
          </a:p>
        </p:txBody>
      </p:sp>
      <p:sp>
        <p:nvSpPr>
          <p:cNvPr id="753" name="Shape 753"/>
          <p:cNvSpPr txBox="1"/>
          <p:nvPr/>
        </p:nvSpPr>
        <p:spPr>
          <a:xfrm>
            <a:off x="227012" y="1766887"/>
            <a:ext cx="74691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light from glowing elements can be analyzed with an instrument called a </a:t>
            </a:r>
            <a:r>
              <a:rPr b="1" i="0" lang="en-US" sz="2400" u="none">
                <a:solidFill>
                  <a:srgbClr val="000000"/>
                </a:solidFill>
                <a:latin typeface="Arial"/>
                <a:ea typeface="Arial"/>
                <a:cs typeface="Arial"/>
                <a:sym typeface="Arial"/>
              </a:rPr>
              <a:t>spectroscope.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spectroscope displays the spectra of the light from hot gases and other light sources. (</a:t>
            </a:r>
            <a:r>
              <a:rPr b="0" i="1" lang="en-US" sz="2400" u="none">
                <a:solidFill>
                  <a:srgbClr val="000000"/>
                </a:solidFill>
                <a:latin typeface="Arial"/>
                <a:ea typeface="Arial"/>
                <a:cs typeface="Arial"/>
                <a:sym typeface="Arial"/>
              </a:rPr>
              <a:t>Spectra</a:t>
            </a:r>
            <a:r>
              <a:rPr b="0" i="0" lang="en-US" sz="2400" u="none">
                <a:solidFill>
                  <a:srgbClr val="000000"/>
                </a:solidFill>
                <a:latin typeface="Arial"/>
                <a:ea typeface="Arial"/>
                <a:cs typeface="Arial"/>
                <a:sym typeface="Arial"/>
              </a:rPr>
              <a:t> is the plural of </a:t>
            </a:r>
            <a:r>
              <a:rPr b="0" i="1" lang="en-US" sz="2400" u="none">
                <a:solidFill>
                  <a:srgbClr val="000000"/>
                </a:solidFill>
                <a:latin typeface="Arial"/>
                <a:ea typeface="Arial"/>
                <a:cs typeface="Arial"/>
                <a:sym typeface="Arial"/>
              </a:rPr>
              <a:t>spectrum</a:t>
            </a:r>
            <a:r>
              <a:rPr b="0" i="0" lang="en-US" sz="2400" u="none">
                <a:solidFill>
                  <a:srgbClr val="000000"/>
                </a:solidFill>
                <a:latin typeface="Arial"/>
                <a:ea typeface="Arial"/>
                <a:cs typeface="Arial"/>
                <a:sym typeface="Arial"/>
              </a:rPr>
              <a: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spectra of light sources are viewed through a magnifying eyepiece.</a:t>
            </a:r>
          </a:p>
        </p:txBody>
      </p:sp>
      <p:sp>
        <p:nvSpPr>
          <p:cNvPr id="754" name="Shape 75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Atomic Color Code</a:t>
            </a:r>
            <a:r>
              <a:rPr b="1" i="0" lang="en-US" sz="2400" u="none">
                <a:solidFill>
                  <a:srgbClr val="E63219"/>
                </a:solidFill>
                <a:latin typeface="Arial"/>
                <a:ea typeface="Arial"/>
                <a:cs typeface="Arial"/>
                <a:sym typeface="Arial"/>
              </a:rPr>
              <a:t>—</a:t>
            </a:r>
            <a:r>
              <a:rPr b="1" i="0" lang="en-US" sz="2800" u="none">
                <a:solidFill>
                  <a:srgbClr val="E63219"/>
                </a:solidFill>
                <a:latin typeface="Arial"/>
                <a:ea typeface="Arial"/>
                <a:cs typeface="Arial"/>
                <a:sym typeface="Arial"/>
              </a:rPr>
              <a:t>Atomic Spectra</a:t>
            </a: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8" name="Shape 758"/>
        <p:cNvGrpSpPr/>
        <p:nvPr/>
      </p:nvGrpSpPr>
      <p:grpSpPr>
        <a:xfrm>
          <a:off x="0" y="0"/>
          <a:ext cx="0" cy="0"/>
          <a:chOff x="0" y="0"/>
          <a:chExt cx="0" cy="0"/>
        </a:xfrm>
      </p:grpSpPr>
      <p:sp>
        <p:nvSpPr>
          <p:cNvPr id="759" name="Shape 759"/>
          <p:cNvSpPr txBox="1"/>
          <p:nvPr/>
        </p:nvSpPr>
        <p:spPr>
          <a:xfrm>
            <a:off x="227012" y="1196975"/>
            <a:ext cx="76977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fairly pure spectrum is produced by passing white light through a thin slit, two lenses, and a prism. </a:t>
            </a:r>
          </a:p>
        </p:txBody>
      </p:sp>
      <p:pic>
        <p:nvPicPr>
          <p:cNvPr descr="CPPE-Ch28-11_p572-PureSpct" id="760" name="Shape 760"/>
          <p:cNvPicPr preferRelativeResize="0"/>
          <p:nvPr/>
        </p:nvPicPr>
        <p:blipFill rotWithShape="1">
          <a:blip r:embed="rId3">
            <a:alphaModFix/>
          </a:blip>
          <a:srcRect b="0" l="0" r="0" t="0"/>
          <a:stretch/>
        </p:blipFill>
        <p:spPr>
          <a:xfrm>
            <a:off x="914400" y="2819400"/>
            <a:ext cx="7313612" cy="2701925"/>
          </a:xfrm>
          <a:prstGeom prst="rect">
            <a:avLst/>
          </a:prstGeom>
          <a:noFill/>
          <a:ln>
            <a:noFill/>
          </a:ln>
        </p:spPr>
      </p:pic>
      <p:sp>
        <p:nvSpPr>
          <p:cNvPr id="761" name="Shape 76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Atomic Color Code</a:t>
            </a:r>
            <a:r>
              <a:rPr b="1" i="0" lang="en-US" sz="2400" u="none">
                <a:solidFill>
                  <a:srgbClr val="E63219"/>
                </a:solidFill>
                <a:latin typeface="Arial"/>
                <a:ea typeface="Arial"/>
                <a:cs typeface="Arial"/>
                <a:sym typeface="Arial"/>
              </a:rPr>
              <a:t>—</a:t>
            </a:r>
            <a:r>
              <a:rPr b="1" i="0" lang="en-US" sz="2800" u="none">
                <a:solidFill>
                  <a:srgbClr val="E63219"/>
                </a:solidFill>
                <a:latin typeface="Arial"/>
                <a:ea typeface="Arial"/>
                <a:cs typeface="Arial"/>
                <a:sym typeface="Arial"/>
              </a:rPr>
              <a:t>Atomic Spectra</a:t>
            </a: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5" name="Shape 765"/>
        <p:cNvGrpSpPr/>
        <p:nvPr/>
      </p:nvGrpSpPr>
      <p:grpSpPr>
        <a:xfrm>
          <a:off x="0" y="0"/>
          <a:ext cx="0" cy="0"/>
          <a:chOff x="0" y="0"/>
          <a:chExt cx="0" cy="0"/>
        </a:xfrm>
      </p:grpSpPr>
      <p:sp>
        <p:nvSpPr>
          <p:cNvPr id="766" name="Shape 766"/>
          <p:cNvSpPr txBox="1"/>
          <p:nvPr/>
        </p:nvSpPr>
        <p:spPr>
          <a:xfrm>
            <a:off x="227012" y="1196975"/>
            <a:ext cx="8231187" cy="15525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spectroscope separates light into its constituent frequencies. Light illuminates the thin slit at the left, and then it is focused by lenses onto either a diffraction grating (shown) or a prism on the rotating table in the middle.</a:t>
            </a:r>
          </a:p>
        </p:txBody>
      </p:sp>
      <p:pic>
        <p:nvPicPr>
          <p:cNvPr descr="CPPE-Ch28-11_p572-SpctScpe" id="767" name="Shape 767"/>
          <p:cNvPicPr preferRelativeResize="0"/>
          <p:nvPr/>
        </p:nvPicPr>
        <p:blipFill rotWithShape="1">
          <a:blip r:embed="rId3">
            <a:alphaModFix/>
          </a:blip>
          <a:srcRect b="0" l="0" r="0" t="0"/>
          <a:stretch/>
        </p:blipFill>
        <p:spPr>
          <a:xfrm>
            <a:off x="1830387" y="3200400"/>
            <a:ext cx="5484812" cy="2897187"/>
          </a:xfrm>
          <a:prstGeom prst="rect">
            <a:avLst/>
          </a:prstGeom>
          <a:noFill/>
          <a:ln>
            <a:noFill/>
          </a:ln>
        </p:spPr>
      </p:pic>
      <p:sp>
        <p:nvSpPr>
          <p:cNvPr id="768" name="Shape 76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Atomic Color Code</a:t>
            </a:r>
            <a:r>
              <a:rPr b="1" i="0" lang="en-US" sz="2400" u="none">
                <a:solidFill>
                  <a:srgbClr val="E63219"/>
                </a:solidFill>
                <a:latin typeface="Arial"/>
                <a:ea typeface="Arial"/>
                <a:cs typeface="Arial"/>
                <a:sym typeface="Arial"/>
              </a:rPr>
              <a:t>—</a:t>
            </a:r>
            <a:r>
              <a:rPr b="1" i="0" lang="en-US" sz="2800" u="none">
                <a:solidFill>
                  <a:srgbClr val="E63219"/>
                </a:solidFill>
                <a:latin typeface="Arial"/>
                <a:ea typeface="Arial"/>
                <a:cs typeface="Arial"/>
                <a:sym typeface="Arial"/>
              </a:rPr>
              <a:t>Atomic Spectra</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descr="cs-section-check" id="128" name="Shape 128"/>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129" name="Shape 129"/>
          <p:cNvSpPr txBox="1"/>
          <p:nvPr>
            <p:ph idx="1" type="body"/>
          </p:nvPr>
        </p:nvSpPr>
        <p:spPr>
          <a:xfrm>
            <a:off x="990600" y="2819400"/>
            <a:ext cx="6934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The color of an opaque object is the color of the light it reflects. </a:t>
            </a:r>
          </a:p>
        </p:txBody>
      </p:sp>
      <p:sp>
        <p:nvSpPr>
          <p:cNvPr id="130" name="Shape 13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Reflection</a:t>
            </a: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2" name="Shape 772"/>
        <p:cNvGrpSpPr/>
        <p:nvPr/>
      </p:nvGrpSpPr>
      <p:grpSpPr>
        <a:xfrm>
          <a:off x="0" y="0"/>
          <a:ext cx="0" cy="0"/>
          <a:chOff x="0" y="0"/>
          <a:chExt cx="0" cy="0"/>
        </a:xfrm>
      </p:grpSpPr>
      <p:sp>
        <p:nvSpPr>
          <p:cNvPr id="773" name="Shape 773"/>
          <p:cNvSpPr txBox="1"/>
          <p:nvPr/>
        </p:nvSpPr>
        <p:spPr>
          <a:xfrm>
            <a:off x="227012" y="1196975"/>
            <a:ext cx="76977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light from a glowing element is analyzed through a spectroscope, the colors are the composite of a variety of different frequencies of light.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spectrum of an element appears not as a continuous band of color but as a series of lines.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Each line corresponds to a distinct frequency of light in a </a:t>
            </a:r>
            <a:r>
              <a:rPr b="1" i="0" lang="en-US" sz="2400" u="none">
                <a:solidFill>
                  <a:srgbClr val="000000"/>
                </a:solidFill>
                <a:latin typeface="Arial"/>
                <a:ea typeface="Arial"/>
                <a:cs typeface="Arial"/>
                <a:sym typeface="Arial"/>
              </a:rPr>
              <a:t>line spectrum.</a:t>
            </a:r>
            <a:r>
              <a:rPr b="0" i="0" lang="en-US" sz="2400" u="none">
                <a:solidFill>
                  <a:srgbClr val="000000"/>
                </a:solidFill>
                <a:latin typeface="Arial"/>
                <a:ea typeface="Arial"/>
                <a:cs typeface="Arial"/>
                <a:sym typeface="Arial"/>
              </a:rPr>
              <a:t> </a:t>
            </a:r>
          </a:p>
        </p:txBody>
      </p:sp>
      <p:sp>
        <p:nvSpPr>
          <p:cNvPr id="774" name="Shape 77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Atomic Color Code</a:t>
            </a:r>
            <a:r>
              <a:rPr b="1" i="0" lang="en-US" sz="2400" u="none">
                <a:solidFill>
                  <a:srgbClr val="E63219"/>
                </a:solidFill>
                <a:latin typeface="Arial"/>
                <a:ea typeface="Arial"/>
                <a:cs typeface="Arial"/>
                <a:sym typeface="Arial"/>
              </a:rPr>
              <a:t>—</a:t>
            </a:r>
            <a:r>
              <a:rPr b="1" i="0" lang="en-US" sz="2800" u="none">
                <a:solidFill>
                  <a:srgbClr val="E63219"/>
                </a:solidFill>
                <a:latin typeface="Arial"/>
                <a:ea typeface="Arial"/>
                <a:cs typeface="Arial"/>
                <a:sym typeface="Arial"/>
              </a:rPr>
              <a:t>Atomic Spectra</a:t>
            </a: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8" name="Shape 778"/>
        <p:cNvGrpSpPr/>
        <p:nvPr/>
      </p:nvGrpSpPr>
      <p:grpSpPr>
        <a:xfrm>
          <a:off x="0" y="0"/>
          <a:ext cx="0" cy="0"/>
          <a:chOff x="0" y="0"/>
          <a:chExt cx="0" cy="0"/>
        </a:xfrm>
      </p:grpSpPr>
      <p:sp>
        <p:nvSpPr>
          <p:cNvPr id="779" name="Shape 779"/>
          <p:cNvSpPr txBox="1"/>
          <p:nvPr/>
        </p:nvSpPr>
        <p:spPr>
          <a:xfrm>
            <a:off x="227012" y="1196975"/>
            <a:ext cx="76977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An incandescent bulb has a continuous spectrum. Three elements: hydrogen, sodium, and mercury have different line spectra. </a:t>
            </a:r>
          </a:p>
        </p:txBody>
      </p:sp>
      <p:pic>
        <p:nvPicPr>
          <p:cNvPr descr="CPPE-Ch28-11_p573-LnSpctra" id="780" name="Shape 780"/>
          <p:cNvPicPr preferRelativeResize="0"/>
          <p:nvPr/>
        </p:nvPicPr>
        <p:blipFill rotWithShape="1">
          <a:blip r:embed="rId3">
            <a:alphaModFix/>
          </a:blip>
          <a:srcRect b="0" l="0" r="0" t="0"/>
          <a:stretch/>
        </p:blipFill>
        <p:spPr>
          <a:xfrm>
            <a:off x="1828800" y="2713037"/>
            <a:ext cx="5484812" cy="3306762"/>
          </a:xfrm>
          <a:prstGeom prst="rect">
            <a:avLst/>
          </a:prstGeom>
          <a:noFill/>
          <a:ln>
            <a:noFill/>
          </a:ln>
        </p:spPr>
      </p:pic>
      <p:sp>
        <p:nvSpPr>
          <p:cNvPr id="781" name="Shape 78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Atomic Color Code</a:t>
            </a:r>
            <a:r>
              <a:rPr b="1" i="0" lang="en-US" sz="2400" u="none">
                <a:solidFill>
                  <a:srgbClr val="E63219"/>
                </a:solidFill>
                <a:latin typeface="Arial"/>
                <a:ea typeface="Arial"/>
                <a:cs typeface="Arial"/>
                <a:sym typeface="Arial"/>
              </a:rPr>
              <a:t>—</a:t>
            </a:r>
            <a:r>
              <a:rPr b="1" i="0" lang="en-US" sz="2800" u="none">
                <a:solidFill>
                  <a:srgbClr val="E63219"/>
                </a:solidFill>
                <a:latin typeface="Arial"/>
                <a:ea typeface="Arial"/>
                <a:cs typeface="Arial"/>
                <a:sym typeface="Arial"/>
              </a:rPr>
              <a:t>Atomic Spectra</a:t>
            </a: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5" name="Shape 785"/>
        <p:cNvGrpSpPr/>
        <p:nvPr/>
      </p:nvGrpSpPr>
      <p:grpSpPr>
        <a:xfrm>
          <a:off x="0" y="0"/>
          <a:ext cx="0" cy="0"/>
          <a:chOff x="0" y="0"/>
          <a:chExt cx="0" cy="0"/>
        </a:xfrm>
      </p:grpSpPr>
      <p:sp>
        <p:nvSpPr>
          <p:cNvPr id="786" name="Shape 786"/>
          <p:cNvSpPr txBox="1"/>
          <p:nvPr/>
        </p:nvSpPr>
        <p:spPr>
          <a:xfrm>
            <a:off x="227012" y="1196975"/>
            <a:ext cx="85359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Much of the information that physicists have about atomic structure is from the study of atomic spectra.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atomic composition of common materials, the sun, and distant galaxies is revealed in the spectra of these sources.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element helium, the second most common element in the universe, was discovered through its “fingerprint” in sunlight. </a:t>
            </a:r>
          </a:p>
        </p:txBody>
      </p:sp>
      <p:pic>
        <p:nvPicPr>
          <p:cNvPr descr="CPPE-Ch28-11_p573-Bird" id="787" name="Shape 787"/>
          <p:cNvPicPr preferRelativeResize="0"/>
          <p:nvPr/>
        </p:nvPicPr>
        <p:blipFill rotWithShape="1">
          <a:blip r:embed="rId3">
            <a:alphaModFix/>
          </a:blip>
          <a:srcRect b="0" l="0" r="0" t="0"/>
          <a:stretch/>
        </p:blipFill>
        <p:spPr>
          <a:xfrm>
            <a:off x="6670675" y="3733800"/>
            <a:ext cx="2246312" cy="2476500"/>
          </a:xfrm>
          <a:prstGeom prst="rect">
            <a:avLst/>
          </a:prstGeom>
          <a:noFill/>
          <a:ln>
            <a:noFill/>
          </a:ln>
        </p:spPr>
      </p:pic>
      <p:sp>
        <p:nvSpPr>
          <p:cNvPr id="788" name="Shape 78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Atomic Color Code</a:t>
            </a:r>
            <a:r>
              <a:rPr b="1" i="0" lang="en-US" sz="2400" u="none">
                <a:solidFill>
                  <a:srgbClr val="E63219"/>
                </a:solidFill>
                <a:latin typeface="Arial"/>
                <a:ea typeface="Arial"/>
                <a:cs typeface="Arial"/>
                <a:sym typeface="Arial"/>
              </a:rPr>
              <a:t>—</a:t>
            </a:r>
            <a:r>
              <a:rPr b="1" i="0" lang="en-US" sz="2800" u="none">
                <a:solidFill>
                  <a:srgbClr val="E63219"/>
                </a:solidFill>
                <a:latin typeface="Arial"/>
                <a:ea typeface="Arial"/>
                <a:cs typeface="Arial"/>
                <a:sym typeface="Arial"/>
              </a:rPr>
              <a:t>Atomic Spectra</a:t>
            </a: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2" name="Shape 792"/>
        <p:cNvGrpSpPr/>
        <p:nvPr/>
      </p:nvGrpSpPr>
      <p:grpSpPr>
        <a:xfrm>
          <a:off x="0" y="0"/>
          <a:ext cx="0" cy="0"/>
          <a:chOff x="0" y="0"/>
          <a:chExt cx="0" cy="0"/>
        </a:xfrm>
      </p:grpSpPr>
      <p:pic>
        <p:nvPicPr>
          <p:cNvPr descr="cs-concept-check" id="793" name="Shape 793"/>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794" name="Shape 794"/>
          <p:cNvSpPr txBox="1"/>
          <p:nvPr/>
        </p:nvSpPr>
        <p:spPr>
          <a:xfrm>
            <a:off x="1676400" y="3009900"/>
            <a:ext cx="5791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happens to an excited atom after it emits light? </a:t>
            </a:r>
          </a:p>
        </p:txBody>
      </p:sp>
      <p:sp>
        <p:nvSpPr>
          <p:cNvPr id="795" name="Shape 79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Atomic Color Code</a:t>
            </a:r>
            <a:r>
              <a:rPr b="1" i="0" lang="en-US" sz="2400" u="none">
                <a:solidFill>
                  <a:srgbClr val="E63219"/>
                </a:solidFill>
                <a:latin typeface="Arial"/>
                <a:ea typeface="Arial"/>
                <a:cs typeface="Arial"/>
                <a:sym typeface="Arial"/>
              </a:rPr>
              <a:t>—</a:t>
            </a:r>
            <a:r>
              <a:rPr b="1" i="0" lang="en-US" sz="2800" u="none">
                <a:solidFill>
                  <a:srgbClr val="E63219"/>
                </a:solidFill>
                <a:latin typeface="Arial"/>
                <a:ea typeface="Arial"/>
                <a:cs typeface="Arial"/>
                <a:sym typeface="Arial"/>
              </a:rPr>
              <a:t>Atomic Spectra</a:t>
            </a: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9" name="Shape 799"/>
        <p:cNvGrpSpPr/>
        <p:nvPr/>
      </p:nvGrpSpPr>
      <p:grpSpPr>
        <a:xfrm>
          <a:off x="0" y="0"/>
          <a:ext cx="0" cy="0"/>
          <a:chOff x="0" y="0"/>
          <a:chExt cx="0" cy="0"/>
        </a:xfrm>
      </p:grpSpPr>
      <p:sp>
        <p:nvSpPr>
          <p:cNvPr id="800" name="Shape 800"/>
          <p:cNvSpPr txBox="1"/>
          <p:nvPr/>
        </p:nvSpPr>
        <p:spPr>
          <a:xfrm>
            <a:off x="227012" y="1196975"/>
            <a:ext cx="8688387" cy="22225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Black is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 combination of all the colors of the spectrum.</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 combination of two or more appropriate colors.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light when a prism is held upside down.</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absence of light.</a:t>
            </a:r>
          </a:p>
          <a:p>
            <a:pPr indent="0" lvl="0" marL="0" marR="0" rtl="0" algn="l">
              <a:lnSpc>
                <a:spcPct val="100000"/>
              </a:lnSpc>
              <a:spcBef>
                <a:spcPts val="40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801" name="Shape 80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5" name="Shape 805"/>
        <p:cNvGrpSpPr/>
        <p:nvPr/>
      </p:nvGrpSpPr>
      <p:grpSpPr>
        <a:xfrm>
          <a:off x="0" y="0"/>
          <a:ext cx="0" cy="0"/>
          <a:chOff x="0" y="0"/>
          <a:chExt cx="0" cy="0"/>
        </a:xfrm>
      </p:grpSpPr>
      <p:sp>
        <p:nvSpPr>
          <p:cNvPr id="806" name="Shape 806"/>
          <p:cNvSpPr txBox="1"/>
          <p:nvPr/>
        </p:nvSpPr>
        <p:spPr>
          <a:xfrm>
            <a:off x="227012" y="1196975"/>
            <a:ext cx="8688387" cy="25876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Black is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 combination of all the colors of the spectrum.</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 combination of two or more appropriate colors.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light when a prism is held upside down.</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absence of light.</a:t>
            </a:r>
          </a:p>
          <a:p>
            <a:pPr indent="-533400" lvl="0" marL="533400" marR="0" rtl="0" algn="l">
              <a:lnSpc>
                <a:spcPct val="100000"/>
              </a:lnSpc>
              <a:spcBef>
                <a:spcPts val="400"/>
              </a:spcBef>
              <a:spcAft>
                <a:spcPts val="0"/>
              </a:spcAft>
              <a:buClr>
                <a:schemeClr val="hlink"/>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D</a:t>
            </a:r>
          </a:p>
        </p:txBody>
      </p:sp>
      <p:sp>
        <p:nvSpPr>
          <p:cNvPr id="807" name="Shape 80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1" name="Shape 811"/>
        <p:cNvGrpSpPr/>
        <p:nvPr/>
      </p:nvGrpSpPr>
      <p:grpSpPr>
        <a:xfrm>
          <a:off x="0" y="0"/>
          <a:ext cx="0" cy="0"/>
          <a:chOff x="0" y="0"/>
          <a:chExt cx="0" cy="0"/>
        </a:xfrm>
      </p:grpSpPr>
      <p:sp>
        <p:nvSpPr>
          <p:cNvPr id="812" name="Shape 812"/>
          <p:cNvSpPr txBox="1"/>
          <p:nvPr/>
        </p:nvSpPr>
        <p:spPr>
          <a:xfrm>
            <a:off x="227012" y="1196975"/>
            <a:ext cx="8688387" cy="22225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To say that rose petals are red is to say that they</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absorb red.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reflect red.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emit red.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transmit red.</a:t>
            </a:r>
            <a:r>
              <a:rPr b="0" i="0" lang="en-US" sz="2000" u="none" cap="none" strike="noStrike">
                <a:solidFill>
                  <a:schemeClr val="dk1"/>
                </a:solidFill>
                <a:latin typeface="Arial"/>
                <a:ea typeface="Arial"/>
                <a:cs typeface="Arial"/>
                <a:sym typeface="Arial"/>
              </a:rPr>
              <a:t> </a:t>
            </a:r>
          </a:p>
          <a:p>
            <a:pPr indent="0" lvl="0" marL="0" marR="0" rtl="0" algn="l">
              <a:lnSpc>
                <a:spcPct val="100000"/>
              </a:lnSpc>
              <a:spcBef>
                <a:spcPts val="40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813" name="Shape 813"/>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7" name="Shape 817"/>
        <p:cNvGrpSpPr/>
        <p:nvPr/>
      </p:nvGrpSpPr>
      <p:grpSpPr>
        <a:xfrm>
          <a:off x="0" y="0"/>
          <a:ext cx="0" cy="0"/>
          <a:chOff x="0" y="0"/>
          <a:chExt cx="0" cy="0"/>
        </a:xfrm>
      </p:grpSpPr>
      <p:sp>
        <p:nvSpPr>
          <p:cNvPr id="818" name="Shape 818"/>
          <p:cNvSpPr txBox="1"/>
          <p:nvPr/>
        </p:nvSpPr>
        <p:spPr>
          <a:xfrm>
            <a:off x="227012" y="1196975"/>
            <a:ext cx="8688387" cy="25876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To say that rose petals are red is to say that they</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absorb red.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reflect red.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emit red.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transmit red.</a:t>
            </a:r>
            <a:r>
              <a:rPr b="0" i="0" lang="en-US" sz="2000" u="none" cap="none" strike="noStrike">
                <a:solidFill>
                  <a:schemeClr val="dk1"/>
                </a:solidFill>
                <a:latin typeface="Arial"/>
                <a:ea typeface="Arial"/>
                <a:cs typeface="Arial"/>
                <a:sym typeface="Arial"/>
              </a:rPr>
              <a:t> </a:t>
            </a:r>
          </a:p>
          <a:p>
            <a:pPr indent="-533400" lvl="0" marL="533400" marR="0" rtl="0" algn="l">
              <a:lnSpc>
                <a:spcPct val="100000"/>
              </a:lnSpc>
              <a:spcBef>
                <a:spcPts val="400"/>
              </a:spcBef>
              <a:spcAft>
                <a:spcPts val="0"/>
              </a:spcAft>
              <a:buClr>
                <a:schemeClr val="hlink"/>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819" name="Shape 819"/>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3" name="Shape 823"/>
        <p:cNvGrpSpPr/>
        <p:nvPr/>
      </p:nvGrpSpPr>
      <p:grpSpPr>
        <a:xfrm>
          <a:off x="0" y="0"/>
          <a:ext cx="0" cy="0"/>
          <a:chOff x="0" y="0"/>
          <a:chExt cx="0" cy="0"/>
        </a:xfrm>
      </p:grpSpPr>
      <p:sp>
        <p:nvSpPr>
          <p:cNvPr id="824" name="Shape 824"/>
          <p:cNvSpPr txBox="1"/>
          <p:nvPr/>
        </p:nvSpPr>
        <p:spPr>
          <a:xfrm>
            <a:off x="228600" y="1196975"/>
            <a:ext cx="8686800" cy="22225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The color light that gets through a piece of transparent blue glass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blue.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yellow, the opposite color of blue.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actually green.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red minus magenta.</a:t>
            </a:r>
          </a:p>
          <a:p>
            <a:pPr indent="0" lvl="0" marL="0" marR="0" rtl="0" algn="l">
              <a:lnSpc>
                <a:spcPct val="100000"/>
              </a:lnSpc>
              <a:spcBef>
                <a:spcPts val="40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825" name="Shape 825"/>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9" name="Shape 829"/>
        <p:cNvGrpSpPr/>
        <p:nvPr/>
      </p:nvGrpSpPr>
      <p:grpSpPr>
        <a:xfrm>
          <a:off x="0" y="0"/>
          <a:ext cx="0" cy="0"/>
          <a:chOff x="0" y="0"/>
          <a:chExt cx="0" cy="0"/>
        </a:xfrm>
      </p:grpSpPr>
      <p:sp>
        <p:nvSpPr>
          <p:cNvPr id="830" name="Shape 830"/>
          <p:cNvSpPr txBox="1"/>
          <p:nvPr/>
        </p:nvSpPr>
        <p:spPr>
          <a:xfrm>
            <a:off x="228600" y="1196975"/>
            <a:ext cx="8686800" cy="25876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The color light that gets through a piece of transparent blue glass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blue.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yellow, the opposite color of blue.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actually green.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red minus magenta.</a:t>
            </a:r>
          </a:p>
          <a:p>
            <a:pPr indent="-533400" lvl="0" marL="533400" marR="0" rtl="0" algn="l">
              <a:lnSpc>
                <a:spcPct val="100000"/>
              </a:lnSpc>
              <a:spcBef>
                <a:spcPts val="400"/>
              </a:spcBef>
              <a:spcAft>
                <a:spcPts val="0"/>
              </a:spcAft>
              <a:buClr>
                <a:schemeClr val="hlink"/>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831" name="Shape 83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nvSpPr>
        <p:spPr>
          <a:xfrm>
            <a:off x="227012" y="1196975"/>
            <a:ext cx="68595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colors of most objects around you are due to the way the objects reflect light.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color of an opaque object is the color of the light it reflects.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Light reflects from objects similar to the way sound  “reflects” from a tuning fork when another sets it into vibration. </a:t>
            </a:r>
          </a:p>
        </p:txBody>
      </p:sp>
      <p:sp>
        <p:nvSpPr>
          <p:cNvPr id="136" name="Shape 13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Reflection</a:t>
            </a: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5" name="Shape 835"/>
        <p:cNvGrpSpPr/>
        <p:nvPr/>
      </p:nvGrpSpPr>
      <p:grpSpPr>
        <a:xfrm>
          <a:off x="0" y="0"/>
          <a:ext cx="0" cy="0"/>
          <a:chOff x="0" y="0"/>
          <a:chExt cx="0" cy="0"/>
        </a:xfrm>
      </p:grpSpPr>
      <p:sp>
        <p:nvSpPr>
          <p:cNvPr id="836" name="Shape 836"/>
          <p:cNvSpPr txBox="1"/>
          <p:nvPr/>
        </p:nvSpPr>
        <p:spPr>
          <a:xfrm>
            <a:off x="228600" y="1219200"/>
            <a:ext cx="80772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The solar radiation curve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path the sun takes at nighttime.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 plot of amplitude versus frequency for sunlight.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 plot of brightness versus frequency of sunlight.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 plot of wavelength versus frequency of sunlight.</a:t>
            </a:r>
            <a:br>
              <a:rPr b="0" i="0" lang="en-US" sz="2000" u="none" cap="none" strike="noStrike">
                <a:solidFill>
                  <a:schemeClr val="dk1"/>
                </a:solidFill>
                <a:latin typeface="Arial"/>
                <a:ea typeface="Arial"/>
                <a:cs typeface="Arial"/>
                <a:sym typeface="Arial"/>
              </a:rPr>
            </a:br>
          </a:p>
        </p:txBody>
      </p:sp>
      <p:sp>
        <p:nvSpPr>
          <p:cNvPr id="837" name="Shape 83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1" name="Shape 841"/>
        <p:cNvGrpSpPr/>
        <p:nvPr/>
      </p:nvGrpSpPr>
      <p:grpSpPr>
        <a:xfrm>
          <a:off x="0" y="0"/>
          <a:ext cx="0" cy="0"/>
          <a:chOff x="0" y="0"/>
          <a:chExt cx="0" cy="0"/>
        </a:xfrm>
      </p:grpSpPr>
      <p:sp>
        <p:nvSpPr>
          <p:cNvPr id="842" name="Shape 842"/>
          <p:cNvSpPr txBox="1"/>
          <p:nvPr/>
        </p:nvSpPr>
        <p:spPr>
          <a:xfrm>
            <a:off x="228600" y="1219200"/>
            <a:ext cx="80772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The solar radiation curve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path the sun takes at nighttime.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 plot of amplitude versus frequency for sunlight.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 plot of brightness versus frequency of sunlight.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 plot of wavelength versus frequency of sunlight.</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C</a:t>
            </a:r>
          </a:p>
        </p:txBody>
      </p:sp>
      <p:sp>
        <p:nvSpPr>
          <p:cNvPr id="843" name="Shape 843"/>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7" name="Shape 847"/>
        <p:cNvGrpSpPr/>
        <p:nvPr/>
      </p:nvGrpSpPr>
      <p:grpSpPr>
        <a:xfrm>
          <a:off x="0" y="0"/>
          <a:ext cx="0" cy="0"/>
          <a:chOff x="0" y="0"/>
          <a:chExt cx="0" cy="0"/>
        </a:xfrm>
      </p:grpSpPr>
      <p:sp>
        <p:nvSpPr>
          <p:cNvPr id="848" name="Shape 848"/>
          <p:cNvSpPr txBox="1"/>
          <p:nvPr/>
        </p:nvSpPr>
        <p:spPr>
          <a:xfrm>
            <a:off x="228600" y="1219200"/>
            <a:ext cx="8610600" cy="22225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When red and blue light are overlapped, the color produced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magenta.</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yellow.</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cyan.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white.</a:t>
            </a:r>
          </a:p>
          <a:p>
            <a:pPr indent="0" lvl="0" marL="0" marR="0" rtl="0" algn="l">
              <a:lnSpc>
                <a:spcPct val="100000"/>
              </a:lnSpc>
              <a:spcBef>
                <a:spcPts val="400"/>
              </a:spcBef>
              <a:spcAft>
                <a:spcPts val="0"/>
              </a:spcAft>
              <a:buNone/>
            </a:pPr>
            <a:r>
              <a:t/>
            </a:r>
            <a:endParaRPr b="0" i="0" sz="2000" u="none" cap="none" strike="noStrike">
              <a:solidFill>
                <a:schemeClr val="dk1"/>
              </a:solidFill>
              <a:latin typeface="Arial"/>
              <a:ea typeface="Arial"/>
              <a:cs typeface="Arial"/>
              <a:sym typeface="Arial"/>
            </a:endParaRPr>
          </a:p>
        </p:txBody>
      </p:sp>
      <p:sp>
        <p:nvSpPr>
          <p:cNvPr id="849" name="Shape 849"/>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3" name="Shape 853"/>
        <p:cNvGrpSpPr/>
        <p:nvPr/>
      </p:nvGrpSpPr>
      <p:grpSpPr>
        <a:xfrm>
          <a:off x="0" y="0"/>
          <a:ext cx="0" cy="0"/>
          <a:chOff x="0" y="0"/>
          <a:chExt cx="0" cy="0"/>
        </a:xfrm>
      </p:grpSpPr>
      <p:sp>
        <p:nvSpPr>
          <p:cNvPr id="854" name="Shape 854"/>
          <p:cNvSpPr txBox="1"/>
          <p:nvPr/>
        </p:nvSpPr>
        <p:spPr>
          <a:xfrm>
            <a:off x="228600" y="1219200"/>
            <a:ext cx="8610600" cy="25876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When red and blue light are overlapped, the color produced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magenta.</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yellow.</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cyan.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white.</a:t>
            </a:r>
          </a:p>
          <a:p>
            <a:pPr indent="-571500" lvl="0" marL="571500" marR="0" rtl="0" algn="l">
              <a:lnSpc>
                <a:spcPct val="100000"/>
              </a:lnSpc>
              <a:spcBef>
                <a:spcPts val="400"/>
              </a:spcBef>
              <a:spcAft>
                <a:spcPts val="0"/>
              </a:spcAft>
              <a:buClr>
                <a:schemeClr val="hlink"/>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855" name="Shape 855"/>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9" name="Shape 859"/>
        <p:cNvGrpSpPr/>
        <p:nvPr/>
      </p:nvGrpSpPr>
      <p:grpSpPr>
        <a:xfrm>
          <a:off x="0" y="0"/>
          <a:ext cx="0" cy="0"/>
          <a:chOff x="0" y="0"/>
          <a:chExt cx="0" cy="0"/>
        </a:xfrm>
      </p:grpSpPr>
      <p:sp>
        <p:nvSpPr>
          <p:cNvPr id="860" name="Shape 860"/>
          <p:cNvSpPr txBox="1"/>
          <p:nvPr/>
        </p:nvSpPr>
        <p:spPr>
          <a:xfrm>
            <a:off x="228600" y="1219200"/>
            <a:ext cx="83058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The complementary color of blue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magenta.</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yellow.</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cyan.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white.</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p>
        </p:txBody>
      </p:sp>
      <p:sp>
        <p:nvSpPr>
          <p:cNvPr id="861" name="Shape 86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5" name="Shape 865"/>
        <p:cNvGrpSpPr/>
        <p:nvPr/>
      </p:nvGrpSpPr>
      <p:grpSpPr>
        <a:xfrm>
          <a:off x="0" y="0"/>
          <a:ext cx="0" cy="0"/>
          <a:chOff x="0" y="0"/>
          <a:chExt cx="0" cy="0"/>
        </a:xfrm>
      </p:grpSpPr>
      <p:sp>
        <p:nvSpPr>
          <p:cNvPr id="866" name="Shape 866"/>
          <p:cNvSpPr txBox="1"/>
          <p:nvPr/>
        </p:nvSpPr>
        <p:spPr>
          <a:xfrm>
            <a:off x="228600" y="1219200"/>
            <a:ext cx="83058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The complementary color of blue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magenta.</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yellow.</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cyan.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white.</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867" name="Shape 86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1" name="Shape 871"/>
        <p:cNvGrpSpPr/>
        <p:nvPr/>
      </p:nvGrpSpPr>
      <p:grpSpPr>
        <a:xfrm>
          <a:off x="0" y="0"/>
          <a:ext cx="0" cy="0"/>
          <a:chOff x="0" y="0"/>
          <a:chExt cx="0" cy="0"/>
        </a:xfrm>
      </p:grpSpPr>
      <p:sp>
        <p:nvSpPr>
          <p:cNvPr id="872" name="Shape 872"/>
          <p:cNvSpPr txBox="1"/>
          <p:nvPr/>
        </p:nvSpPr>
        <p:spPr>
          <a:xfrm>
            <a:off x="228600" y="1219200"/>
            <a:ext cx="82296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For mixing pigments or dyes, the primary colors are magenta, cyan, and</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green.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yellow.</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blue.</a:t>
            </a:r>
          </a:p>
          <a:p>
            <a:pPr indent="0" lvl="0" marL="0" marR="0" rtl="0" algn="l">
              <a:lnSpc>
                <a:spcPct val="100000"/>
              </a:lnSpc>
              <a:spcBef>
                <a:spcPts val="400"/>
              </a:spcBef>
              <a:spcAft>
                <a:spcPts val="0"/>
              </a:spcAft>
              <a:buNone/>
            </a:pPr>
            <a:r>
              <a:t/>
            </a:r>
            <a:endParaRPr b="0" i="0" sz="2000" u="none" cap="none" strike="noStrike">
              <a:solidFill>
                <a:schemeClr val="dk1"/>
              </a:solidFill>
              <a:latin typeface="Arial"/>
              <a:ea typeface="Arial"/>
              <a:cs typeface="Arial"/>
              <a:sym typeface="Arial"/>
            </a:endParaRPr>
          </a:p>
        </p:txBody>
      </p:sp>
      <p:sp>
        <p:nvSpPr>
          <p:cNvPr id="873" name="Shape 873"/>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7" name="Shape 877"/>
        <p:cNvGrpSpPr/>
        <p:nvPr/>
      </p:nvGrpSpPr>
      <p:grpSpPr>
        <a:xfrm>
          <a:off x="0" y="0"/>
          <a:ext cx="0" cy="0"/>
          <a:chOff x="0" y="0"/>
          <a:chExt cx="0" cy="0"/>
        </a:xfrm>
      </p:grpSpPr>
      <p:sp>
        <p:nvSpPr>
          <p:cNvPr id="878" name="Shape 878"/>
          <p:cNvSpPr txBox="1"/>
          <p:nvPr/>
        </p:nvSpPr>
        <p:spPr>
          <a:xfrm>
            <a:off x="228600" y="1219200"/>
            <a:ext cx="8229600" cy="28924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For mixing pigments or dyes, the primary colors are magenta, cyan, and</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green.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yellow.</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blue.</a:t>
            </a:r>
          </a:p>
          <a:p>
            <a:pPr indent="-571500" lvl="0" marL="571500" marR="0" rtl="0" algn="l">
              <a:lnSpc>
                <a:spcPct val="100000"/>
              </a:lnSpc>
              <a:spcBef>
                <a:spcPts val="400"/>
              </a:spcBef>
              <a:spcAft>
                <a:spcPts val="0"/>
              </a:spcAft>
              <a:buClr>
                <a:schemeClr val="hlink"/>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C</a:t>
            </a:r>
          </a:p>
        </p:txBody>
      </p:sp>
      <p:sp>
        <p:nvSpPr>
          <p:cNvPr id="879" name="Shape 879"/>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3" name="Shape 883"/>
        <p:cNvGrpSpPr/>
        <p:nvPr/>
      </p:nvGrpSpPr>
      <p:grpSpPr>
        <a:xfrm>
          <a:off x="0" y="0"/>
          <a:ext cx="0" cy="0"/>
          <a:chOff x="0" y="0"/>
          <a:chExt cx="0" cy="0"/>
        </a:xfrm>
      </p:grpSpPr>
      <p:sp>
        <p:nvSpPr>
          <p:cNvPr id="884" name="Shape 884"/>
          <p:cNvSpPr txBox="1"/>
          <p:nvPr/>
        </p:nvSpPr>
        <p:spPr>
          <a:xfrm>
            <a:off x="228600" y="1219200"/>
            <a:ext cx="8686800" cy="2017712"/>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8"/>
            </a:pPr>
            <a:r>
              <a:rPr b="0" i="0" lang="en-US" sz="1800" u="none">
                <a:solidFill>
                  <a:srgbClr val="000000"/>
                </a:solidFill>
                <a:latin typeface="Arial"/>
                <a:ea typeface="Arial"/>
                <a:cs typeface="Arial"/>
                <a:sym typeface="Arial"/>
              </a:rPr>
              <a:t>The blueness of the daytime sky is due mostly to light</a:t>
            </a:r>
            <a:r>
              <a:rPr b="0" i="0" lang="en-US" sz="1800" u="none">
                <a:solidFill>
                  <a:schemeClr val="dk1"/>
                </a:solidFill>
                <a:latin typeface="Arial"/>
                <a:ea typeface="Arial"/>
                <a:cs typeface="Arial"/>
                <a:sym typeface="Arial"/>
              </a:rPr>
              <a:t> </a:t>
            </a:r>
          </a:p>
          <a:p>
            <a:pPr indent="-457200" lvl="1" marL="1143000" marR="0" rtl="0" algn="l">
              <a:lnSpc>
                <a:spcPct val="100000"/>
              </a:lnSpc>
              <a:spcBef>
                <a:spcPts val="360"/>
              </a:spcBef>
              <a:spcAft>
                <a:spcPts val="0"/>
              </a:spcAft>
              <a:buClr>
                <a:srgbClr val="000000"/>
              </a:buClr>
              <a:buSzPct val="100000"/>
              <a:buFont typeface="Arial"/>
              <a:buAutoNum type="alphaLcPeriod"/>
            </a:pPr>
            <a:r>
              <a:rPr b="0" i="0" lang="en-US" sz="1800" u="none" cap="none" strike="noStrike">
                <a:solidFill>
                  <a:srgbClr val="000000"/>
                </a:solidFill>
                <a:latin typeface="Arial"/>
                <a:ea typeface="Arial"/>
                <a:cs typeface="Arial"/>
                <a:sym typeface="Arial"/>
              </a:rPr>
              <a:t>absorption.</a:t>
            </a:r>
          </a:p>
          <a:p>
            <a:pPr indent="-457200" lvl="1" marL="1143000" marR="0" rtl="0" algn="l">
              <a:lnSpc>
                <a:spcPct val="100000"/>
              </a:lnSpc>
              <a:spcBef>
                <a:spcPts val="360"/>
              </a:spcBef>
              <a:spcAft>
                <a:spcPts val="0"/>
              </a:spcAft>
              <a:buClr>
                <a:srgbClr val="000000"/>
              </a:buClr>
              <a:buSzPct val="100000"/>
              <a:buFont typeface="Arial"/>
              <a:buAutoNum type="alphaLcPeriod"/>
            </a:pPr>
            <a:r>
              <a:rPr b="0" i="0" lang="en-US" sz="1800" u="none" cap="none" strike="noStrike">
                <a:solidFill>
                  <a:srgbClr val="000000"/>
                </a:solidFill>
                <a:latin typeface="Arial"/>
                <a:ea typeface="Arial"/>
                <a:cs typeface="Arial"/>
                <a:sym typeface="Arial"/>
              </a:rPr>
              <a:t>transmission.</a:t>
            </a:r>
          </a:p>
          <a:p>
            <a:pPr indent="-457200" lvl="1" marL="1143000" marR="0" rtl="0" algn="l">
              <a:lnSpc>
                <a:spcPct val="100000"/>
              </a:lnSpc>
              <a:spcBef>
                <a:spcPts val="360"/>
              </a:spcBef>
              <a:spcAft>
                <a:spcPts val="0"/>
              </a:spcAft>
              <a:buClr>
                <a:srgbClr val="000000"/>
              </a:buClr>
              <a:buSzPct val="100000"/>
              <a:buFont typeface="Arial"/>
              <a:buAutoNum type="alphaLcPeriod"/>
            </a:pPr>
            <a:r>
              <a:rPr b="0" i="0" lang="en-US" sz="1800" u="none" cap="none" strike="noStrike">
                <a:solidFill>
                  <a:srgbClr val="000000"/>
                </a:solidFill>
                <a:latin typeface="Arial"/>
                <a:ea typeface="Arial"/>
                <a:cs typeface="Arial"/>
                <a:sym typeface="Arial"/>
              </a:rPr>
              <a:t>reflection.</a:t>
            </a:r>
          </a:p>
          <a:p>
            <a:pPr indent="-457200" lvl="1" marL="1143000" marR="0" rtl="0" algn="l">
              <a:lnSpc>
                <a:spcPct val="100000"/>
              </a:lnSpc>
              <a:spcBef>
                <a:spcPts val="360"/>
              </a:spcBef>
              <a:spcAft>
                <a:spcPts val="0"/>
              </a:spcAft>
              <a:buClr>
                <a:srgbClr val="000000"/>
              </a:buClr>
              <a:buSzPct val="100000"/>
              <a:buFont typeface="Arial"/>
              <a:buAutoNum type="alphaLcPeriod"/>
            </a:pPr>
            <a:r>
              <a:rPr b="0" i="0" lang="en-US" sz="1800" u="none" cap="none" strike="noStrike">
                <a:solidFill>
                  <a:srgbClr val="000000"/>
                </a:solidFill>
                <a:latin typeface="Arial"/>
                <a:ea typeface="Arial"/>
                <a:cs typeface="Arial"/>
                <a:sym typeface="Arial"/>
              </a:rPr>
              <a:t>scattering.</a:t>
            </a:r>
          </a:p>
          <a:p>
            <a:pPr indent="0" lvl="0" marL="0" marR="0" rtl="0" algn="l">
              <a:lnSpc>
                <a:spcPct val="100000"/>
              </a:lnSpc>
              <a:spcBef>
                <a:spcPts val="36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85" name="Shape 885"/>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9" name="Shape 889"/>
        <p:cNvGrpSpPr/>
        <p:nvPr/>
      </p:nvGrpSpPr>
      <p:grpSpPr>
        <a:xfrm>
          <a:off x="0" y="0"/>
          <a:ext cx="0" cy="0"/>
          <a:chOff x="0" y="0"/>
          <a:chExt cx="0" cy="0"/>
        </a:xfrm>
      </p:grpSpPr>
      <p:sp>
        <p:nvSpPr>
          <p:cNvPr id="890" name="Shape 890"/>
          <p:cNvSpPr txBox="1"/>
          <p:nvPr/>
        </p:nvSpPr>
        <p:spPr>
          <a:xfrm>
            <a:off x="228600" y="1219200"/>
            <a:ext cx="8686800" cy="2347912"/>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8"/>
            </a:pPr>
            <a:r>
              <a:rPr b="0" i="0" lang="en-US" sz="1800" u="none">
                <a:solidFill>
                  <a:srgbClr val="000000"/>
                </a:solidFill>
                <a:latin typeface="Arial"/>
                <a:ea typeface="Arial"/>
                <a:cs typeface="Arial"/>
                <a:sym typeface="Arial"/>
              </a:rPr>
              <a:t>The blueness of the daytime sky is due mostly to light</a:t>
            </a:r>
            <a:r>
              <a:rPr b="0" i="0" lang="en-US" sz="1800" u="none">
                <a:solidFill>
                  <a:schemeClr val="dk1"/>
                </a:solidFill>
                <a:latin typeface="Arial"/>
                <a:ea typeface="Arial"/>
                <a:cs typeface="Arial"/>
                <a:sym typeface="Arial"/>
              </a:rPr>
              <a:t> </a:t>
            </a:r>
          </a:p>
          <a:p>
            <a:pPr indent="-457200" lvl="1" marL="1143000" marR="0" rtl="0" algn="l">
              <a:lnSpc>
                <a:spcPct val="100000"/>
              </a:lnSpc>
              <a:spcBef>
                <a:spcPts val="360"/>
              </a:spcBef>
              <a:spcAft>
                <a:spcPts val="0"/>
              </a:spcAft>
              <a:buClr>
                <a:srgbClr val="000000"/>
              </a:buClr>
              <a:buSzPct val="100000"/>
              <a:buFont typeface="Arial"/>
              <a:buAutoNum type="alphaLcPeriod"/>
            </a:pPr>
            <a:r>
              <a:rPr b="0" i="0" lang="en-US" sz="1800" u="none" cap="none" strike="noStrike">
                <a:solidFill>
                  <a:srgbClr val="000000"/>
                </a:solidFill>
                <a:latin typeface="Arial"/>
                <a:ea typeface="Arial"/>
                <a:cs typeface="Arial"/>
                <a:sym typeface="Arial"/>
              </a:rPr>
              <a:t>absorption.</a:t>
            </a:r>
          </a:p>
          <a:p>
            <a:pPr indent="-457200" lvl="1" marL="1143000" marR="0" rtl="0" algn="l">
              <a:lnSpc>
                <a:spcPct val="100000"/>
              </a:lnSpc>
              <a:spcBef>
                <a:spcPts val="360"/>
              </a:spcBef>
              <a:spcAft>
                <a:spcPts val="0"/>
              </a:spcAft>
              <a:buClr>
                <a:srgbClr val="000000"/>
              </a:buClr>
              <a:buSzPct val="100000"/>
              <a:buFont typeface="Arial"/>
              <a:buAutoNum type="alphaLcPeriod"/>
            </a:pPr>
            <a:r>
              <a:rPr b="0" i="0" lang="en-US" sz="1800" u="none" cap="none" strike="noStrike">
                <a:solidFill>
                  <a:srgbClr val="000000"/>
                </a:solidFill>
                <a:latin typeface="Arial"/>
                <a:ea typeface="Arial"/>
                <a:cs typeface="Arial"/>
                <a:sym typeface="Arial"/>
              </a:rPr>
              <a:t>transmission.</a:t>
            </a:r>
          </a:p>
          <a:p>
            <a:pPr indent="-457200" lvl="1" marL="1143000" marR="0" rtl="0" algn="l">
              <a:lnSpc>
                <a:spcPct val="100000"/>
              </a:lnSpc>
              <a:spcBef>
                <a:spcPts val="360"/>
              </a:spcBef>
              <a:spcAft>
                <a:spcPts val="0"/>
              </a:spcAft>
              <a:buClr>
                <a:srgbClr val="000000"/>
              </a:buClr>
              <a:buSzPct val="100000"/>
              <a:buFont typeface="Arial"/>
              <a:buAutoNum type="alphaLcPeriod"/>
            </a:pPr>
            <a:r>
              <a:rPr b="0" i="0" lang="en-US" sz="1800" u="none" cap="none" strike="noStrike">
                <a:solidFill>
                  <a:srgbClr val="000000"/>
                </a:solidFill>
                <a:latin typeface="Arial"/>
                <a:ea typeface="Arial"/>
                <a:cs typeface="Arial"/>
                <a:sym typeface="Arial"/>
              </a:rPr>
              <a:t>reflection.</a:t>
            </a:r>
          </a:p>
          <a:p>
            <a:pPr indent="-457200" lvl="1" marL="1143000" marR="0" rtl="0" algn="l">
              <a:lnSpc>
                <a:spcPct val="100000"/>
              </a:lnSpc>
              <a:spcBef>
                <a:spcPts val="360"/>
              </a:spcBef>
              <a:spcAft>
                <a:spcPts val="0"/>
              </a:spcAft>
              <a:buClr>
                <a:srgbClr val="000000"/>
              </a:buClr>
              <a:buSzPct val="100000"/>
              <a:buFont typeface="Arial"/>
              <a:buAutoNum type="alphaLcPeriod"/>
            </a:pPr>
            <a:r>
              <a:rPr b="0" i="0" lang="en-US" sz="1800" u="none" cap="none" strike="noStrike">
                <a:solidFill>
                  <a:srgbClr val="000000"/>
                </a:solidFill>
                <a:latin typeface="Arial"/>
                <a:ea typeface="Arial"/>
                <a:cs typeface="Arial"/>
                <a:sym typeface="Arial"/>
              </a:rPr>
              <a:t>scattering.</a:t>
            </a:r>
          </a:p>
          <a:p>
            <a:pPr indent="-571500" lvl="0" marL="571500" marR="0" rtl="0" algn="l">
              <a:lnSpc>
                <a:spcPct val="100000"/>
              </a:lnSpc>
              <a:spcBef>
                <a:spcPts val="360"/>
              </a:spcBef>
              <a:spcAft>
                <a:spcPts val="0"/>
              </a:spcAft>
              <a:buClr>
                <a:schemeClr val="hlink"/>
              </a:buClr>
              <a:buFont typeface="Arial"/>
              <a:buNone/>
            </a:pPr>
            <a:r>
              <a:t/>
            </a:r>
            <a:endParaRPr b="0" i="0" sz="1800" u="none">
              <a:solidFill>
                <a:srgbClr val="000000"/>
              </a:solidFill>
              <a:latin typeface="Arial"/>
              <a:ea typeface="Arial"/>
              <a:cs typeface="Arial"/>
              <a:sym typeface="Arial"/>
            </a:endParaRPr>
          </a:p>
          <a:p>
            <a:pPr indent="-571500" lvl="0" marL="571500" marR="0" rtl="0" algn="l">
              <a:lnSpc>
                <a:spcPct val="100000"/>
              </a:lnSpc>
              <a:spcBef>
                <a:spcPts val="36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Answer: D</a:t>
            </a:r>
          </a:p>
        </p:txBody>
      </p:sp>
      <p:sp>
        <p:nvSpPr>
          <p:cNvPr id="891" name="Shape 89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nvSpPr>
        <p:spPr>
          <a:xfrm>
            <a:off x="227012" y="1196975"/>
            <a:ext cx="6859587" cy="35972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We can think of atoms and molecules as three-dimensional tuning forks.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Electrons behave as tiny oscillators in orbits around the nuclei.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Electrons can be forced temporarily into larger orbits by the vibrations of electromagnetic waves.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Like tuning forks, once excited to more vigorous motion, electrons send out their own energy waves in all directions.</a:t>
            </a:r>
          </a:p>
        </p:txBody>
      </p:sp>
      <p:sp>
        <p:nvSpPr>
          <p:cNvPr id="142" name="Shape 14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Reflection</a:t>
            </a: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5" name="Shape 895"/>
        <p:cNvGrpSpPr/>
        <p:nvPr/>
      </p:nvGrpSpPr>
      <p:grpSpPr>
        <a:xfrm>
          <a:off x="0" y="0"/>
          <a:ext cx="0" cy="0"/>
          <a:chOff x="0" y="0"/>
          <a:chExt cx="0" cy="0"/>
        </a:xfrm>
      </p:grpSpPr>
      <p:sp>
        <p:nvSpPr>
          <p:cNvPr id="896" name="Shape 896"/>
          <p:cNvSpPr txBox="1"/>
          <p:nvPr/>
        </p:nvSpPr>
        <p:spPr>
          <a:xfrm>
            <a:off x="228600" y="1219200"/>
            <a:ext cx="8229600" cy="24669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9"/>
            </a:pPr>
            <a:r>
              <a:rPr b="0" i="0" lang="en-US" sz="2000" u="none">
                <a:solidFill>
                  <a:srgbClr val="000000"/>
                </a:solidFill>
                <a:latin typeface="Arial"/>
                <a:ea typeface="Arial"/>
                <a:cs typeface="Arial"/>
                <a:sym typeface="Arial"/>
              </a:rPr>
              <a:t>The redness of a sunrise or sunset is due mostly to light that has not been</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absorbed.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transmitted.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scattered.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polarized.</a:t>
            </a:r>
            <a:br>
              <a:rPr b="0" i="0" lang="en-US" sz="2000" u="none" cap="none" strike="noStrike">
                <a:solidFill>
                  <a:schemeClr val="dk1"/>
                </a:solidFill>
                <a:latin typeface="Arial"/>
                <a:ea typeface="Arial"/>
                <a:cs typeface="Arial"/>
                <a:sym typeface="Arial"/>
              </a:rPr>
            </a:br>
          </a:p>
        </p:txBody>
      </p:sp>
      <p:sp>
        <p:nvSpPr>
          <p:cNvPr id="897" name="Shape 89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1" name="Shape 901"/>
        <p:cNvGrpSpPr/>
        <p:nvPr/>
      </p:nvGrpSpPr>
      <p:grpSpPr>
        <a:xfrm>
          <a:off x="0" y="0"/>
          <a:ext cx="0" cy="0"/>
          <a:chOff x="0" y="0"/>
          <a:chExt cx="0" cy="0"/>
        </a:xfrm>
      </p:grpSpPr>
      <p:sp>
        <p:nvSpPr>
          <p:cNvPr id="902" name="Shape 902"/>
          <p:cNvSpPr txBox="1"/>
          <p:nvPr/>
        </p:nvSpPr>
        <p:spPr>
          <a:xfrm>
            <a:off x="228600" y="1219200"/>
            <a:ext cx="8229600" cy="28321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9"/>
            </a:pPr>
            <a:r>
              <a:rPr b="0" i="0" lang="en-US" sz="2000" u="none">
                <a:solidFill>
                  <a:srgbClr val="000000"/>
                </a:solidFill>
                <a:latin typeface="Arial"/>
                <a:ea typeface="Arial"/>
                <a:cs typeface="Arial"/>
                <a:sym typeface="Arial"/>
              </a:rPr>
              <a:t>The redness of a sunrise or sunset is due mostly to light that has not been</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absorbed.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transmitted.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scattered.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polarized.</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C</a:t>
            </a:r>
          </a:p>
        </p:txBody>
      </p:sp>
      <p:sp>
        <p:nvSpPr>
          <p:cNvPr id="903" name="Shape 903"/>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7" name="Shape 907"/>
        <p:cNvGrpSpPr/>
        <p:nvPr/>
      </p:nvGrpSpPr>
      <p:grpSpPr>
        <a:xfrm>
          <a:off x="0" y="0"/>
          <a:ext cx="0" cy="0"/>
          <a:chOff x="0" y="0"/>
          <a:chExt cx="0" cy="0"/>
        </a:xfrm>
      </p:grpSpPr>
      <p:sp>
        <p:nvSpPr>
          <p:cNvPr id="908" name="Shape 908"/>
          <p:cNvSpPr txBox="1"/>
          <p:nvPr/>
        </p:nvSpPr>
        <p:spPr>
          <a:xfrm>
            <a:off x="228600" y="1219200"/>
            <a:ext cx="86868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10"/>
            </a:pPr>
            <a:r>
              <a:rPr b="0" i="0" lang="en-US" sz="2000" u="none">
                <a:solidFill>
                  <a:srgbClr val="000000"/>
                </a:solidFill>
                <a:latin typeface="Arial"/>
                <a:ea typeface="Arial"/>
                <a:cs typeface="Arial"/>
                <a:sym typeface="Arial"/>
              </a:rPr>
              <a:t>The greenish blue of ocean water is due mostly to the absorption of</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infrared light.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ultraviolet light.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polarized light.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scattered light.</a:t>
            </a:r>
            <a:br>
              <a:rPr b="0" i="0" lang="en-US" sz="2000" u="none" cap="none" strike="noStrike">
                <a:solidFill>
                  <a:schemeClr val="dk1"/>
                </a:solidFill>
                <a:latin typeface="Arial"/>
                <a:ea typeface="Arial"/>
                <a:cs typeface="Arial"/>
                <a:sym typeface="Arial"/>
              </a:rPr>
            </a:br>
          </a:p>
        </p:txBody>
      </p:sp>
      <p:sp>
        <p:nvSpPr>
          <p:cNvPr id="909" name="Shape 909"/>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3" name="Shape 913"/>
        <p:cNvGrpSpPr/>
        <p:nvPr/>
      </p:nvGrpSpPr>
      <p:grpSpPr>
        <a:xfrm>
          <a:off x="0" y="0"/>
          <a:ext cx="0" cy="0"/>
          <a:chOff x="0" y="0"/>
          <a:chExt cx="0" cy="0"/>
        </a:xfrm>
      </p:grpSpPr>
      <p:sp>
        <p:nvSpPr>
          <p:cNvPr id="914" name="Shape 914"/>
          <p:cNvSpPr txBox="1"/>
          <p:nvPr/>
        </p:nvSpPr>
        <p:spPr>
          <a:xfrm>
            <a:off x="228600" y="1219200"/>
            <a:ext cx="86868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10"/>
            </a:pPr>
            <a:r>
              <a:rPr b="0" i="0" lang="en-US" sz="2000" u="none">
                <a:solidFill>
                  <a:srgbClr val="000000"/>
                </a:solidFill>
                <a:latin typeface="Arial"/>
                <a:ea typeface="Arial"/>
                <a:cs typeface="Arial"/>
                <a:sym typeface="Arial"/>
              </a:rPr>
              <a:t>The greenish blue of ocean water is due mostly to the absorption of</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infrared light.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ultraviolet light.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polarized light.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scattered light.</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915" name="Shape 915"/>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9" name="Shape 919"/>
        <p:cNvGrpSpPr/>
        <p:nvPr/>
      </p:nvGrpSpPr>
      <p:grpSpPr>
        <a:xfrm>
          <a:off x="0" y="0"/>
          <a:ext cx="0" cy="0"/>
          <a:chOff x="0" y="0"/>
          <a:chExt cx="0" cy="0"/>
        </a:xfrm>
      </p:grpSpPr>
      <p:sp>
        <p:nvSpPr>
          <p:cNvPr id="920" name="Shape 920"/>
          <p:cNvSpPr txBox="1"/>
          <p:nvPr/>
        </p:nvSpPr>
        <p:spPr>
          <a:xfrm>
            <a:off x="228600" y="1219200"/>
            <a:ext cx="86868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11"/>
            </a:pPr>
            <a:r>
              <a:rPr b="0" i="0" lang="en-US" sz="2000" u="none">
                <a:solidFill>
                  <a:srgbClr val="000000"/>
                </a:solidFill>
                <a:latin typeface="Arial"/>
                <a:ea typeface="Arial"/>
                <a:cs typeface="Arial"/>
                <a:sym typeface="Arial"/>
              </a:rPr>
              <a:t>The frequency of an emitted photon is related to its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amplitude.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polarization.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momentum.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energy.</a:t>
            </a:r>
            <a:br>
              <a:rPr b="0" i="0" lang="en-US" sz="2000" u="none" cap="none" strike="noStrike">
                <a:solidFill>
                  <a:schemeClr val="dk1"/>
                </a:solidFill>
                <a:latin typeface="Arial"/>
                <a:ea typeface="Arial"/>
                <a:cs typeface="Arial"/>
                <a:sym typeface="Arial"/>
              </a:rPr>
            </a:br>
          </a:p>
        </p:txBody>
      </p:sp>
      <p:sp>
        <p:nvSpPr>
          <p:cNvPr id="921" name="Shape 92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5" name="Shape 925"/>
        <p:cNvGrpSpPr/>
        <p:nvPr/>
      </p:nvGrpSpPr>
      <p:grpSpPr>
        <a:xfrm>
          <a:off x="0" y="0"/>
          <a:ext cx="0" cy="0"/>
          <a:chOff x="0" y="0"/>
          <a:chExt cx="0" cy="0"/>
        </a:xfrm>
      </p:grpSpPr>
      <p:sp>
        <p:nvSpPr>
          <p:cNvPr id="926" name="Shape 926"/>
          <p:cNvSpPr txBox="1"/>
          <p:nvPr/>
        </p:nvSpPr>
        <p:spPr>
          <a:xfrm>
            <a:off x="228600" y="1219200"/>
            <a:ext cx="86868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11"/>
            </a:pPr>
            <a:r>
              <a:rPr b="0" i="0" lang="en-US" sz="2000" u="none">
                <a:solidFill>
                  <a:srgbClr val="000000"/>
                </a:solidFill>
                <a:latin typeface="Arial"/>
                <a:ea typeface="Arial"/>
                <a:cs typeface="Arial"/>
                <a:sym typeface="Arial"/>
              </a:rPr>
              <a:t>The frequency of an emitted photon is related to its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amplitude.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polarization.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momentum.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energy.</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D</a:t>
            </a:r>
          </a:p>
        </p:txBody>
      </p:sp>
      <p:sp>
        <p:nvSpPr>
          <p:cNvPr id="927" name="Shape 92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Differences Among Materials</a:t>
            </a:r>
          </a:p>
        </p:txBody>
      </p:sp>
      <p:sp>
        <p:nvSpPr>
          <p:cNvPr id="148" name="Shape 148"/>
          <p:cNvSpPr txBox="1"/>
          <p:nvPr/>
        </p:nvSpPr>
        <p:spPr>
          <a:xfrm>
            <a:off x="227012" y="1766887"/>
            <a:ext cx="86883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Different materials have different natural frequencies for absorbing and emitting radiation.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At the resonant frequencies where the amplitudes of oscillation are large, light is absorbed.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At frequencies below and above the resonant frequencies, light is reemitted. </a:t>
            </a:r>
          </a:p>
        </p:txBody>
      </p:sp>
      <p:sp>
        <p:nvSpPr>
          <p:cNvPr id="149" name="Shape 14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Reflection</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nvSpPr>
        <p:spPr>
          <a:xfrm>
            <a:off x="227012" y="1196975"/>
            <a:ext cx="79263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material is transparent, the reemitted light passes through it.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material is opaque, the light passes back into the medium from which it came. This is reflection.</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Most materials absorb light of some frequencies and reflect the rest.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a material absorbs light of most visible frequencies and reflects red, for example, the material appears red.</a:t>
            </a:r>
          </a:p>
        </p:txBody>
      </p:sp>
      <p:sp>
        <p:nvSpPr>
          <p:cNvPr id="155" name="Shape 15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Reflection</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nvSpPr>
        <p:spPr>
          <a:xfrm>
            <a:off x="227012" y="1196975"/>
            <a:ext cx="8612187" cy="70167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This square </a:t>
            </a:r>
            <a:r>
              <a:rPr b="0" i="1" lang="en-US" sz="2000" u="none">
                <a:solidFill>
                  <a:srgbClr val="000000"/>
                </a:solidFill>
                <a:latin typeface="Arial"/>
                <a:ea typeface="Arial"/>
                <a:cs typeface="Arial"/>
                <a:sym typeface="Arial"/>
              </a:rPr>
              <a:t>reflects </a:t>
            </a:r>
            <a:r>
              <a:rPr b="0" i="0" lang="en-US" sz="2000" u="none">
                <a:solidFill>
                  <a:srgbClr val="000000"/>
                </a:solidFill>
                <a:latin typeface="Arial"/>
                <a:ea typeface="Arial"/>
                <a:cs typeface="Arial"/>
                <a:sym typeface="Arial"/>
              </a:rPr>
              <a:t>all the colors illuminating it. In sunlight, it is white. When illuminated with blue light, it is blue. </a:t>
            </a:r>
          </a:p>
        </p:txBody>
      </p:sp>
      <p:sp>
        <p:nvSpPr>
          <p:cNvPr id="161" name="Shape 16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Reflection</a:t>
            </a:r>
          </a:p>
        </p:txBody>
      </p:sp>
      <p:pic>
        <p:nvPicPr>
          <p:cNvPr descr="CPPE-Ch28-2_p557-SquaresA" id="162" name="Shape 162"/>
          <p:cNvPicPr preferRelativeResize="0"/>
          <p:nvPr/>
        </p:nvPicPr>
        <p:blipFill rotWithShape="1">
          <a:blip r:embed="rId3">
            <a:alphaModFix/>
          </a:blip>
          <a:srcRect b="0" l="0" r="0" t="0"/>
          <a:stretch/>
        </p:blipFill>
        <p:spPr>
          <a:xfrm>
            <a:off x="1827212" y="2741612"/>
            <a:ext cx="5484812" cy="3197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nvSpPr>
        <p:spPr>
          <a:xfrm>
            <a:off x="227012" y="1196975"/>
            <a:ext cx="8612187" cy="13716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This square </a:t>
            </a:r>
            <a:r>
              <a:rPr b="0" i="1" lang="en-US" sz="2000" u="none">
                <a:solidFill>
                  <a:srgbClr val="000000"/>
                </a:solidFill>
                <a:latin typeface="Arial"/>
                <a:ea typeface="Arial"/>
                <a:cs typeface="Arial"/>
                <a:sym typeface="Arial"/>
              </a:rPr>
              <a:t>reflects </a:t>
            </a:r>
            <a:r>
              <a:rPr b="0" i="0" lang="en-US" sz="2000" u="none">
                <a:solidFill>
                  <a:srgbClr val="000000"/>
                </a:solidFill>
                <a:latin typeface="Arial"/>
                <a:ea typeface="Arial"/>
                <a:cs typeface="Arial"/>
                <a:sym typeface="Arial"/>
              </a:rPr>
              <a:t>all the colors illuminating it. In sunlight, it is white. When illuminated with blue light, it is blue. </a:t>
            </a:r>
          </a:p>
          <a:p>
            <a:pPr indent="-533400" lvl="0" marL="533400" marR="0" rtl="0" algn="l">
              <a:lnSpc>
                <a:spcPct val="100000"/>
              </a:lnSpc>
              <a:spcBef>
                <a:spcPts val="40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This square </a:t>
            </a:r>
            <a:r>
              <a:rPr b="0" i="1" lang="en-US" sz="2000" u="none">
                <a:solidFill>
                  <a:srgbClr val="000000"/>
                </a:solidFill>
                <a:latin typeface="Arial"/>
                <a:ea typeface="Arial"/>
                <a:cs typeface="Arial"/>
                <a:sym typeface="Arial"/>
              </a:rPr>
              <a:t>absorbs </a:t>
            </a:r>
            <a:r>
              <a:rPr b="0" i="0" lang="en-US" sz="2000" u="none">
                <a:solidFill>
                  <a:srgbClr val="000000"/>
                </a:solidFill>
                <a:latin typeface="Arial"/>
                <a:ea typeface="Arial"/>
                <a:cs typeface="Arial"/>
                <a:sym typeface="Arial"/>
              </a:rPr>
              <a:t>all the colors illuminating it. In sunlight it is warmer than the white square.</a:t>
            </a:r>
          </a:p>
        </p:txBody>
      </p:sp>
      <p:sp>
        <p:nvSpPr>
          <p:cNvPr id="168" name="Shape 16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Reflection</a:t>
            </a:r>
          </a:p>
        </p:txBody>
      </p:sp>
      <p:pic>
        <p:nvPicPr>
          <p:cNvPr descr="CPPE-Ch28-2_p557-SquaresAB" id="169" name="Shape 169"/>
          <p:cNvPicPr preferRelativeResize="0"/>
          <p:nvPr/>
        </p:nvPicPr>
        <p:blipFill rotWithShape="1">
          <a:blip r:embed="rId3">
            <a:alphaModFix/>
          </a:blip>
          <a:srcRect b="0" l="0" r="0" t="0"/>
          <a:stretch/>
        </p:blipFill>
        <p:spPr>
          <a:xfrm>
            <a:off x="1828800" y="2741612"/>
            <a:ext cx="5484812" cy="3197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nvSpPr>
        <p:spPr>
          <a:xfrm>
            <a:off x="227012" y="1196975"/>
            <a:ext cx="73929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white light falls on a flower, light of some frequencies is absorbed by the cells in the flower and some light is reflected.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Cells that contain chlorophyll absorb light of most frequencies and reflect the green part, so they appear green.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petals of a red rose, on the other hand, reflect primarily red light, with a lesser amount of blue. </a:t>
            </a:r>
          </a:p>
        </p:txBody>
      </p:sp>
      <p:sp>
        <p:nvSpPr>
          <p:cNvPr id="175" name="Shape 17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Reflection</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nvSpPr>
        <p:spPr>
          <a:xfrm>
            <a:off x="227012" y="1196975"/>
            <a:ext cx="86121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Petals of most yellow flowers, such as daffodils, reflect red and green as well as yellow.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Yellow daffodils reflect light of a broad band of frequencies.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reflected colors of most objects are not pure single-frequency colors, but a spread of frequencies.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So something yellow, for example, may simply be a mixture of colors without blue and violet—or it can be red and </a:t>
            </a:r>
            <a:br>
              <a:rPr b="0" i="0" lang="en-US" sz="2400" u="none">
                <a:solidFill>
                  <a:srgbClr val="000000"/>
                </a:solidFill>
                <a:latin typeface="Arial"/>
                <a:ea typeface="Arial"/>
                <a:cs typeface="Arial"/>
                <a:sym typeface="Arial"/>
              </a:rPr>
            </a:br>
            <a:r>
              <a:rPr b="0" i="0" lang="en-US" sz="2400" u="none">
                <a:solidFill>
                  <a:srgbClr val="000000"/>
                </a:solidFill>
                <a:latin typeface="Arial"/>
                <a:ea typeface="Arial"/>
                <a:cs typeface="Arial"/>
                <a:sym typeface="Arial"/>
              </a:rPr>
              <a:t>green together.</a:t>
            </a:r>
          </a:p>
        </p:txBody>
      </p:sp>
      <p:sp>
        <p:nvSpPr>
          <p:cNvPr id="181" name="Shape 18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Reflection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idx="1" type="body"/>
          </p:nvPr>
        </p:nvSpPr>
        <p:spPr>
          <a:xfrm>
            <a:off x="227012" y="609600"/>
            <a:ext cx="4497387" cy="3706812"/>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rgbClr val="262626"/>
              </a:buClr>
              <a:buSzPct val="25000"/>
              <a:buFont typeface="Arial"/>
              <a:buNone/>
            </a:pPr>
            <a:r>
              <a:rPr b="1" i="0" lang="en-US" sz="2400" u="none" cap="none" strike="noStrike">
                <a:solidFill>
                  <a:srgbClr val="262626"/>
                </a:solidFill>
                <a:latin typeface="Arial"/>
                <a:ea typeface="Arial"/>
                <a:cs typeface="Arial"/>
                <a:sym typeface="Arial"/>
              </a:rPr>
              <a:t>Color is in the eye of the beholder and is provoked by the frequencies of light emitted or reflected by things. We see red in a rose when light of certain frequencies reaches our eyes. Many organisms, including people with defective color vision, see no red in a rose. </a:t>
            </a:r>
          </a:p>
        </p:txBody>
      </p:sp>
      <p:pic>
        <p:nvPicPr>
          <p:cNvPr descr="CPPE-Ch28_p554-Palette" id="70" name="Shape 70"/>
          <p:cNvPicPr preferRelativeResize="0"/>
          <p:nvPr/>
        </p:nvPicPr>
        <p:blipFill rotWithShape="1">
          <a:blip r:embed="rId3">
            <a:alphaModFix/>
          </a:blip>
          <a:srcRect b="0" l="0" r="0" t="0"/>
          <a:stretch/>
        </p:blipFill>
        <p:spPr>
          <a:xfrm>
            <a:off x="5029200" y="1601787"/>
            <a:ext cx="3811587" cy="36528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Light Sources</a:t>
            </a:r>
          </a:p>
        </p:txBody>
      </p:sp>
      <p:sp>
        <p:nvSpPr>
          <p:cNvPr id="187" name="Shape 187"/>
          <p:cNvSpPr txBox="1"/>
          <p:nvPr/>
        </p:nvSpPr>
        <p:spPr>
          <a:xfrm>
            <a:off x="227012" y="1766887"/>
            <a:ext cx="6173787" cy="36258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The color of an object depends on the kind of light used.</a:t>
            </a:r>
          </a:p>
          <a:p>
            <a:pPr indent="-288925" lvl="1" marL="746125"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A candle flame is deficient in higher frequencies; it emits a yellowish light. Things look yellowish in candlelight. </a:t>
            </a:r>
          </a:p>
          <a:p>
            <a:pPr indent="-288925" lvl="1" marL="746125"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An incandescent lamp emits light of all the visible frequencies, but is richer toward the lower frequencies, enhancing the reds. </a:t>
            </a:r>
          </a:p>
          <a:p>
            <a:pPr indent="-288925" lvl="1" marL="746125"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A fluorescent lamp is richer in the higher frequencies, so blues are enhanced when illuminated with fluorescent lamps. </a:t>
            </a:r>
          </a:p>
        </p:txBody>
      </p:sp>
      <p:sp>
        <p:nvSpPr>
          <p:cNvPr id="188" name="Shape 18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Reflection</a:t>
            </a:r>
          </a:p>
        </p:txBody>
      </p:sp>
      <p:pic>
        <p:nvPicPr>
          <p:cNvPr descr="CPPE-Ch28-2_p558-Light" id="189" name="Shape 189"/>
          <p:cNvPicPr preferRelativeResize="0"/>
          <p:nvPr/>
        </p:nvPicPr>
        <p:blipFill rotWithShape="1">
          <a:blip r:embed="rId3">
            <a:alphaModFix/>
          </a:blip>
          <a:srcRect b="0" l="0" r="0" t="0"/>
          <a:stretch/>
        </p:blipFill>
        <p:spPr>
          <a:xfrm>
            <a:off x="6553200" y="1600200"/>
            <a:ext cx="2333625" cy="4019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idx="1" type="body"/>
          </p:nvPr>
        </p:nvSpPr>
        <p:spPr>
          <a:xfrm>
            <a:off x="228600" y="1196975"/>
            <a:ext cx="8305800" cy="132238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When red light shines on a red rose, why do the leaves become warmer than the petals?</a:t>
            </a:r>
          </a:p>
        </p:txBody>
      </p:sp>
      <p:sp>
        <p:nvSpPr>
          <p:cNvPr id="195" name="Shape 19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Reflection</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idx="1" type="body"/>
          </p:nvPr>
        </p:nvSpPr>
        <p:spPr>
          <a:xfrm>
            <a:off x="228600" y="1196975"/>
            <a:ext cx="8305800" cy="292893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When red light shines on a red rose, why do the leaves become warmer than the petals?</a:t>
            </a:r>
            <a:br>
              <a:rPr b="0" i="0" lang="en-US" sz="2400" u="none" cap="none" strike="noStrike">
                <a:solidFill>
                  <a:schemeClr val="dk1"/>
                </a:solidFill>
                <a:latin typeface="Arial"/>
                <a:ea typeface="Arial"/>
                <a:cs typeface="Arial"/>
                <a:sym typeface="Arial"/>
              </a:rPr>
            </a:br>
          </a:p>
          <a:p>
            <a:pPr indent="0" lvl="0" marL="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The leaves absorb rather than reflect red light, so the leaves become warmer. </a:t>
            </a:r>
          </a:p>
        </p:txBody>
      </p:sp>
      <p:sp>
        <p:nvSpPr>
          <p:cNvPr id="201" name="Shape 20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Reflection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idx="1" type="body"/>
          </p:nvPr>
        </p:nvSpPr>
        <p:spPr>
          <a:xfrm>
            <a:off x="228600" y="1196975"/>
            <a:ext cx="8305800" cy="132238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When green light shines on a red rose, why do the petals look black?</a:t>
            </a:r>
          </a:p>
        </p:txBody>
      </p:sp>
      <p:sp>
        <p:nvSpPr>
          <p:cNvPr id="207" name="Shape 20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Reflection</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idx="1" type="body"/>
          </p:nvPr>
        </p:nvSpPr>
        <p:spPr>
          <a:xfrm>
            <a:off x="228600" y="1196975"/>
            <a:ext cx="8305800" cy="292893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When green light shines on a red rose, why do the petals look black?</a:t>
            </a:r>
            <a:br>
              <a:rPr b="0" i="0" lang="en-US" sz="2400" u="none" cap="none" strike="noStrike">
                <a:solidFill>
                  <a:schemeClr val="dk1"/>
                </a:solidFill>
                <a:latin typeface="Arial"/>
                <a:ea typeface="Arial"/>
                <a:cs typeface="Arial"/>
                <a:sym typeface="Arial"/>
              </a:rPr>
            </a:br>
          </a:p>
          <a:p>
            <a:pPr indent="0" lvl="0" marL="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The petals absorb rather than reflect the green light. So, the rose appears to have no color at all—black. </a:t>
            </a:r>
          </a:p>
        </p:txBody>
      </p:sp>
      <p:sp>
        <p:nvSpPr>
          <p:cNvPr id="213" name="Shape 21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Reflection</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pic>
        <p:nvPicPr>
          <p:cNvPr descr="cs-concept-check" id="218" name="Shape 218"/>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219" name="Shape 219"/>
          <p:cNvSpPr txBox="1"/>
          <p:nvPr/>
        </p:nvSpPr>
        <p:spPr>
          <a:xfrm>
            <a:off x="1676400" y="3013075"/>
            <a:ext cx="56388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determines the color of an opaque object? </a:t>
            </a:r>
          </a:p>
        </p:txBody>
      </p:sp>
      <p:sp>
        <p:nvSpPr>
          <p:cNvPr id="220" name="Shape 22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Reflection</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descr="cs-section-check" id="225" name="Shape 225"/>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26" name="Shape 226"/>
          <p:cNvSpPr txBox="1"/>
          <p:nvPr>
            <p:ph idx="1" type="body"/>
          </p:nvPr>
        </p:nvSpPr>
        <p:spPr>
          <a:xfrm>
            <a:off x="990600" y="2819400"/>
            <a:ext cx="6934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The color of a transparent object is the color of the light it transmits.</a:t>
            </a:r>
          </a:p>
        </p:txBody>
      </p:sp>
      <p:sp>
        <p:nvSpPr>
          <p:cNvPr id="227" name="Shape 22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Transmission</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nvSpPr>
        <p:spPr>
          <a:xfrm>
            <a:off x="227012" y="1196975"/>
            <a:ext cx="86121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red piece of glass appears red because it absorbs all the colors that compose white light, except red, which it transmits.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blue piece of glass appears blue because it transmits primarily blue and absorbs the other colors that illuminate it.</a:t>
            </a:r>
          </a:p>
        </p:txBody>
      </p:sp>
      <p:sp>
        <p:nvSpPr>
          <p:cNvPr id="233" name="Shape 23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Transmission</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nvSpPr>
        <p:spPr>
          <a:xfrm>
            <a:off x="227012" y="1196975"/>
            <a:ext cx="81549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Blue glass transmits only energy of the frequency of blue light; energy of the other frequencies is absorbed and warms the glass.</a:t>
            </a:r>
          </a:p>
        </p:txBody>
      </p:sp>
      <p:sp>
        <p:nvSpPr>
          <p:cNvPr id="239" name="Shape 23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Transmission</a:t>
            </a:r>
          </a:p>
        </p:txBody>
      </p:sp>
      <p:pic>
        <p:nvPicPr>
          <p:cNvPr descr="CPPE-Ch28-3_p558-BlueGlss" id="240" name="Shape 240"/>
          <p:cNvPicPr preferRelativeResize="0"/>
          <p:nvPr/>
        </p:nvPicPr>
        <p:blipFill rotWithShape="1">
          <a:blip r:embed="rId3">
            <a:alphaModFix/>
          </a:blip>
          <a:srcRect b="0" l="0" r="0" t="0"/>
          <a:stretch/>
        </p:blipFill>
        <p:spPr>
          <a:xfrm>
            <a:off x="914400" y="2843212"/>
            <a:ext cx="7313612" cy="30241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nvSpPr>
        <p:spPr>
          <a:xfrm>
            <a:off x="227012" y="1196975"/>
            <a:ext cx="77739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material in the glass that selectively absorbs colored light is known as a </a:t>
            </a:r>
            <a:r>
              <a:rPr b="1" i="0" lang="en-US" sz="2400" u="none">
                <a:solidFill>
                  <a:srgbClr val="000000"/>
                </a:solidFill>
                <a:latin typeface="Arial"/>
                <a:ea typeface="Arial"/>
                <a:cs typeface="Arial"/>
                <a:sym typeface="Arial"/>
              </a:rPr>
              <a:t>pigment.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Electrons in the pigment atoms selectively absorb light of certain frequencies in the illuminating light.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Other frequencies are reemitted from atom to atom in the glass.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Ordinary window glass is colorless because it transmits light of all visible frequencies equally well.</a:t>
            </a:r>
          </a:p>
        </p:txBody>
      </p:sp>
      <p:sp>
        <p:nvSpPr>
          <p:cNvPr id="246" name="Shape 24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Transmission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pic>
        <p:nvPicPr>
          <p:cNvPr descr="cs-section-check" id="75" name="Shape 75"/>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76" name="Shape 76"/>
          <p:cNvSpPr txBox="1"/>
          <p:nvPr>
            <p:ph idx="1" type="body"/>
          </p:nvPr>
        </p:nvSpPr>
        <p:spPr>
          <a:xfrm>
            <a:off x="990600" y="2451100"/>
            <a:ext cx="7772400" cy="15525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By passing a narrow beam of sunlight through a triangular-shaped glass prism, Newton showed that sunlight is composed of a mixture of all the colors of the rainbow. </a:t>
            </a:r>
          </a:p>
        </p:txBody>
      </p:sp>
      <p:sp>
        <p:nvSpPr>
          <p:cNvPr id="77" name="Shape 77"/>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Color Spectrum</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pic>
        <p:nvPicPr>
          <p:cNvPr descr="cs-concept-check" id="251" name="Shape 251"/>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252" name="Shape 252"/>
          <p:cNvSpPr txBox="1"/>
          <p:nvPr/>
        </p:nvSpPr>
        <p:spPr>
          <a:xfrm>
            <a:off x="1676400" y="3022600"/>
            <a:ext cx="6172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determines the color of a transparent object? </a:t>
            </a:r>
          </a:p>
        </p:txBody>
      </p:sp>
      <p:sp>
        <p:nvSpPr>
          <p:cNvPr id="253" name="Shape 25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Color by Transmission</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descr="cs-section-check" id="258" name="Shape 258"/>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59" name="Shape 259"/>
          <p:cNvSpPr txBox="1"/>
          <p:nvPr>
            <p:ph idx="1" type="body"/>
          </p:nvPr>
        </p:nvSpPr>
        <p:spPr>
          <a:xfrm>
            <a:off x="990600" y="2971800"/>
            <a:ext cx="79248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Yellow-green light is the brightest part of sunlight. </a:t>
            </a:r>
          </a:p>
        </p:txBody>
      </p:sp>
      <p:sp>
        <p:nvSpPr>
          <p:cNvPr id="260" name="Shape 26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Sunlight</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nvSpPr>
        <p:spPr>
          <a:xfrm>
            <a:off x="227012" y="1196975"/>
            <a:ext cx="7392987" cy="39624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White light from the sun is a composite of all the visible frequencies. The brightness of solar frequencies is uneven.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lowest frequencies of sunlight, in the red region, are not as bright as those in the middle-range yellow and green region.</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Humans evolved in the presence of sunlight and we are most sensitive to yellow-green.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blue portion of sunlight is not as bright, and the violet portion is even less bright.</a:t>
            </a:r>
          </a:p>
        </p:txBody>
      </p:sp>
      <p:sp>
        <p:nvSpPr>
          <p:cNvPr id="266" name="Shape 26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Sunlight</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txBox="1"/>
          <p:nvPr/>
        </p:nvSpPr>
        <p:spPr>
          <a:xfrm>
            <a:off x="227012" y="1196975"/>
            <a:ext cx="73929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radiation curve of sunlight is a graph of brightness versus frequency. Sunlight is brightest in the yellow-green region.</a:t>
            </a:r>
          </a:p>
        </p:txBody>
      </p:sp>
      <p:sp>
        <p:nvSpPr>
          <p:cNvPr id="272" name="Shape 27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Sunlight</a:t>
            </a:r>
          </a:p>
        </p:txBody>
      </p:sp>
      <p:pic>
        <p:nvPicPr>
          <p:cNvPr descr="CPPE-Ch28-4_p559-RdtnCrve" id="273" name="Shape 273"/>
          <p:cNvPicPr preferRelativeResize="0"/>
          <p:nvPr/>
        </p:nvPicPr>
        <p:blipFill rotWithShape="1">
          <a:blip r:embed="rId3">
            <a:alphaModFix/>
          </a:blip>
          <a:srcRect b="0" l="0" r="0" t="0"/>
          <a:stretch/>
        </p:blipFill>
        <p:spPr>
          <a:xfrm>
            <a:off x="1828800" y="2946400"/>
            <a:ext cx="5484812" cy="2768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descr="cs-concept-check" id="278" name="Shape 278"/>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279" name="Shape 279"/>
          <p:cNvSpPr txBox="1"/>
          <p:nvPr/>
        </p:nvSpPr>
        <p:spPr>
          <a:xfrm>
            <a:off x="1676400" y="3022600"/>
            <a:ext cx="6172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Which visible frequencies make up the brightest part of sunlight? </a:t>
            </a:r>
          </a:p>
        </p:txBody>
      </p:sp>
      <p:sp>
        <p:nvSpPr>
          <p:cNvPr id="280" name="Shape 28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Sunlight</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pic>
        <p:nvPicPr>
          <p:cNvPr descr="cs-section-check" id="285" name="Shape 285"/>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86" name="Shape 286"/>
          <p:cNvSpPr txBox="1"/>
          <p:nvPr>
            <p:ph idx="1" type="body"/>
          </p:nvPr>
        </p:nvSpPr>
        <p:spPr>
          <a:xfrm>
            <a:off x="990600" y="2647950"/>
            <a:ext cx="7924800"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You can make almost any color at all by overlapping red, green, and blue light and adjusting the brightness of each color of light. </a:t>
            </a:r>
          </a:p>
        </p:txBody>
      </p:sp>
      <p:sp>
        <p:nvSpPr>
          <p:cNvPr id="287" name="Shape 28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Light</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nvSpPr>
        <p:spPr>
          <a:xfrm>
            <a:off x="227012" y="1196975"/>
            <a:ext cx="8231187" cy="3670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Light of all the visible frequencies mixed together produces white.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White also results from the combination of only red, green, and blue light.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Red and green light alone overlap to form yellow.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Red and blue light alone produce the bluish-red color called </a:t>
            </a:r>
            <a:r>
              <a:rPr b="0" i="1" lang="en-US" sz="2400" u="none" cap="none" strike="noStrike">
                <a:solidFill>
                  <a:srgbClr val="000000"/>
                </a:solidFill>
                <a:latin typeface="Arial"/>
                <a:ea typeface="Arial"/>
                <a:cs typeface="Arial"/>
                <a:sym typeface="Arial"/>
              </a:rPr>
              <a:t>magenta.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Green and blue light alone produce the greenish-blue color called </a:t>
            </a:r>
            <a:r>
              <a:rPr b="0" i="1" lang="en-US" sz="2400" u="none" cap="none" strike="noStrike">
                <a:solidFill>
                  <a:srgbClr val="000000"/>
                </a:solidFill>
                <a:latin typeface="Arial"/>
                <a:ea typeface="Arial"/>
                <a:cs typeface="Arial"/>
                <a:sym typeface="Arial"/>
              </a:rPr>
              <a:t>cyan.</a:t>
            </a:r>
          </a:p>
        </p:txBody>
      </p:sp>
      <p:sp>
        <p:nvSpPr>
          <p:cNvPr id="293" name="Shape 29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Light</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Shape 298"/>
          <p:cNvSpPr txBox="1"/>
          <p:nvPr/>
        </p:nvSpPr>
        <p:spPr>
          <a:xfrm>
            <a:off x="227012" y="1196975"/>
            <a:ext cx="82311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red light, green light, and blue light of equal brightness are projected on a white screen, the overlapping areas appear different colors. </a:t>
            </a:r>
          </a:p>
        </p:txBody>
      </p:sp>
      <p:sp>
        <p:nvSpPr>
          <p:cNvPr id="299" name="Shape 29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Light</a:t>
            </a:r>
          </a:p>
        </p:txBody>
      </p:sp>
      <p:pic>
        <p:nvPicPr>
          <p:cNvPr descr="CPPE-Ch28-5_p560-RGB" id="300" name="Shape 300"/>
          <p:cNvPicPr preferRelativeResize="0"/>
          <p:nvPr/>
        </p:nvPicPr>
        <p:blipFill rotWithShape="1">
          <a:blip r:embed="rId3">
            <a:alphaModFix/>
          </a:blip>
          <a:srcRect b="0" l="0" r="0" t="0"/>
          <a:stretch/>
        </p:blipFill>
        <p:spPr>
          <a:xfrm>
            <a:off x="2211387" y="2703512"/>
            <a:ext cx="4722812" cy="346868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nvSpPr>
        <p:spPr>
          <a:xfrm>
            <a:off x="227012" y="1196975"/>
            <a:ext cx="8231187" cy="3670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frequencies of white light can be divided into three regions: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lower-frequency red end</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middle-frequency green part</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higher-frequency blue end</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Low and middle frequencies combine to form yellow to the human eye. The middle and high frequencies appear greenish blue (cyan). The low and high frequencies appear bluish red (magenta).</a:t>
            </a:r>
          </a:p>
        </p:txBody>
      </p:sp>
      <p:sp>
        <p:nvSpPr>
          <p:cNvPr id="306" name="Shape 30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Light</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txBox="1"/>
          <p:nvPr/>
        </p:nvSpPr>
        <p:spPr>
          <a:xfrm>
            <a:off x="227012" y="1196975"/>
            <a:ext cx="82311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low-frequency, middle-frequency, and high-frequency parts of white light appear </a:t>
            </a:r>
            <a:r>
              <a:rPr b="0" i="1" lang="en-US" sz="2400" u="none">
                <a:solidFill>
                  <a:srgbClr val="000000"/>
                </a:solidFill>
                <a:latin typeface="Arial"/>
                <a:ea typeface="Arial"/>
                <a:cs typeface="Arial"/>
                <a:sym typeface="Arial"/>
              </a:rPr>
              <a:t>red, green, </a:t>
            </a:r>
            <a:r>
              <a:rPr b="0" i="0" lang="en-US" sz="2400" u="none">
                <a:solidFill>
                  <a:srgbClr val="000000"/>
                </a:solidFill>
                <a:latin typeface="Arial"/>
                <a:ea typeface="Arial"/>
                <a:cs typeface="Arial"/>
                <a:sym typeface="Arial"/>
              </a:rPr>
              <a:t>and </a:t>
            </a:r>
            <a:r>
              <a:rPr b="0" i="1" lang="en-US" sz="2400" u="none">
                <a:solidFill>
                  <a:srgbClr val="000000"/>
                </a:solidFill>
                <a:latin typeface="Arial"/>
                <a:ea typeface="Arial"/>
                <a:cs typeface="Arial"/>
                <a:sym typeface="Arial"/>
              </a:rPr>
              <a:t>blue.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To the human eye, red + green = yellow; </a:t>
            </a:r>
            <a:br>
              <a:rPr b="0" i="0" lang="en-US" sz="2400" u="none">
                <a:solidFill>
                  <a:srgbClr val="000000"/>
                </a:solidFill>
                <a:latin typeface="Arial"/>
                <a:ea typeface="Arial"/>
                <a:cs typeface="Arial"/>
                <a:sym typeface="Arial"/>
              </a:rPr>
            </a:br>
            <a:r>
              <a:rPr b="0" i="0" lang="en-US" sz="2400" u="none">
                <a:solidFill>
                  <a:srgbClr val="000000"/>
                </a:solidFill>
                <a:latin typeface="Arial"/>
                <a:ea typeface="Arial"/>
                <a:cs typeface="Arial"/>
                <a:sym typeface="Arial"/>
              </a:rPr>
              <a:t>red + blue = magenta; green + blue = cyan.</a:t>
            </a:r>
          </a:p>
        </p:txBody>
      </p:sp>
      <p:sp>
        <p:nvSpPr>
          <p:cNvPr id="312" name="Shape 31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Light</a:t>
            </a:r>
          </a:p>
        </p:txBody>
      </p:sp>
      <p:pic>
        <p:nvPicPr>
          <p:cNvPr descr="CPPE-Ch28-5_p561-Frqncy" id="313" name="Shape 313"/>
          <p:cNvPicPr preferRelativeResize="0"/>
          <p:nvPr/>
        </p:nvPicPr>
        <p:blipFill rotWithShape="1">
          <a:blip r:embed="rId3">
            <a:alphaModFix/>
          </a:blip>
          <a:srcRect b="0" l="0" r="0" t="0"/>
          <a:stretch/>
        </p:blipFill>
        <p:spPr>
          <a:xfrm>
            <a:off x="914400" y="3659187"/>
            <a:ext cx="7313612" cy="17510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nvSpPr>
        <p:spPr>
          <a:xfrm>
            <a:off x="227012" y="1196975"/>
            <a:ext cx="5411787" cy="38893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Isaac Newton was the first to make a systematic study of color.</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Passing sunlight through a glass prism, Newton showed that sunlight is composed of a mixture of all the colors of the rainbow.</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Newton called this spread of colors a </a:t>
            </a:r>
            <a:r>
              <a:rPr b="1" i="0" lang="en-US" sz="2400" u="none">
                <a:solidFill>
                  <a:srgbClr val="000000"/>
                </a:solidFill>
                <a:latin typeface="Arial"/>
                <a:ea typeface="Arial"/>
                <a:cs typeface="Arial"/>
                <a:sym typeface="Arial"/>
              </a:rPr>
              <a:t>spectrum,</a:t>
            </a:r>
            <a:r>
              <a:rPr b="0" i="0" lang="en-US" sz="2400" u="none">
                <a:solidFill>
                  <a:srgbClr val="000000"/>
                </a:solidFill>
                <a:latin typeface="Arial"/>
                <a:ea typeface="Arial"/>
                <a:cs typeface="Arial"/>
                <a:sym typeface="Arial"/>
              </a:rPr>
              <a:t> and noted that the colors were formed in the order red, orange, yellow, green, blue, and violet.</a:t>
            </a:r>
          </a:p>
        </p:txBody>
      </p:sp>
      <p:sp>
        <p:nvSpPr>
          <p:cNvPr id="83" name="Shape 83"/>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Color Spectrum</a:t>
            </a:r>
          </a:p>
        </p:txBody>
      </p:sp>
      <p:pic>
        <p:nvPicPr>
          <p:cNvPr descr="CPPE-A28-1_p555-Newton" id="84" name="Shape 84"/>
          <p:cNvPicPr preferRelativeResize="0"/>
          <p:nvPr/>
        </p:nvPicPr>
        <p:blipFill rotWithShape="1">
          <a:blip r:embed="rId3">
            <a:alphaModFix/>
          </a:blip>
          <a:srcRect b="0" l="0" r="0" t="0"/>
          <a:stretch/>
        </p:blipFill>
        <p:spPr>
          <a:xfrm>
            <a:off x="5715000" y="1295400"/>
            <a:ext cx="3143250" cy="40100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Shape 318"/>
          <p:cNvSpPr txBox="1"/>
          <p:nvPr/>
        </p:nvSpPr>
        <p:spPr>
          <a:xfrm>
            <a:off x="227012" y="1196975"/>
            <a:ext cx="82311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amazing phenomenon is due to the way the human eye works.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three colors do not have to be red, green, and blue, although those three produce the highest number of different colors.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For this reason, red, green, and blue are called the </a:t>
            </a:r>
            <a:r>
              <a:rPr b="1" i="0" lang="en-US" sz="2400" u="none">
                <a:solidFill>
                  <a:srgbClr val="000000"/>
                </a:solidFill>
                <a:latin typeface="Arial"/>
                <a:ea typeface="Arial"/>
                <a:cs typeface="Arial"/>
                <a:sym typeface="Arial"/>
              </a:rPr>
              <a:t>additive primary colors.</a:t>
            </a:r>
          </a:p>
        </p:txBody>
      </p:sp>
      <p:sp>
        <p:nvSpPr>
          <p:cNvPr id="319" name="Shape 31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Light</a:t>
            </a:r>
          </a:p>
        </p:txBody>
      </p:sp>
      <p:pic>
        <p:nvPicPr>
          <p:cNvPr descr="CPPE-Ch28-5_p561-Mouse" id="320" name="Shape 320"/>
          <p:cNvPicPr preferRelativeResize="0"/>
          <p:nvPr/>
        </p:nvPicPr>
        <p:blipFill rotWithShape="1">
          <a:blip r:embed="rId3">
            <a:alphaModFix/>
          </a:blip>
          <a:srcRect b="0" l="0" r="0" t="0"/>
          <a:stretch/>
        </p:blipFill>
        <p:spPr>
          <a:xfrm>
            <a:off x="6629400" y="4343400"/>
            <a:ext cx="2266950" cy="18637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Shape 325"/>
          <p:cNvSpPr txBox="1"/>
          <p:nvPr/>
        </p:nvSpPr>
        <p:spPr>
          <a:xfrm>
            <a:off x="227012" y="1196975"/>
            <a:ext cx="86883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Color television is based on the ability of the human eye to see combinations of three colors as a variety of different colors.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picture is made up of tiny spots, each less than a millimeter across.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screen is lit, some of the spots are red, some green, and some blue.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At a distance the mixtures of these colors provide a complete range of colors, plus white.</a:t>
            </a:r>
          </a:p>
        </p:txBody>
      </p:sp>
      <p:sp>
        <p:nvSpPr>
          <p:cNvPr id="326" name="Shape 32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Light</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idx="1" type="body"/>
          </p:nvPr>
        </p:nvSpPr>
        <p:spPr>
          <a:xfrm>
            <a:off x="228600" y="1196975"/>
            <a:ext cx="8305800" cy="132238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What color does red light plus blue light make?</a:t>
            </a:r>
            <a:br>
              <a:rPr b="0" i="0" lang="en-US" sz="2400" u="none" cap="none" strike="noStrike">
                <a:solidFill>
                  <a:schemeClr val="dk1"/>
                </a:solidFill>
                <a:latin typeface="Arial"/>
                <a:ea typeface="Arial"/>
                <a:cs typeface="Arial"/>
                <a:sym typeface="Arial"/>
              </a:rPr>
            </a:br>
          </a:p>
        </p:txBody>
      </p:sp>
      <p:sp>
        <p:nvSpPr>
          <p:cNvPr id="332" name="Shape 33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Light</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Shape 337"/>
          <p:cNvSpPr txBox="1"/>
          <p:nvPr>
            <p:ph idx="1" type="body"/>
          </p:nvPr>
        </p:nvSpPr>
        <p:spPr>
          <a:xfrm>
            <a:off x="228600" y="1196975"/>
            <a:ext cx="8305800" cy="219868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What color does red light plus blue light make?</a:t>
            </a:r>
            <a:br>
              <a:rPr b="0" i="0" lang="en-US" sz="2400" u="none" cap="none" strike="noStrike">
                <a:solidFill>
                  <a:schemeClr val="dk1"/>
                </a:solidFill>
                <a:latin typeface="Arial"/>
                <a:ea typeface="Arial"/>
                <a:cs typeface="Arial"/>
                <a:sym typeface="Arial"/>
              </a:rPr>
            </a:br>
          </a:p>
          <a:p>
            <a:pPr indent="0" lvl="0" marL="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Magenta</a:t>
            </a:r>
          </a:p>
        </p:txBody>
      </p:sp>
      <p:sp>
        <p:nvSpPr>
          <p:cNvPr id="338" name="Shape 33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Light</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pic>
        <p:nvPicPr>
          <p:cNvPr descr="cs-concept-check" id="343" name="Shape 343"/>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344" name="Shape 344"/>
          <p:cNvSpPr txBox="1"/>
          <p:nvPr/>
        </p:nvSpPr>
        <p:spPr>
          <a:xfrm>
            <a:off x="1676400" y="3022600"/>
            <a:ext cx="6172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Which three visible frequencies combine to form almost any color? </a:t>
            </a:r>
          </a:p>
        </p:txBody>
      </p:sp>
      <p:sp>
        <p:nvSpPr>
          <p:cNvPr id="345" name="Shape 34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Light</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pic>
        <p:nvPicPr>
          <p:cNvPr descr="cs-section-check" id="350" name="Shape 350"/>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51" name="Shape 351"/>
          <p:cNvSpPr txBox="1"/>
          <p:nvPr>
            <p:ph idx="1" type="body"/>
          </p:nvPr>
        </p:nvSpPr>
        <p:spPr>
          <a:xfrm>
            <a:off x="990600" y="2806700"/>
            <a:ext cx="79248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Every color has some complementary color that when added to it will produce white. </a:t>
            </a:r>
          </a:p>
        </p:txBody>
      </p:sp>
      <p:sp>
        <p:nvSpPr>
          <p:cNvPr id="352" name="Shape 35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Complementary Colors</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Shape 357"/>
          <p:cNvSpPr txBox="1"/>
          <p:nvPr/>
        </p:nvSpPr>
        <p:spPr>
          <a:xfrm>
            <a:off x="227012" y="1196975"/>
            <a:ext cx="8688387" cy="38893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two of the three additive primary colors are combined:</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red + green = yellow</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red + blue = magenta</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blue + green = cyan</a:t>
            </a:r>
            <a:br>
              <a:rPr b="0" i="0" lang="en-US" sz="2400" u="none" cap="none" strike="noStrike">
                <a:solidFill>
                  <a:srgbClr val="000000"/>
                </a:solidFill>
                <a:latin typeface="Arial"/>
                <a:ea typeface="Arial"/>
                <a:cs typeface="Arial"/>
                <a:sym typeface="Arial"/>
              </a:rPr>
            </a:b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we add in the third color, we get white: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yellow + blue = white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magenta + green = white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cyan + red = white</a:t>
            </a:r>
          </a:p>
        </p:txBody>
      </p:sp>
      <p:sp>
        <p:nvSpPr>
          <p:cNvPr id="358" name="Shape 35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Complementary Colors</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Shape 363"/>
          <p:cNvSpPr txBox="1"/>
          <p:nvPr/>
        </p:nvSpPr>
        <p:spPr>
          <a:xfrm>
            <a:off x="227012" y="1196975"/>
            <a:ext cx="86883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two colors are added together to produce white, they are called </a:t>
            </a:r>
            <a:r>
              <a:rPr b="1" i="0" lang="en-US" sz="2400" u="none">
                <a:solidFill>
                  <a:srgbClr val="000000"/>
                </a:solidFill>
                <a:latin typeface="Arial"/>
                <a:ea typeface="Arial"/>
                <a:cs typeface="Arial"/>
                <a:sym typeface="Arial"/>
              </a:rPr>
              <a:t>complementary colors.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Yellow and blue are complementary because yellow is the combination of red and green.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Red, green, and blue light together appear white.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By similar reasoning we see that magenta and green are complementary colors, as are cyan and red.</a:t>
            </a:r>
          </a:p>
        </p:txBody>
      </p:sp>
      <p:sp>
        <p:nvSpPr>
          <p:cNvPr id="364" name="Shape 36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Complementary Colors</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nvSpPr>
        <p:spPr>
          <a:xfrm>
            <a:off x="227012" y="1196975"/>
            <a:ext cx="86883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Six blocks and their shadows appear as different colors depending on the color of light that illuminates them.</a:t>
            </a:r>
          </a:p>
        </p:txBody>
      </p:sp>
      <p:sp>
        <p:nvSpPr>
          <p:cNvPr id="370" name="Shape 37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Complementary Colors</a:t>
            </a:r>
          </a:p>
        </p:txBody>
      </p:sp>
      <p:pic>
        <p:nvPicPr>
          <p:cNvPr descr="CPPE-Ch28-6_p562-SixBlcks" id="371" name="Shape 371"/>
          <p:cNvPicPr preferRelativeResize="0"/>
          <p:nvPr/>
        </p:nvPicPr>
        <p:blipFill rotWithShape="1">
          <a:blip r:embed="rId3">
            <a:alphaModFix/>
          </a:blip>
          <a:srcRect b="0" l="0" r="0" t="0"/>
          <a:stretch/>
        </p:blipFill>
        <p:spPr>
          <a:xfrm>
            <a:off x="914400" y="2667000"/>
            <a:ext cx="7313612" cy="300513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nvSpPr>
        <p:spPr>
          <a:xfrm>
            <a:off x="227012" y="1196975"/>
            <a:ext cx="7850187" cy="39624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Begin with white light and </a:t>
            </a:r>
            <a:r>
              <a:rPr b="0" i="1" lang="en-US" sz="2400" u="none">
                <a:solidFill>
                  <a:srgbClr val="000000"/>
                </a:solidFill>
                <a:latin typeface="Arial"/>
                <a:ea typeface="Arial"/>
                <a:cs typeface="Arial"/>
                <a:sym typeface="Arial"/>
              </a:rPr>
              <a:t>subtract </a:t>
            </a:r>
            <a:r>
              <a:rPr b="0" i="0" lang="en-US" sz="2400" u="none">
                <a:solidFill>
                  <a:srgbClr val="000000"/>
                </a:solidFill>
                <a:latin typeface="Arial"/>
                <a:ea typeface="Arial"/>
                <a:cs typeface="Arial"/>
                <a:sym typeface="Arial"/>
              </a:rPr>
              <a:t>some color from it. The resulting color appears to be the complement of the one subtracted.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Some of the light incident upon an object is absorbed. The part that is absorbed is in effect subtracted from the incident light.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For example, if white light falls on a pigment that absorbs red light, the light reflected appears cyan.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Subtract a color from white light and you have the complementary color.</a:t>
            </a:r>
          </a:p>
        </p:txBody>
      </p:sp>
      <p:sp>
        <p:nvSpPr>
          <p:cNvPr id="377" name="Shape 37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Complementary Colors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nvSpPr>
        <p:spPr>
          <a:xfrm>
            <a:off x="227012" y="1196975"/>
            <a:ext cx="83835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Sunlight is an example of what is called white light. </a:t>
            </a:r>
            <a:r>
              <a:rPr b="1" i="0" lang="en-US" sz="2400" u="none">
                <a:solidFill>
                  <a:srgbClr val="000000"/>
                </a:solidFill>
                <a:latin typeface="Arial"/>
                <a:ea typeface="Arial"/>
                <a:cs typeface="Arial"/>
                <a:sym typeface="Arial"/>
              </a:rPr>
              <a:t>White light</a:t>
            </a:r>
            <a:r>
              <a:rPr b="0" i="0" lang="en-US" sz="2400" u="none">
                <a:solidFill>
                  <a:srgbClr val="000000"/>
                </a:solidFill>
                <a:latin typeface="Arial"/>
                <a:ea typeface="Arial"/>
                <a:cs typeface="Arial"/>
                <a:sym typeface="Arial"/>
              </a:rPr>
              <a:t> is a combination of all the colors.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Under white light, white objects appear white and colored objects appear in their individual colors. </a:t>
            </a:r>
          </a:p>
        </p:txBody>
      </p:sp>
      <p:sp>
        <p:nvSpPr>
          <p:cNvPr id="90" name="Shape 90"/>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Color Spectrum</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Shape 382"/>
          <p:cNvSpPr txBox="1"/>
          <p:nvPr/>
        </p:nvSpPr>
        <p:spPr>
          <a:xfrm>
            <a:off x="227012" y="1196975"/>
            <a:ext cx="3430587" cy="22828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white light passes through all three transparencies, light of all frequencies is blocked (subtracted) and we have black. </a:t>
            </a:r>
          </a:p>
        </p:txBody>
      </p:sp>
      <p:sp>
        <p:nvSpPr>
          <p:cNvPr id="383" name="Shape 38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Complementary Colors</a:t>
            </a:r>
          </a:p>
        </p:txBody>
      </p:sp>
      <p:pic>
        <p:nvPicPr>
          <p:cNvPr descr="CPPE-Ch28-6_p563-Trnsp" id="384" name="Shape 384"/>
          <p:cNvPicPr preferRelativeResize="0"/>
          <p:nvPr/>
        </p:nvPicPr>
        <p:blipFill rotWithShape="1">
          <a:blip r:embed="rId3">
            <a:alphaModFix/>
          </a:blip>
          <a:srcRect b="0" l="0" r="0" t="0"/>
          <a:stretch/>
        </p:blipFill>
        <p:spPr>
          <a:xfrm>
            <a:off x="4273550" y="1371600"/>
            <a:ext cx="4451350" cy="44958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Shape 389"/>
          <p:cNvSpPr txBox="1"/>
          <p:nvPr>
            <p:ph idx="1" type="body"/>
          </p:nvPr>
        </p:nvSpPr>
        <p:spPr>
          <a:xfrm>
            <a:off x="228600" y="1196975"/>
            <a:ext cx="8305800" cy="132238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What color does white light minus yellow light appear?</a:t>
            </a:r>
            <a:br>
              <a:rPr b="0" i="0" lang="en-US" sz="2400" u="none" cap="none" strike="noStrike">
                <a:solidFill>
                  <a:schemeClr val="dk1"/>
                </a:solidFill>
                <a:latin typeface="Arial"/>
                <a:ea typeface="Arial"/>
                <a:cs typeface="Arial"/>
                <a:sym typeface="Arial"/>
              </a:rPr>
            </a:br>
          </a:p>
        </p:txBody>
      </p:sp>
      <p:sp>
        <p:nvSpPr>
          <p:cNvPr id="390" name="Shape 39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Complementary Colors</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Shape 395"/>
          <p:cNvSpPr txBox="1"/>
          <p:nvPr>
            <p:ph idx="1" type="body"/>
          </p:nvPr>
        </p:nvSpPr>
        <p:spPr>
          <a:xfrm>
            <a:off x="228600" y="1196975"/>
            <a:ext cx="8305800" cy="219868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What color does white light minus yellow light appear?</a:t>
            </a:r>
            <a:br>
              <a:rPr b="0" i="0" lang="en-US" sz="2400" u="none" cap="none" strike="noStrike">
                <a:solidFill>
                  <a:schemeClr val="dk1"/>
                </a:solidFill>
                <a:latin typeface="Arial"/>
                <a:ea typeface="Arial"/>
                <a:cs typeface="Arial"/>
                <a:sym typeface="Arial"/>
              </a:rPr>
            </a:br>
          </a:p>
          <a:p>
            <a:pPr indent="0" lvl="0" marL="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Blue</a:t>
            </a:r>
          </a:p>
        </p:txBody>
      </p:sp>
      <p:sp>
        <p:nvSpPr>
          <p:cNvPr id="396" name="Shape 39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Complementary Colors</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Shape 401"/>
          <p:cNvSpPr txBox="1"/>
          <p:nvPr>
            <p:ph idx="1" type="body"/>
          </p:nvPr>
        </p:nvSpPr>
        <p:spPr>
          <a:xfrm>
            <a:off x="228600" y="1196975"/>
            <a:ext cx="8305800" cy="95726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What color does white light minus green light appear?</a:t>
            </a:r>
          </a:p>
        </p:txBody>
      </p:sp>
      <p:sp>
        <p:nvSpPr>
          <p:cNvPr id="402" name="Shape 40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Complementary Colors</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Shape 407"/>
          <p:cNvSpPr txBox="1"/>
          <p:nvPr>
            <p:ph idx="1" type="body"/>
          </p:nvPr>
        </p:nvSpPr>
        <p:spPr>
          <a:xfrm>
            <a:off x="228600" y="1196975"/>
            <a:ext cx="8305800" cy="219868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What color does white light minus green light appear?</a:t>
            </a:r>
            <a:br>
              <a:rPr b="0" i="0" lang="en-US" sz="2400" u="none" cap="none" strike="noStrike">
                <a:solidFill>
                  <a:schemeClr val="dk1"/>
                </a:solidFill>
                <a:latin typeface="Arial"/>
                <a:ea typeface="Arial"/>
                <a:cs typeface="Arial"/>
                <a:sym typeface="Arial"/>
              </a:rPr>
            </a:br>
          </a:p>
          <a:p>
            <a:pPr indent="0" lvl="0" marL="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Magenta</a:t>
            </a:r>
          </a:p>
        </p:txBody>
      </p:sp>
      <p:sp>
        <p:nvSpPr>
          <p:cNvPr id="408" name="Shape 40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Complementary Colors</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pic>
        <p:nvPicPr>
          <p:cNvPr descr="cs-concept-check" id="413" name="Shape 413"/>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414" name="Shape 414"/>
          <p:cNvSpPr txBox="1"/>
          <p:nvPr/>
        </p:nvSpPr>
        <p:spPr>
          <a:xfrm>
            <a:off x="1676400" y="3022600"/>
            <a:ext cx="66294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happens when you combine any color with its complementary color? </a:t>
            </a:r>
          </a:p>
        </p:txBody>
      </p:sp>
      <p:sp>
        <p:nvSpPr>
          <p:cNvPr id="415" name="Shape 41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Complementary Colors</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pic>
        <p:nvPicPr>
          <p:cNvPr descr="cs-section-check" id="420" name="Shape 420"/>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421" name="Shape 421"/>
          <p:cNvSpPr txBox="1"/>
          <p:nvPr>
            <p:ph idx="1" type="body"/>
          </p:nvPr>
        </p:nvSpPr>
        <p:spPr>
          <a:xfrm>
            <a:off x="990600" y="2806700"/>
            <a:ext cx="79248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When paints or dyes are mixed, the mixture absorbs all the frequencies each paint or dye absorbs. </a:t>
            </a:r>
          </a:p>
        </p:txBody>
      </p:sp>
      <p:sp>
        <p:nvSpPr>
          <p:cNvPr id="422" name="Shape 42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Pigments</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Shape 427"/>
          <p:cNvSpPr txBox="1"/>
          <p:nvPr/>
        </p:nvSpPr>
        <p:spPr>
          <a:xfrm>
            <a:off x="227012" y="1196975"/>
            <a:ext cx="78501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Red and green paint do not combine to form yellow as red and green light do.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mixing of paints and dyes is an entirely different process from the mixing of colored light.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Paints and dyes contain particles of pigment that produce colors by absorbing light of certain frequencies and reflecting others. </a:t>
            </a:r>
          </a:p>
        </p:txBody>
      </p:sp>
      <p:sp>
        <p:nvSpPr>
          <p:cNvPr id="428" name="Shape 42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Pigments</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Shape 433"/>
          <p:cNvSpPr txBox="1"/>
          <p:nvPr/>
        </p:nvSpPr>
        <p:spPr>
          <a:xfrm>
            <a:off x="227012" y="1196975"/>
            <a:ext cx="86121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paints or dyes are mixed, the mixture absorbs all the frequencies each paint or dye absorbs.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Blue paint, for example, reflects mostly blue light, but also violet and green; it absorbs red, orange, and yellow light.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Yellow paint reflects mostly yellow light, but also red, orange, and green; it absorbs blue and violet light. </a:t>
            </a:r>
          </a:p>
        </p:txBody>
      </p:sp>
      <p:sp>
        <p:nvSpPr>
          <p:cNvPr id="434" name="Shape 43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Pigments</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Shape 439"/>
          <p:cNvSpPr txBox="1"/>
          <p:nvPr/>
        </p:nvSpPr>
        <p:spPr>
          <a:xfrm>
            <a:off x="227012" y="1196975"/>
            <a:ext cx="8612187" cy="1260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blue and yellow paints are mixed, then between them they absorb all the colors except green.</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process is called </a:t>
            </a:r>
            <a:r>
              <a:rPr b="0" i="1" lang="en-US" sz="2400" u="none">
                <a:solidFill>
                  <a:srgbClr val="000000"/>
                </a:solidFill>
                <a:latin typeface="Arial"/>
                <a:ea typeface="Arial"/>
                <a:cs typeface="Arial"/>
                <a:sym typeface="Arial"/>
              </a:rPr>
              <a:t>color mixing by subtraction.</a:t>
            </a:r>
          </a:p>
        </p:txBody>
      </p:sp>
      <p:sp>
        <p:nvSpPr>
          <p:cNvPr id="440" name="Shape 44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Pigments</a:t>
            </a:r>
          </a:p>
        </p:txBody>
      </p:sp>
      <p:pic>
        <p:nvPicPr>
          <p:cNvPr descr="CPPE-Ch28-7_p564-Rflctns" id="441" name="Shape 441"/>
          <p:cNvPicPr preferRelativeResize="0"/>
          <p:nvPr/>
        </p:nvPicPr>
        <p:blipFill rotWithShape="1">
          <a:blip r:embed="rId3">
            <a:alphaModFix/>
          </a:blip>
          <a:srcRect b="0" l="0" r="0" t="0"/>
          <a:stretch/>
        </p:blipFill>
        <p:spPr>
          <a:xfrm>
            <a:off x="1847850" y="2514600"/>
            <a:ext cx="5448300" cy="3657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nvSpPr>
        <p:spPr>
          <a:xfrm>
            <a:off x="227012" y="1196975"/>
            <a:ext cx="83835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Newton showed that the colors in the </a:t>
            </a:r>
            <a:r>
              <a:rPr b="0" i="1" lang="en-US" sz="2400" u="none">
                <a:solidFill>
                  <a:srgbClr val="000000"/>
                </a:solidFill>
                <a:latin typeface="Arial"/>
                <a:ea typeface="Arial"/>
                <a:cs typeface="Arial"/>
                <a:sym typeface="Arial"/>
              </a:rPr>
              <a:t>spectrum</a:t>
            </a:r>
            <a:r>
              <a:rPr b="0" i="0" lang="en-US" sz="2400" u="none">
                <a:solidFill>
                  <a:srgbClr val="000000"/>
                </a:solidFill>
                <a:latin typeface="Arial"/>
                <a:ea typeface="Arial"/>
                <a:cs typeface="Arial"/>
                <a:sym typeface="Arial"/>
              </a:rPr>
              <a:t> were a property not of the prism but of white light itself.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He recombined the colors with a second prism to produce white light again.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other words, all the colors, one atop the other, combine to produce white light.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White is not a color but a combination of all colors.</a:t>
            </a:r>
          </a:p>
        </p:txBody>
      </p:sp>
      <p:sp>
        <p:nvSpPr>
          <p:cNvPr id="96" name="Shape 96"/>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Color Spectrum</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Shape 446"/>
          <p:cNvSpPr txBox="1"/>
          <p:nvPr/>
        </p:nvSpPr>
        <p:spPr>
          <a:xfrm>
            <a:off x="227012" y="1196975"/>
            <a:ext cx="80787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Mixing colored light is called </a:t>
            </a:r>
            <a:r>
              <a:rPr b="0" i="1" lang="en-US" sz="2400" u="none">
                <a:solidFill>
                  <a:srgbClr val="000000"/>
                </a:solidFill>
                <a:latin typeface="Arial"/>
                <a:ea typeface="Arial"/>
                <a:cs typeface="Arial"/>
                <a:sym typeface="Arial"/>
              </a:rPr>
              <a:t>color mixing by addition.</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you cast lights on a stage, you use the rules of color addition, but when you mix paint, you use the rules of color subtraction.</a:t>
            </a:r>
          </a:p>
        </p:txBody>
      </p:sp>
      <p:sp>
        <p:nvSpPr>
          <p:cNvPr id="447" name="Shape 44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Pigments</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Shape 452"/>
          <p:cNvSpPr txBox="1"/>
          <p:nvPr/>
        </p:nvSpPr>
        <p:spPr>
          <a:xfrm>
            <a:off x="227012" y="1196975"/>
            <a:ext cx="8078787" cy="29400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three colors most useful in color mixing by subtraction are: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magenta (bluish red)</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yellow</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cyan (greenish blue)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Magenta, yellow, and cyan are the </a:t>
            </a:r>
            <a:r>
              <a:rPr b="1" i="0" lang="en-US" sz="2400" u="none">
                <a:solidFill>
                  <a:srgbClr val="000000"/>
                </a:solidFill>
                <a:latin typeface="Arial"/>
                <a:ea typeface="Arial"/>
                <a:cs typeface="Arial"/>
                <a:sym typeface="Arial"/>
              </a:rPr>
              <a:t>subtractive primary colors, </a:t>
            </a:r>
            <a:r>
              <a:rPr b="0" i="0" lang="en-US" sz="2400" u="none">
                <a:solidFill>
                  <a:srgbClr val="000000"/>
                </a:solidFill>
                <a:latin typeface="Arial"/>
                <a:ea typeface="Arial"/>
                <a:cs typeface="Arial"/>
                <a:sym typeface="Arial"/>
              </a:rPr>
              <a:t>used in printing illustrations in full color.</a:t>
            </a:r>
          </a:p>
        </p:txBody>
      </p:sp>
      <p:sp>
        <p:nvSpPr>
          <p:cNvPr id="453" name="Shape 45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Pigments</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sp>
        <p:nvSpPr>
          <p:cNvPr id="458" name="Shape 45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Pigments</a:t>
            </a:r>
          </a:p>
        </p:txBody>
      </p:sp>
      <p:pic>
        <p:nvPicPr>
          <p:cNvPr descr="CPPE-Ch28-7_p565-Table28-1" id="459" name="Shape 459"/>
          <p:cNvPicPr preferRelativeResize="0"/>
          <p:nvPr/>
        </p:nvPicPr>
        <p:blipFill rotWithShape="1">
          <a:blip r:embed="rId3">
            <a:alphaModFix/>
          </a:blip>
          <a:srcRect b="0" l="0" r="0" t="0"/>
          <a:stretch/>
        </p:blipFill>
        <p:spPr>
          <a:xfrm>
            <a:off x="1298575" y="1371600"/>
            <a:ext cx="6545262" cy="45720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Shape 464"/>
          <p:cNvSpPr txBox="1"/>
          <p:nvPr/>
        </p:nvSpPr>
        <p:spPr>
          <a:xfrm>
            <a:off x="227012" y="1196975"/>
            <a:ext cx="8078787" cy="35972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Color printing is done on a press that prints each page with four differently colored inks (magenta, yellow, cyan, and black).</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Each color of ink comes from a different plate, which transfers the ink to the paper.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ink deposits are regulated on different parts of the plate by tiny dots.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overlapping dots of three colors plus black give the appearance of many colors. </a:t>
            </a:r>
          </a:p>
        </p:txBody>
      </p:sp>
      <p:sp>
        <p:nvSpPr>
          <p:cNvPr id="465" name="Shape 46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Pigments</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Shape 470"/>
          <p:cNvSpPr txBox="1"/>
          <p:nvPr/>
        </p:nvSpPr>
        <p:spPr>
          <a:xfrm>
            <a:off x="227012" y="1196975"/>
            <a:ext cx="80787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Only four colors of ink are used to print color illustrations and photographs—magenta, yellow, cyan, and black. </a:t>
            </a:r>
          </a:p>
        </p:txBody>
      </p:sp>
      <p:sp>
        <p:nvSpPr>
          <p:cNvPr id="471" name="Shape 47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Pigments</a:t>
            </a:r>
          </a:p>
        </p:txBody>
      </p:sp>
      <p:pic>
        <p:nvPicPr>
          <p:cNvPr descr="CPPE-Ch28-7_p565-CMYK" id="472" name="Shape 472"/>
          <p:cNvPicPr preferRelativeResize="0"/>
          <p:nvPr/>
        </p:nvPicPr>
        <p:blipFill rotWithShape="1">
          <a:blip r:embed="rId3">
            <a:alphaModFix/>
          </a:blip>
          <a:srcRect b="0" l="0" r="0" t="0"/>
          <a:stretch/>
        </p:blipFill>
        <p:spPr>
          <a:xfrm>
            <a:off x="914400" y="2282825"/>
            <a:ext cx="7313612" cy="38131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pic>
        <p:nvPicPr>
          <p:cNvPr descr="cs-concept-check" id="477" name="Shape 477"/>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478" name="Shape 478"/>
          <p:cNvSpPr txBox="1"/>
          <p:nvPr/>
        </p:nvSpPr>
        <p:spPr>
          <a:xfrm>
            <a:off x="1676400" y="3022600"/>
            <a:ext cx="66294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Which visible frequencies are absorbed by a mixture of paints or dyes? </a:t>
            </a:r>
          </a:p>
        </p:txBody>
      </p:sp>
      <p:sp>
        <p:nvSpPr>
          <p:cNvPr id="479" name="Shape 47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Mixing Colored Pigments</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pic>
        <p:nvPicPr>
          <p:cNvPr descr="cs-section-check" id="484" name="Shape 484"/>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485" name="Shape 485"/>
          <p:cNvSpPr txBox="1"/>
          <p:nvPr>
            <p:ph idx="1" type="body"/>
          </p:nvPr>
        </p:nvSpPr>
        <p:spPr>
          <a:xfrm>
            <a:off x="990600" y="2806700"/>
            <a:ext cx="79248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The sky is blue because its component particles scatter high-frequency light. </a:t>
            </a:r>
          </a:p>
        </p:txBody>
      </p:sp>
      <p:sp>
        <p:nvSpPr>
          <p:cNvPr id="486" name="Shape 48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the Sky Is Blue</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sp>
        <p:nvSpPr>
          <p:cNvPr id="491" name="Shape 491"/>
          <p:cNvSpPr txBox="1"/>
          <p:nvPr/>
        </p:nvSpPr>
        <p:spPr>
          <a:xfrm>
            <a:off x="227012" y="1196975"/>
            <a:ext cx="4802187" cy="27209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Scattering </a:t>
            </a:r>
            <a:r>
              <a:rPr b="0" i="0" lang="en-US" sz="2400" u="none">
                <a:solidFill>
                  <a:srgbClr val="000000"/>
                </a:solidFill>
                <a:latin typeface="Arial"/>
                <a:ea typeface="Arial"/>
                <a:cs typeface="Arial"/>
                <a:sym typeface="Arial"/>
              </a:rPr>
              <a:t>is a process in which sound or light is absorbed and reemitted in all directions.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Light is scattered by molecules and larger specks of matter that are far apart from one another in the atmosphere. </a:t>
            </a:r>
          </a:p>
        </p:txBody>
      </p:sp>
      <p:sp>
        <p:nvSpPr>
          <p:cNvPr id="492" name="Shape 49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the Sky Is Blue</a:t>
            </a:r>
          </a:p>
        </p:txBody>
      </p:sp>
      <p:pic>
        <p:nvPicPr>
          <p:cNvPr descr="CPPE-Ch28-8_p567-Bird" id="493" name="Shape 493"/>
          <p:cNvPicPr preferRelativeResize="0"/>
          <p:nvPr/>
        </p:nvPicPr>
        <p:blipFill rotWithShape="1">
          <a:blip r:embed="rId3">
            <a:alphaModFix/>
          </a:blip>
          <a:srcRect b="0" l="0" r="0" t="0"/>
          <a:stretch/>
        </p:blipFill>
        <p:spPr>
          <a:xfrm>
            <a:off x="5562600" y="1295400"/>
            <a:ext cx="2936875" cy="48958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Shape 498"/>
          <p:cNvSpPr txBox="1"/>
          <p:nvPr/>
        </p:nvSpPr>
        <p:spPr>
          <a:xfrm>
            <a:off x="227012" y="1196975"/>
            <a:ext cx="4344987" cy="26479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beam of light falls on an atom and causes the electrons in the atom to move temporarily in larger orbits. The more vigorously oscillating electrons reemit light in various directions.</a:t>
            </a:r>
            <a:r>
              <a:rPr b="1" i="0" lang="en-US" sz="2400" u="none">
                <a:solidFill>
                  <a:srgbClr val="000000"/>
                </a:solidFill>
                <a:latin typeface="Arial"/>
                <a:ea typeface="Arial"/>
                <a:cs typeface="Arial"/>
                <a:sym typeface="Arial"/>
              </a:rPr>
              <a:t> </a:t>
            </a:r>
          </a:p>
        </p:txBody>
      </p:sp>
      <p:sp>
        <p:nvSpPr>
          <p:cNvPr id="499" name="Shape 49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the Sky Is Blue</a:t>
            </a:r>
          </a:p>
        </p:txBody>
      </p:sp>
      <p:pic>
        <p:nvPicPr>
          <p:cNvPr descr="CPPE-Ch28-8_p566-Reemit" id="500" name="Shape 500"/>
          <p:cNvPicPr preferRelativeResize="0"/>
          <p:nvPr/>
        </p:nvPicPr>
        <p:blipFill rotWithShape="1">
          <a:blip r:embed="rId3">
            <a:alphaModFix/>
          </a:blip>
          <a:srcRect b="0" l="0" r="0" t="0"/>
          <a:stretch/>
        </p:blipFill>
        <p:spPr>
          <a:xfrm>
            <a:off x="4876800" y="1746250"/>
            <a:ext cx="4038600" cy="33655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sp>
        <p:nvSpPr>
          <p:cNvPr id="505" name="Shape 505"/>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The Sky</a:t>
            </a:r>
          </a:p>
        </p:txBody>
      </p:sp>
      <p:sp>
        <p:nvSpPr>
          <p:cNvPr id="506" name="Shape 506"/>
          <p:cNvSpPr txBox="1"/>
          <p:nvPr/>
        </p:nvSpPr>
        <p:spPr>
          <a:xfrm>
            <a:off x="227012" y="1766887"/>
            <a:ext cx="86883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Atoms and molecules reemit light waves. Very tiny particles do the same.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nitrogen and oxygen molecules and the tiny particles that make up the atmosphere are like tiny bells that “ring” with high frequencies when energized by sunlight.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Like the sound from bells, the light is sent in all directions.</a:t>
            </a:r>
          </a:p>
        </p:txBody>
      </p:sp>
      <p:sp>
        <p:nvSpPr>
          <p:cNvPr id="507" name="Shape 50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the Sky Is Blue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nvSpPr>
        <p:spPr>
          <a:xfrm>
            <a:off x="227012" y="1196975"/>
            <a:ext cx="83835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sunlight passes through a prism, it separates into a spectrum of all the colors of the rainbow.</a:t>
            </a:r>
          </a:p>
        </p:txBody>
      </p:sp>
      <p:sp>
        <p:nvSpPr>
          <p:cNvPr id="102" name="Shape 102"/>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Color Spectrum</a:t>
            </a:r>
          </a:p>
        </p:txBody>
      </p:sp>
      <p:pic>
        <p:nvPicPr>
          <p:cNvPr descr="CPPE-Ch28-1_p555-Prism" id="103" name="Shape 103"/>
          <p:cNvPicPr preferRelativeResize="0"/>
          <p:nvPr/>
        </p:nvPicPr>
        <p:blipFill rotWithShape="1">
          <a:blip r:embed="rId3">
            <a:alphaModFix/>
          </a:blip>
          <a:srcRect b="0" l="0" r="0" t="0"/>
          <a:stretch/>
        </p:blipFill>
        <p:spPr>
          <a:xfrm>
            <a:off x="2287587" y="2619375"/>
            <a:ext cx="4570412" cy="332263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Shape 512"/>
          <p:cNvSpPr txBox="1"/>
          <p:nvPr/>
        </p:nvSpPr>
        <p:spPr>
          <a:xfrm>
            <a:off x="227012" y="1196975"/>
            <a:ext cx="80787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Most ultraviolet light is absorbed by a layer of ozone gas in the upper atmosphere. The rest is scattered by atmospheric particles and molecules. </a:t>
            </a:r>
          </a:p>
        </p:txBody>
      </p:sp>
      <p:sp>
        <p:nvSpPr>
          <p:cNvPr id="513" name="Shape 51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the Sky Is Blue</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Shape 518"/>
          <p:cNvSpPr txBox="1"/>
          <p:nvPr/>
        </p:nvSpPr>
        <p:spPr>
          <a:xfrm>
            <a:off x="227012" y="1196975"/>
            <a:ext cx="80787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Of the visible frequencies, violet light is scattered the most, followed by blue, green, yellow, orange, and red, in that order.</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Violet light is scattered more than blue but our eyes are not very sensitive to violet light.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Our eyes are more sensitive to blue, so we see a blue sky.</a:t>
            </a:r>
          </a:p>
        </p:txBody>
      </p:sp>
      <p:sp>
        <p:nvSpPr>
          <p:cNvPr id="519" name="Shape 51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the Sky Is Blue</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Shape 52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the Sky Is Blue</a:t>
            </a:r>
          </a:p>
        </p:txBody>
      </p:sp>
      <p:pic>
        <p:nvPicPr>
          <p:cNvPr descr="CPPE-Ch28-8_p566-Photo" id="525" name="Shape 525"/>
          <p:cNvPicPr preferRelativeResize="0"/>
          <p:nvPr/>
        </p:nvPicPr>
        <p:blipFill rotWithShape="1">
          <a:blip r:embed="rId3">
            <a:alphaModFix/>
          </a:blip>
          <a:srcRect b="0" l="0" r="0" t="0"/>
          <a:stretch/>
        </p:blipFill>
        <p:spPr>
          <a:xfrm>
            <a:off x="914400" y="1433512"/>
            <a:ext cx="7313612" cy="399097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sp>
        <p:nvSpPr>
          <p:cNvPr id="530" name="Shape 530"/>
          <p:cNvSpPr txBox="1"/>
          <p:nvPr/>
        </p:nvSpPr>
        <p:spPr>
          <a:xfrm>
            <a:off x="227012" y="1196975"/>
            <a:ext cx="76215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blue of the sky varies under different conditions.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Where there are a lot of particles larger than oxygen and nitrogen molecules, the lower frequencies of light are scattered more.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makes the sky less blue, and it takes on a whitish appearance.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After a heavy rainstorm, when the particles have been washed away, the sky becomes a deeper blue.</a:t>
            </a:r>
          </a:p>
        </p:txBody>
      </p:sp>
      <p:sp>
        <p:nvSpPr>
          <p:cNvPr id="531" name="Shape 53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the Sky Is Blue</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sp>
        <p:nvSpPr>
          <p:cNvPr id="536" name="Shape 536"/>
          <p:cNvSpPr txBox="1"/>
          <p:nvPr/>
        </p:nvSpPr>
        <p:spPr>
          <a:xfrm>
            <a:off x="227012" y="1196975"/>
            <a:ext cx="76215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higher that one goes into the atmosphere, the fewer molecules there are in the air to scatter light.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sky appears darker.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there are no molecules, as on the moon, for example, the “sky” is black.</a:t>
            </a:r>
          </a:p>
        </p:txBody>
      </p:sp>
      <p:sp>
        <p:nvSpPr>
          <p:cNvPr id="537" name="Shape 53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the Sky Is Blue</a:t>
            </a: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1" name="Shape 541"/>
        <p:cNvGrpSpPr/>
        <p:nvPr/>
      </p:nvGrpSpPr>
      <p:grpSpPr>
        <a:xfrm>
          <a:off x="0" y="0"/>
          <a:ext cx="0" cy="0"/>
          <a:chOff x="0" y="0"/>
          <a:chExt cx="0" cy="0"/>
        </a:xfrm>
      </p:grpSpPr>
      <p:sp>
        <p:nvSpPr>
          <p:cNvPr id="542" name="Shape 542"/>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The Clouds</a:t>
            </a:r>
          </a:p>
        </p:txBody>
      </p:sp>
      <p:sp>
        <p:nvSpPr>
          <p:cNvPr id="543" name="Shape 543"/>
          <p:cNvSpPr txBox="1"/>
          <p:nvPr/>
        </p:nvSpPr>
        <p:spPr>
          <a:xfrm>
            <a:off x="227012" y="1766887"/>
            <a:ext cx="4954587" cy="38163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Water droplets in a variety of sizes—some of them microscopic—make up clouds.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different-size droplets result in a variety of frequencies for scattered light: low frequencies from larger droplets and high frequencies from tinier droplets of water molecules. </a:t>
            </a:r>
            <a:br>
              <a:rPr b="0" i="0" lang="en-US" sz="2400" u="none">
                <a:solidFill>
                  <a:srgbClr val="000000"/>
                </a:solidFill>
                <a:latin typeface="Arial"/>
                <a:ea typeface="Arial"/>
                <a:cs typeface="Arial"/>
                <a:sym typeface="Arial"/>
              </a:rPr>
            </a:br>
            <a:r>
              <a:rPr b="0" i="0" lang="en-US" sz="2400" u="none">
                <a:solidFill>
                  <a:srgbClr val="000000"/>
                </a:solidFill>
                <a:latin typeface="Arial"/>
                <a:ea typeface="Arial"/>
                <a:cs typeface="Arial"/>
                <a:sym typeface="Arial"/>
              </a:rPr>
              <a:t>The overall result is a white cloud.</a:t>
            </a:r>
          </a:p>
        </p:txBody>
      </p:sp>
      <p:sp>
        <p:nvSpPr>
          <p:cNvPr id="544" name="Shape 54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the Sky Is Blue</a:t>
            </a:r>
          </a:p>
        </p:txBody>
      </p:sp>
      <p:pic>
        <p:nvPicPr>
          <p:cNvPr descr="CPPE-Ch28-8_p567-Clouds" id="545" name="Shape 545"/>
          <p:cNvPicPr preferRelativeResize="0"/>
          <p:nvPr/>
        </p:nvPicPr>
        <p:blipFill rotWithShape="1">
          <a:blip r:embed="rId3">
            <a:alphaModFix/>
          </a:blip>
          <a:srcRect b="0" l="0" r="0" t="0"/>
          <a:stretch/>
        </p:blipFill>
        <p:spPr>
          <a:xfrm>
            <a:off x="5422900" y="2032000"/>
            <a:ext cx="3263900" cy="33020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pic>
        <p:nvPicPr>
          <p:cNvPr descr="cs-concept-check" id="550" name="Shape 550"/>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551" name="Shape 551"/>
          <p:cNvSpPr txBox="1"/>
          <p:nvPr/>
        </p:nvSpPr>
        <p:spPr>
          <a:xfrm>
            <a:off x="1676400" y="3187700"/>
            <a:ext cx="66294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Why is the sky blue?</a:t>
            </a:r>
          </a:p>
        </p:txBody>
      </p:sp>
      <p:sp>
        <p:nvSpPr>
          <p:cNvPr id="552" name="Shape 55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the Sky Is Blue</a:t>
            </a: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6" name="Shape 556"/>
        <p:cNvGrpSpPr/>
        <p:nvPr/>
      </p:nvGrpSpPr>
      <p:grpSpPr>
        <a:xfrm>
          <a:off x="0" y="0"/>
          <a:ext cx="0" cy="0"/>
          <a:chOff x="0" y="0"/>
          <a:chExt cx="0" cy="0"/>
        </a:xfrm>
      </p:grpSpPr>
      <p:pic>
        <p:nvPicPr>
          <p:cNvPr descr="cs-section-check" id="557" name="Shape 557"/>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558" name="Shape 558"/>
          <p:cNvSpPr txBox="1"/>
          <p:nvPr>
            <p:ph idx="1" type="body"/>
          </p:nvPr>
        </p:nvSpPr>
        <p:spPr>
          <a:xfrm>
            <a:off x="990600" y="2451100"/>
            <a:ext cx="7924800" cy="15525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By the time a beam of light gets to the ground at sunset, all of the high-frequency light has already been scattered. Only the lower frequencies remain, resulting in a red sunset. </a:t>
            </a:r>
          </a:p>
        </p:txBody>
      </p:sp>
      <p:sp>
        <p:nvSpPr>
          <p:cNvPr id="559" name="Shape 55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Sunsets Are Red</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3" name="Shape 563"/>
        <p:cNvGrpSpPr/>
        <p:nvPr/>
      </p:nvGrpSpPr>
      <p:grpSpPr>
        <a:xfrm>
          <a:off x="0" y="0"/>
          <a:ext cx="0" cy="0"/>
          <a:chOff x="0" y="0"/>
          <a:chExt cx="0" cy="0"/>
        </a:xfrm>
      </p:grpSpPr>
      <p:sp>
        <p:nvSpPr>
          <p:cNvPr id="564" name="Shape 564"/>
          <p:cNvSpPr txBox="1"/>
          <p:nvPr/>
        </p:nvSpPr>
        <p:spPr>
          <a:xfrm>
            <a:off x="227012" y="1196975"/>
            <a:ext cx="7621587" cy="35972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lower frequencies of light are scattered the least by nitrogen and oxygen molecules.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Red, orange, and yellow light are transmitted through the atmosphere more readily than violet and blue.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Red light, which is scattered the least, passes through more atmosphere without interacting than light of any other color.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At dawn and at sunset, sunlight reaches us through a longer path through the atmosphere than at noon.</a:t>
            </a:r>
          </a:p>
        </p:txBody>
      </p:sp>
      <p:sp>
        <p:nvSpPr>
          <p:cNvPr id="565" name="Shape 56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Sunsets Are Red</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sp>
        <p:nvSpPr>
          <p:cNvPr id="570" name="Shape 570"/>
          <p:cNvSpPr txBox="1"/>
          <p:nvPr/>
        </p:nvSpPr>
        <p:spPr>
          <a:xfrm>
            <a:off x="227012" y="1196975"/>
            <a:ext cx="7088187" cy="39624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At noon sunlight travels through the least amount of atmosphere, so a relatively small amount of light is scattered.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As the sun is lower in the sky, the path through the atmosphere is longer, and more blue is scattered from the sunlight.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Less and less blue remains in the sunlight that reaches Earth.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sun appears progressively redder, going from yellow to orange, and finally, red.</a:t>
            </a:r>
          </a:p>
        </p:txBody>
      </p:sp>
      <p:sp>
        <p:nvSpPr>
          <p:cNvPr id="571" name="Shape 57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Sunsets Are Red</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nvSpPr>
        <p:spPr>
          <a:xfrm>
            <a:off x="227012" y="1196975"/>
            <a:ext cx="4954587" cy="39306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Black is similarly not a color, but is the absence of light. Objects appear black when they absorb light of all visible frequencies.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Even a polished surface may look black under some conditions.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Highly polished razor blades stacked together and viewed end on appear black.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Light that gets between the closely spaced edges of the blades gets trapped and is absorbed after being reflected many times. </a:t>
            </a:r>
          </a:p>
        </p:txBody>
      </p:sp>
      <p:sp>
        <p:nvSpPr>
          <p:cNvPr id="109" name="Shape 109"/>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Color Spectrum</a:t>
            </a:r>
          </a:p>
        </p:txBody>
      </p:sp>
      <p:pic>
        <p:nvPicPr>
          <p:cNvPr descr="CPPE-Ch28-1_p556-Blades" id="110" name="Shape 110"/>
          <p:cNvPicPr preferRelativeResize="0"/>
          <p:nvPr/>
        </p:nvPicPr>
        <p:blipFill rotWithShape="1">
          <a:blip r:embed="rId3">
            <a:alphaModFix/>
          </a:blip>
          <a:srcRect b="0" l="0" r="0" t="0"/>
          <a:stretch/>
        </p:blipFill>
        <p:spPr>
          <a:xfrm>
            <a:off x="5257800" y="1595437"/>
            <a:ext cx="3695700" cy="36671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sp>
        <p:nvSpPr>
          <p:cNvPr id="576" name="Shape 576"/>
          <p:cNvSpPr txBox="1"/>
          <p:nvPr/>
        </p:nvSpPr>
        <p:spPr>
          <a:xfrm>
            <a:off x="227012" y="1196975"/>
            <a:ext cx="70881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By the time a beam of sunlight gets to the ground at sunset, only the lower frequencies survive, producing a red sunset. </a:t>
            </a:r>
          </a:p>
        </p:txBody>
      </p:sp>
      <p:sp>
        <p:nvSpPr>
          <p:cNvPr id="577" name="Shape 57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Sunsets Are Red</a:t>
            </a:r>
          </a:p>
        </p:txBody>
      </p:sp>
      <p:pic>
        <p:nvPicPr>
          <p:cNvPr descr="CPPE-Ch28-9_p568-Sunset" id="578" name="Shape 578"/>
          <p:cNvPicPr preferRelativeResize="0"/>
          <p:nvPr/>
        </p:nvPicPr>
        <p:blipFill rotWithShape="1">
          <a:blip r:embed="rId3">
            <a:alphaModFix/>
          </a:blip>
          <a:srcRect b="0" l="0" r="0" t="0"/>
          <a:stretch/>
        </p:blipFill>
        <p:spPr>
          <a:xfrm>
            <a:off x="1830387" y="2590800"/>
            <a:ext cx="5484812" cy="3506787"/>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sp>
        <p:nvSpPr>
          <p:cNvPr id="583" name="Shape 583"/>
          <p:cNvSpPr txBox="1"/>
          <p:nvPr/>
        </p:nvSpPr>
        <p:spPr>
          <a:xfrm>
            <a:off x="227012" y="1196975"/>
            <a:ext cx="6630987" cy="40354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colors of the sun and sky are consistent with our rules for color mixing.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When blue is subtracted, the complementary color that is left is yellow.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subtraction of violet leaves orange.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When green is subtracted, magenta is left.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relative amounts of scattering depend on atmospheric conditions, changing from day to day for a variety of sunsets.</a:t>
            </a:r>
          </a:p>
        </p:txBody>
      </p:sp>
      <p:sp>
        <p:nvSpPr>
          <p:cNvPr id="584" name="Shape 58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Sunsets Are Red</a:t>
            </a:r>
          </a:p>
        </p:txBody>
      </p:sp>
      <p:pic>
        <p:nvPicPr>
          <p:cNvPr descr="CPPE-Ch28-9_p569-Mouse" id="585" name="Shape 585"/>
          <p:cNvPicPr preferRelativeResize="0"/>
          <p:nvPr/>
        </p:nvPicPr>
        <p:blipFill rotWithShape="1">
          <a:blip r:embed="rId3">
            <a:alphaModFix/>
          </a:blip>
          <a:srcRect b="0" l="0" r="0" t="0"/>
          <a:stretch/>
        </p:blipFill>
        <p:spPr>
          <a:xfrm>
            <a:off x="7051675" y="3962400"/>
            <a:ext cx="1863725" cy="2214562"/>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9" name="Shape 589"/>
        <p:cNvGrpSpPr/>
        <p:nvPr/>
      </p:nvGrpSpPr>
      <p:grpSpPr>
        <a:xfrm>
          <a:off x="0" y="0"/>
          <a:ext cx="0" cy="0"/>
          <a:chOff x="0" y="0"/>
          <a:chExt cx="0" cy="0"/>
        </a:xfrm>
      </p:grpSpPr>
      <p:sp>
        <p:nvSpPr>
          <p:cNvPr id="590" name="Shape 59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Sunsets Are Red</a:t>
            </a:r>
          </a:p>
        </p:txBody>
      </p:sp>
      <p:pic>
        <p:nvPicPr>
          <p:cNvPr descr="CPPE-Ch28-9_p569-RedSnst" id="591" name="Shape 591"/>
          <p:cNvPicPr preferRelativeResize="0"/>
          <p:nvPr/>
        </p:nvPicPr>
        <p:blipFill rotWithShape="1">
          <a:blip r:embed="rId3">
            <a:alphaModFix/>
          </a:blip>
          <a:srcRect b="0" l="0" r="0" t="0"/>
          <a:stretch/>
        </p:blipFill>
        <p:spPr>
          <a:xfrm>
            <a:off x="1104900" y="1590675"/>
            <a:ext cx="6932612" cy="4268787"/>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Shape 596"/>
          <p:cNvSpPr txBox="1"/>
          <p:nvPr/>
        </p:nvSpPr>
        <p:spPr>
          <a:xfrm>
            <a:off x="227012" y="1196975"/>
            <a:ext cx="7088187" cy="43275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sunset sky is red because of the absence of high-frequency light.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You see the scattered blue when the background is dark, but not when the background is bright because the scattered blue is faint.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you look from Earth’s surface at the atmosphere against the darkness of space, the atmosphere is sky blue.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astronauts look down through the same atmosphere to the bright surface of Earth, they do not see the same blueness.</a:t>
            </a:r>
          </a:p>
        </p:txBody>
      </p:sp>
      <p:sp>
        <p:nvSpPr>
          <p:cNvPr id="597" name="Shape 59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Sunsets Are Red</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1" name="Shape 601"/>
        <p:cNvGrpSpPr/>
        <p:nvPr/>
      </p:nvGrpSpPr>
      <p:grpSpPr>
        <a:xfrm>
          <a:off x="0" y="0"/>
          <a:ext cx="0" cy="0"/>
          <a:chOff x="0" y="0"/>
          <a:chExt cx="0" cy="0"/>
        </a:xfrm>
      </p:grpSpPr>
      <p:sp>
        <p:nvSpPr>
          <p:cNvPr id="602" name="Shape 602"/>
          <p:cNvSpPr txBox="1"/>
          <p:nvPr>
            <p:ph idx="1" type="body"/>
          </p:nvPr>
        </p:nvSpPr>
        <p:spPr>
          <a:xfrm>
            <a:off x="228600" y="1196975"/>
            <a:ext cx="8305800" cy="16875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If molecules in the sky scattered low-frequency light more than high-frequency light, how would the colors of the sky and sunsets appear?</a:t>
            </a:r>
          </a:p>
        </p:txBody>
      </p:sp>
      <p:sp>
        <p:nvSpPr>
          <p:cNvPr id="603" name="Shape 60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Sunsets Are Red</a:t>
            </a: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7" name="Shape 607"/>
        <p:cNvGrpSpPr/>
        <p:nvPr/>
      </p:nvGrpSpPr>
      <p:grpSpPr>
        <a:xfrm>
          <a:off x="0" y="0"/>
          <a:ext cx="0" cy="0"/>
          <a:chOff x="0" y="0"/>
          <a:chExt cx="0" cy="0"/>
        </a:xfrm>
      </p:grpSpPr>
      <p:sp>
        <p:nvSpPr>
          <p:cNvPr id="608" name="Shape 608"/>
          <p:cNvSpPr txBox="1"/>
          <p:nvPr>
            <p:ph idx="1" type="body"/>
          </p:nvPr>
        </p:nvSpPr>
        <p:spPr>
          <a:xfrm>
            <a:off x="228600" y="1196975"/>
            <a:ext cx="8305800" cy="40243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If molecules in the sky scattered low-frequency light more than high-frequency light, how would the colors of the sky and sunsets appear?</a:t>
            </a:r>
            <a:br>
              <a:rPr b="0" i="0" lang="en-US" sz="2400" u="none" cap="none" strike="noStrike">
                <a:solidFill>
                  <a:schemeClr val="dk1"/>
                </a:solidFill>
                <a:latin typeface="Arial"/>
                <a:ea typeface="Arial"/>
                <a:cs typeface="Arial"/>
                <a:sym typeface="Arial"/>
              </a:rPr>
            </a:br>
          </a:p>
          <a:p>
            <a:pPr indent="0" lvl="0" marL="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If low frequencies were scattered more, red light would be scattered out of the sunlight on its long path through the atmosphere at sunset, and the sunlight to reach your eye would be predominantly blue and violet. </a:t>
            </a:r>
          </a:p>
        </p:txBody>
      </p:sp>
      <p:sp>
        <p:nvSpPr>
          <p:cNvPr id="609" name="Shape 60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Sunsets Are Red</a:t>
            </a: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Shape 614"/>
          <p:cNvSpPr txBox="1"/>
          <p:nvPr>
            <p:ph idx="1" type="body"/>
          </p:nvPr>
        </p:nvSpPr>
        <p:spPr>
          <a:xfrm>
            <a:off x="228600" y="1196975"/>
            <a:ext cx="6248400" cy="205263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Distant dark mountains are bluish in color. What is the source of this blueness? (</a:t>
            </a:r>
            <a:r>
              <a:rPr b="0" i="1" lang="en-US" sz="2400" u="none" cap="none" strike="noStrike">
                <a:solidFill>
                  <a:schemeClr val="dk1"/>
                </a:solidFill>
                <a:latin typeface="Arial"/>
                <a:ea typeface="Arial"/>
                <a:cs typeface="Arial"/>
                <a:sym typeface="Arial"/>
              </a:rPr>
              <a:t>Hint: </a:t>
            </a:r>
            <a:r>
              <a:rPr b="0" i="0" lang="en-US" sz="2400" u="none" cap="none" strike="noStrike">
                <a:solidFill>
                  <a:schemeClr val="dk1"/>
                </a:solidFill>
                <a:latin typeface="Arial"/>
                <a:ea typeface="Arial"/>
                <a:cs typeface="Arial"/>
                <a:sym typeface="Arial"/>
              </a:rPr>
              <a:t>What is between you and the mountains you see?)</a:t>
            </a:r>
          </a:p>
        </p:txBody>
      </p:sp>
      <p:sp>
        <p:nvSpPr>
          <p:cNvPr id="615" name="Shape 61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Sunsets Are Red</a:t>
            </a:r>
          </a:p>
        </p:txBody>
      </p:sp>
      <p:pic>
        <p:nvPicPr>
          <p:cNvPr descr="CPPE-Ch28-8_p566-Photo" id="616" name="Shape 616"/>
          <p:cNvPicPr preferRelativeResize="0"/>
          <p:nvPr/>
        </p:nvPicPr>
        <p:blipFill rotWithShape="1">
          <a:blip r:embed="rId3">
            <a:alphaModFix/>
          </a:blip>
          <a:srcRect b="0" l="0" r="0" t="0"/>
          <a:stretch/>
        </p:blipFill>
        <p:spPr>
          <a:xfrm>
            <a:off x="6248400" y="685800"/>
            <a:ext cx="2741612" cy="1495425"/>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0" name="Shape 620"/>
        <p:cNvGrpSpPr/>
        <p:nvPr/>
      </p:nvGrpSpPr>
      <p:grpSpPr>
        <a:xfrm>
          <a:off x="0" y="0"/>
          <a:ext cx="0" cy="0"/>
          <a:chOff x="0" y="0"/>
          <a:chExt cx="0" cy="0"/>
        </a:xfrm>
      </p:grpSpPr>
      <p:sp>
        <p:nvSpPr>
          <p:cNvPr id="621" name="Shape 621"/>
          <p:cNvSpPr txBox="1"/>
          <p:nvPr>
            <p:ph idx="1" type="body"/>
          </p:nvPr>
        </p:nvSpPr>
        <p:spPr>
          <a:xfrm>
            <a:off x="228600" y="1196975"/>
            <a:ext cx="6553200" cy="511968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Distant dark mountains are bluish in color. What is the source of this blueness? (</a:t>
            </a:r>
            <a:r>
              <a:rPr b="0" i="1" lang="en-US" sz="2400" u="none" cap="none" strike="noStrike">
                <a:solidFill>
                  <a:schemeClr val="dk1"/>
                </a:solidFill>
                <a:latin typeface="Arial"/>
                <a:ea typeface="Arial"/>
                <a:cs typeface="Arial"/>
                <a:sym typeface="Arial"/>
              </a:rPr>
              <a:t>Hint: </a:t>
            </a:r>
            <a:r>
              <a:rPr b="0" i="0" lang="en-US" sz="2400" u="none" cap="none" strike="noStrike">
                <a:solidFill>
                  <a:schemeClr val="dk1"/>
                </a:solidFill>
                <a:latin typeface="Arial"/>
                <a:ea typeface="Arial"/>
                <a:cs typeface="Arial"/>
                <a:sym typeface="Arial"/>
              </a:rPr>
              <a:t>What is between you and the mountains you see?)</a:t>
            </a:r>
            <a:br>
              <a:rPr b="0" i="0" lang="en-US" sz="2400" u="none" cap="none" strike="noStrike">
                <a:solidFill>
                  <a:schemeClr val="dk1"/>
                </a:solidFill>
                <a:latin typeface="Arial"/>
                <a:ea typeface="Arial"/>
                <a:cs typeface="Arial"/>
                <a:sym typeface="Arial"/>
              </a:rPr>
            </a:br>
          </a:p>
          <a:p>
            <a:pPr indent="0" lvl="0" marL="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If you look at distant dark mountains, very little light from them reaches you, and the blueness of the atmosphere between you and the mountains predominates. The blueness is of the low-altitude “sky” between you </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and the mountains. </a:t>
            </a:r>
          </a:p>
        </p:txBody>
      </p:sp>
      <p:sp>
        <p:nvSpPr>
          <p:cNvPr id="622" name="Shape 62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Sunsets Are Red</a:t>
            </a:r>
          </a:p>
        </p:txBody>
      </p:sp>
      <p:pic>
        <p:nvPicPr>
          <p:cNvPr descr="CPPE-Ch28-8_p566-Photo" id="623" name="Shape 623"/>
          <p:cNvPicPr preferRelativeResize="0"/>
          <p:nvPr/>
        </p:nvPicPr>
        <p:blipFill rotWithShape="1">
          <a:blip r:embed="rId3">
            <a:alphaModFix/>
          </a:blip>
          <a:srcRect b="0" l="0" r="0" t="0"/>
          <a:stretch/>
        </p:blipFill>
        <p:spPr>
          <a:xfrm>
            <a:off x="6248400" y="685800"/>
            <a:ext cx="2741612" cy="1495425"/>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7" name="Shape 627"/>
        <p:cNvGrpSpPr/>
        <p:nvPr/>
      </p:nvGrpSpPr>
      <p:grpSpPr>
        <a:xfrm>
          <a:off x="0" y="0"/>
          <a:ext cx="0" cy="0"/>
          <a:chOff x="0" y="0"/>
          <a:chExt cx="0" cy="0"/>
        </a:xfrm>
      </p:grpSpPr>
      <p:pic>
        <p:nvPicPr>
          <p:cNvPr descr="cs-concept-check" id="628" name="Shape 628"/>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629" name="Shape 629"/>
          <p:cNvSpPr txBox="1"/>
          <p:nvPr/>
        </p:nvSpPr>
        <p:spPr>
          <a:xfrm>
            <a:off x="1676400" y="3187700"/>
            <a:ext cx="66294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Why are sunsets red?</a:t>
            </a:r>
          </a:p>
        </p:txBody>
      </p:sp>
      <p:sp>
        <p:nvSpPr>
          <p:cNvPr id="630" name="Shape 63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Sunsets Are Red</a:t>
            </a: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pic>
        <p:nvPicPr>
          <p:cNvPr descr="cs-section-check" id="635" name="Shape 635"/>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636" name="Shape 636"/>
          <p:cNvSpPr txBox="1"/>
          <p:nvPr>
            <p:ph idx="1" type="body"/>
          </p:nvPr>
        </p:nvSpPr>
        <p:spPr>
          <a:xfrm>
            <a:off x="990600" y="2819400"/>
            <a:ext cx="79248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Water is greenish blue because water molecules absorb red. </a:t>
            </a:r>
          </a:p>
        </p:txBody>
      </p:sp>
      <p:sp>
        <p:nvSpPr>
          <p:cNvPr id="637" name="Shape 63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Water Is Greenish Blue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nvSpPr>
        <p:spPr>
          <a:xfrm>
            <a:off x="227012" y="1196975"/>
            <a:ext cx="8612187" cy="1260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Black objects that you can see do not absorb all light that falls on them, for there is always some reflection at the surface.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not, you wouldn’t be able to see them.</a:t>
            </a:r>
          </a:p>
        </p:txBody>
      </p:sp>
      <p:sp>
        <p:nvSpPr>
          <p:cNvPr id="116" name="Shape 116"/>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Color Spectrum</a:t>
            </a: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1" name="Shape 641"/>
        <p:cNvGrpSpPr/>
        <p:nvPr/>
      </p:nvGrpSpPr>
      <p:grpSpPr>
        <a:xfrm>
          <a:off x="0" y="0"/>
          <a:ext cx="0" cy="0"/>
          <a:chOff x="0" y="0"/>
          <a:chExt cx="0" cy="0"/>
        </a:xfrm>
      </p:grpSpPr>
      <p:sp>
        <p:nvSpPr>
          <p:cNvPr id="642" name="Shape 642"/>
          <p:cNvSpPr txBox="1"/>
          <p:nvPr/>
        </p:nvSpPr>
        <p:spPr>
          <a:xfrm>
            <a:off x="227012" y="1196975"/>
            <a:ext cx="70881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We often see a beautiful deep blue when we look at the surface of a lake or the ocean.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That is not the color of water. It is the reflected color of the sky.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color of water itself, as you can see by looking at a piece of white material under water, is a pale greenish blue.</a:t>
            </a:r>
          </a:p>
        </p:txBody>
      </p:sp>
      <p:sp>
        <p:nvSpPr>
          <p:cNvPr id="643" name="Shape 64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Water Is Greenish Blue</a:t>
            </a: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sp>
        <p:nvSpPr>
          <p:cNvPr id="648" name="Shape 648"/>
          <p:cNvSpPr txBox="1"/>
          <p:nvPr/>
        </p:nvSpPr>
        <p:spPr>
          <a:xfrm>
            <a:off x="227012" y="1196975"/>
            <a:ext cx="80787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Ocean water is cyan because it absorbs red. The froth in the waves is white because its droplets of many sizes scatter many colors. </a:t>
            </a:r>
          </a:p>
        </p:txBody>
      </p:sp>
      <p:sp>
        <p:nvSpPr>
          <p:cNvPr id="649" name="Shape 64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Water Is Greenish Blue</a:t>
            </a:r>
          </a:p>
        </p:txBody>
      </p:sp>
      <p:pic>
        <p:nvPicPr>
          <p:cNvPr descr="CPPE-Ch28-10_p570-Wave" id="650" name="Shape 650"/>
          <p:cNvPicPr preferRelativeResize="0"/>
          <p:nvPr/>
        </p:nvPicPr>
        <p:blipFill rotWithShape="1">
          <a:blip r:embed="rId3">
            <a:alphaModFix/>
          </a:blip>
          <a:srcRect b="0" l="0" r="0" t="0"/>
          <a:stretch/>
        </p:blipFill>
        <p:spPr>
          <a:xfrm>
            <a:off x="2135187" y="2514600"/>
            <a:ext cx="4875212" cy="368935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4" name="Shape 654"/>
        <p:cNvGrpSpPr/>
        <p:nvPr/>
      </p:nvGrpSpPr>
      <p:grpSpPr>
        <a:xfrm>
          <a:off x="0" y="0"/>
          <a:ext cx="0" cy="0"/>
          <a:chOff x="0" y="0"/>
          <a:chExt cx="0" cy="0"/>
        </a:xfrm>
      </p:grpSpPr>
      <p:sp>
        <p:nvSpPr>
          <p:cNvPr id="655" name="Shape 655"/>
          <p:cNvSpPr txBox="1"/>
          <p:nvPr/>
        </p:nvSpPr>
        <p:spPr>
          <a:xfrm>
            <a:off x="227012" y="1196975"/>
            <a:ext cx="70881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Water is transparent to nearly all the visible frequencies of light.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Water molecules absorb infrared waves because they resonate to the frequencies of infrared.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energy of the infrared waves is transformed into kinetic energy of the water molecules.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Infrared is a strong component of the sunlight that warms water.</a:t>
            </a:r>
          </a:p>
        </p:txBody>
      </p:sp>
      <p:sp>
        <p:nvSpPr>
          <p:cNvPr id="656" name="Shape 65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Water Is Greenish Blue</a:t>
            </a: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sp>
        <p:nvSpPr>
          <p:cNvPr id="661" name="Shape 661"/>
          <p:cNvSpPr txBox="1"/>
          <p:nvPr/>
        </p:nvSpPr>
        <p:spPr>
          <a:xfrm>
            <a:off x="227012" y="1196975"/>
            <a:ext cx="7697787" cy="35242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Water molecules resonate somewhat to the visible-red frequencies. This causes a gradual absorption of red light by water.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15-m layer of water reduces red light to a quarter of its initial brightness. There is very little red light in the sunlight that penetrates below 30 m of water.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complementary color of red is cyan—a greenish-blue color. In seawater, everything at these depths looks greenish blue.</a:t>
            </a:r>
          </a:p>
        </p:txBody>
      </p:sp>
      <p:sp>
        <p:nvSpPr>
          <p:cNvPr id="662" name="Shape 66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Water Is Greenish Blue</a:t>
            </a: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6" name="Shape 666"/>
        <p:cNvGrpSpPr/>
        <p:nvPr/>
      </p:nvGrpSpPr>
      <p:grpSpPr>
        <a:xfrm>
          <a:off x="0" y="0"/>
          <a:ext cx="0" cy="0"/>
          <a:chOff x="0" y="0"/>
          <a:chExt cx="0" cy="0"/>
        </a:xfrm>
      </p:grpSpPr>
      <p:sp>
        <p:nvSpPr>
          <p:cNvPr id="667" name="Shape 667"/>
          <p:cNvSpPr txBox="1"/>
          <p:nvPr/>
        </p:nvSpPr>
        <p:spPr>
          <a:xfrm>
            <a:off x="227012" y="1196975"/>
            <a:ext cx="76977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sky is blue because blue from sunlight is reemitted in all directions by molecules in the atmosphere.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Water is greenish blue because water molecules absorb red.</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colors of things depend on what colors are reflected by molecules, and also by what colors are absorbed by molecules.</a:t>
            </a:r>
          </a:p>
        </p:txBody>
      </p:sp>
      <p:sp>
        <p:nvSpPr>
          <p:cNvPr id="668" name="Shape 66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Water Is Greenish Blue</a:t>
            </a: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2" name="Shape 672"/>
        <p:cNvGrpSpPr/>
        <p:nvPr/>
      </p:nvGrpSpPr>
      <p:grpSpPr>
        <a:xfrm>
          <a:off x="0" y="0"/>
          <a:ext cx="0" cy="0"/>
          <a:chOff x="0" y="0"/>
          <a:chExt cx="0" cy="0"/>
        </a:xfrm>
      </p:grpSpPr>
      <p:sp>
        <p:nvSpPr>
          <p:cNvPr id="673" name="Shape 673"/>
          <p:cNvSpPr txBox="1"/>
          <p:nvPr>
            <p:ph idx="1" type="body"/>
          </p:nvPr>
        </p:nvSpPr>
        <p:spPr>
          <a:xfrm>
            <a:off x="228600" y="1196975"/>
            <a:ext cx="8305800" cy="241776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Distant snow-covered mountains reflect a lot of light and are bright. But they sometimes look yellowish, depending on how far away they are. Why are they yellow? (</a:t>
            </a:r>
            <a:r>
              <a:rPr b="0" i="1" lang="en-US" sz="2400" u="none" cap="none" strike="noStrike">
                <a:solidFill>
                  <a:schemeClr val="dk1"/>
                </a:solidFill>
                <a:latin typeface="Arial"/>
                <a:ea typeface="Arial"/>
                <a:cs typeface="Arial"/>
                <a:sym typeface="Arial"/>
              </a:rPr>
              <a:t>Hint: </a:t>
            </a:r>
            <a:r>
              <a:rPr b="0" i="0" lang="en-US" sz="2400" u="none" cap="none" strike="noStrike">
                <a:solidFill>
                  <a:schemeClr val="dk1"/>
                </a:solidFill>
                <a:latin typeface="Arial"/>
                <a:ea typeface="Arial"/>
                <a:cs typeface="Arial"/>
                <a:sym typeface="Arial"/>
              </a:rPr>
              <a:t>What happens to the reflected white light as it travels from the mountain to you?)</a:t>
            </a:r>
          </a:p>
        </p:txBody>
      </p:sp>
      <p:sp>
        <p:nvSpPr>
          <p:cNvPr id="674" name="Shape 67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Water Is Greenish Blue</a:t>
            </a: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8" name="Shape 678"/>
        <p:cNvGrpSpPr/>
        <p:nvPr/>
      </p:nvGrpSpPr>
      <p:grpSpPr>
        <a:xfrm>
          <a:off x="0" y="0"/>
          <a:ext cx="0" cy="0"/>
          <a:chOff x="0" y="0"/>
          <a:chExt cx="0" cy="0"/>
        </a:xfrm>
      </p:grpSpPr>
      <p:sp>
        <p:nvSpPr>
          <p:cNvPr id="679" name="Shape 679"/>
          <p:cNvSpPr txBox="1"/>
          <p:nvPr>
            <p:ph idx="1" type="body"/>
          </p:nvPr>
        </p:nvSpPr>
        <p:spPr>
          <a:xfrm>
            <a:off x="228600" y="1196975"/>
            <a:ext cx="8305800" cy="482758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Distant snow-covered mountains reflect a lot of light and are bright. But they sometimes look yellowish, depending on how far away they are. Why are they yellow? (</a:t>
            </a:r>
            <a:r>
              <a:rPr b="0" i="1" lang="en-US" sz="2400" u="none" cap="none" strike="noStrike">
                <a:solidFill>
                  <a:schemeClr val="dk1"/>
                </a:solidFill>
                <a:latin typeface="Arial"/>
                <a:ea typeface="Arial"/>
                <a:cs typeface="Arial"/>
                <a:sym typeface="Arial"/>
              </a:rPr>
              <a:t>Hint: </a:t>
            </a:r>
            <a:r>
              <a:rPr b="0" i="0" lang="en-US" sz="2400" u="none" cap="none" strike="noStrike">
                <a:solidFill>
                  <a:schemeClr val="dk1"/>
                </a:solidFill>
                <a:latin typeface="Arial"/>
                <a:ea typeface="Arial"/>
                <a:cs typeface="Arial"/>
                <a:sym typeface="Arial"/>
              </a:rPr>
              <a:t>What happens to the reflected white light as it travels from the mountain to you?)</a:t>
            </a:r>
          </a:p>
          <a:p>
            <a:pPr indent="0" lvl="0" marL="0" marR="0" rtl="0" algn="l">
              <a:lnSpc>
                <a:spcPct val="100000"/>
              </a:lnSpc>
              <a:spcBef>
                <a:spcPts val="480"/>
              </a:spcBef>
              <a:spcAft>
                <a:spcPts val="0"/>
              </a:spcAft>
              <a:buClr>
                <a:schemeClr val="dk1"/>
              </a:buClr>
              <a:buSzPct val="250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Distant snow-covered mountains often appear a pale yellow because the blue in the white light from the snowy mountains is scattered on its way to you. The complementary color left is yellow. </a:t>
            </a:r>
          </a:p>
        </p:txBody>
      </p:sp>
      <p:sp>
        <p:nvSpPr>
          <p:cNvPr id="680" name="Shape 68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Water Is Greenish Blue</a:t>
            </a: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4" name="Shape 684"/>
        <p:cNvGrpSpPr/>
        <p:nvPr/>
      </p:nvGrpSpPr>
      <p:grpSpPr>
        <a:xfrm>
          <a:off x="0" y="0"/>
          <a:ext cx="0" cy="0"/>
          <a:chOff x="0" y="0"/>
          <a:chExt cx="0" cy="0"/>
        </a:xfrm>
      </p:grpSpPr>
      <p:pic>
        <p:nvPicPr>
          <p:cNvPr descr="cs-concept-check" id="685" name="Shape 685"/>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686" name="Shape 686"/>
          <p:cNvSpPr txBox="1"/>
          <p:nvPr/>
        </p:nvSpPr>
        <p:spPr>
          <a:xfrm>
            <a:off x="1676400" y="3187700"/>
            <a:ext cx="66294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Why is water greenish blue?</a:t>
            </a:r>
          </a:p>
        </p:txBody>
      </p:sp>
      <p:sp>
        <p:nvSpPr>
          <p:cNvPr id="687" name="Shape 68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Why Water Is Greenish Blue</a:t>
            </a: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1" name="Shape 691"/>
        <p:cNvGrpSpPr/>
        <p:nvPr/>
      </p:nvGrpSpPr>
      <p:grpSpPr>
        <a:xfrm>
          <a:off x="0" y="0"/>
          <a:ext cx="0" cy="0"/>
          <a:chOff x="0" y="0"/>
          <a:chExt cx="0" cy="0"/>
        </a:xfrm>
      </p:grpSpPr>
      <p:pic>
        <p:nvPicPr>
          <p:cNvPr descr="cs-section-check" id="692" name="Shape 692"/>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693" name="Shape 693"/>
          <p:cNvSpPr txBox="1"/>
          <p:nvPr>
            <p:ph idx="1" type="body"/>
          </p:nvPr>
        </p:nvSpPr>
        <p:spPr>
          <a:xfrm>
            <a:off x="990600" y="2797175"/>
            <a:ext cx="79248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After an excited atom emits light, it returns to its normal state.</a:t>
            </a:r>
          </a:p>
        </p:txBody>
      </p:sp>
      <p:sp>
        <p:nvSpPr>
          <p:cNvPr id="694" name="Shape 69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Atomic Color Code</a:t>
            </a:r>
            <a:r>
              <a:rPr b="1" i="0" lang="en-US" sz="2400" u="none">
                <a:solidFill>
                  <a:srgbClr val="E63219"/>
                </a:solidFill>
                <a:latin typeface="Arial"/>
                <a:ea typeface="Arial"/>
                <a:cs typeface="Arial"/>
                <a:sym typeface="Arial"/>
              </a:rPr>
              <a:t>—</a:t>
            </a:r>
            <a:r>
              <a:rPr b="1" i="0" lang="en-US" sz="2800" u="none">
                <a:solidFill>
                  <a:srgbClr val="E63219"/>
                </a:solidFill>
                <a:latin typeface="Arial"/>
                <a:ea typeface="Arial"/>
                <a:cs typeface="Arial"/>
                <a:sym typeface="Arial"/>
              </a:rPr>
              <a:t>Atomic Spectra</a:t>
            </a: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8" name="Shape 698"/>
        <p:cNvGrpSpPr/>
        <p:nvPr/>
      </p:nvGrpSpPr>
      <p:grpSpPr>
        <a:xfrm>
          <a:off x="0" y="0"/>
          <a:ext cx="0" cy="0"/>
          <a:chOff x="0" y="0"/>
          <a:chExt cx="0" cy="0"/>
        </a:xfrm>
      </p:grpSpPr>
      <p:sp>
        <p:nvSpPr>
          <p:cNvPr id="699" name="Shape 699"/>
          <p:cNvSpPr txBox="1"/>
          <p:nvPr/>
        </p:nvSpPr>
        <p:spPr>
          <a:xfrm>
            <a:off x="227012" y="1196975"/>
            <a:ext cx="7697787" cy="39624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Every element has its own characteristic color when it emits light.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color is a blend of various frequencies of light. Light of each frequency is emitted when the electrons change energy states.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Electrons have well-defined energy levels—lower energy near the atomic nucleus and higher energy farther from the nucleus.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an atom absorbs external energy, one or more of its electrons is boosted to a higher energy level. </a:t>
            </a:r>
          </a:p>
        </p:txBody>
      </p:sp>
      <p:sp>
        <p:nvSpPr>
          <p:cNvPr id="700" name="Shape 70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28.11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Atomic Color Code</a:t>
            </a:r>
            <a:r>
              <a:rPr b="1" i="0" lang="en-US" sz="2400" u="none">
                <a:solidFill>
                  <a:srgbClr val="E63219"/>
                </a:solidFill>
                <a:latin typeface="Arial"/>
                <a:ea typeface="Arial"/>
                <a:cs typeface="Arial"/>
                <a:sym typeface="Arial"/>
              </a:rPr>
              <a:t>—</a:t>
            </a:r>
            <a:r>
              <a:rPr b="1" i="0" lang="en-US" sz="2800" u="none">
                <a:solidFill>
                  <a:srgbClr val="E63219"/>
                </a:solidFill>
                <a:latin typeface="Arial"/>
                <a:ea typeface="Arial"/>
                <a:cs typeface="Arial"/>
                <a:sym typeface="Arial"/>
              </a:rPr>
              <a:t>Atomic Spectra</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