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6" Type="http://schemas.openxmlformats.org/officeDocument/2006/relationships/slide" Target="slides/slide122.xml"/><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Shape 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 name="Shape 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9" name="Shape 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Shape 7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75" name="Shape 7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Shape 78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82" name="Shape 7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83" name="Shape 78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Shape 7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89" name="Shape 7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3" name="Shape 793"/>
        <p:cNvGrpSpPr/>
        <p:nvPr/>
      </p:nvGrpSpPr>
      <p:grpSpPr>
        <a:xfrm>
          <a:off x="0" y="0"/>
          <a:ext cx="0" cy="0"/>
          <a:chOff x="0" y="0"/>
          <a:chExt cx="0" cy="0"/>
        </a:xfrm>
      </p:grpSpPr>
      <p:sp>
        <p:nvSpPr>
          <p:cNvPr id="794" name="Shape 7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95" name="Shape 7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96" name="Shape 7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Shape 8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02" name="Shape 8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Shape 80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08" name="Shape 8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09" name="Shape 8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Shape 8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15" name="Shape 8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9" name="Shape 819"/>
        <p:cNvGrpSpPr/>
        <p:nvPr/>
      </p:nvGrpSpPr>
      <p:grpSpPr>
        <a:xfrm>
          <a:off x="0" y="0"/>
          <a:ext cx="0" cy="0"/>
          <a:chOff x="0" y="0"/>
          <a:chExt cx="0" cy="0"/>
        </a:xfrm>
      </p:grpSpPr>
      <p:sp>
        <p:nvSpPr>
          <p:cNvPr id="820" name="Shape 8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21" name="Shape 8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5" name="Shape 825"/>
        <p:cNvGrpSpPr/>
        <p:nvPr/>
      </p:nvGrpSpPr>
      <p:grpSpPr>
        <a:xfrm>
          <a:off x="0" y="0"/>
          <a:ext cx="0" cy="0"/>
          <a:chOff x="0" y="0"/>
          <a:chExt cx="0" cy="0"/>
        </a:xfrm>
      </p:grpSpPr>
      <p:sp>
        <p:nvSpPr>
          <p:cNvPr id="826" name="Shape 8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27" name="Shape 8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Shape 8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33" name="Shape 8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7" name="Shape 9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7" name="Shape 837"/>
        <p:cNvGrpSpPr/>
        <p:nvPr/>
      </p:nvGrpSpPr>
      <p:grpSpPr>
        <a:xfrm>
          <a:off x="0" y="0"/>
          <a:ext cx="0" cy="0"/>
          <a:chOff x="0" y="0"/>
          <a:chExt cx="0" cy="0"/>
        </a:xfrm>
      </p:grpSpPr>
      <p:sp>
        <p:nvSpPr>
          <p:cNvPr id="838" name="Shape 8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39" name="Shape 8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Shape 8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45" name="Shape 8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Shape 8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51" name="Shape 8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5" name="Shape 855"/>
        <p:cNvGrpSpPr/>
        <p:nvPr/>
      </p:nvGrpSpPr>
      <p:grpSpPr>
        <a:xfrm>
          <a:off x="0" y="0"/>
          <a:ext cx="0" cy="0"/>
          <a:chOff x="0" y="0"/>
          <a:chExt cx="0" cy="0"/>
        </a:xfrm>
      </p:grpSpPr>
      <p:sp>
        <p:nvSpPr>
          <p:cNvPr id="856" name="Shape 8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57" name="Shape 8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Shape 8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63" name="Shape 8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7" name="Shape 867"/>
        <p:cNvGrpSpPr/>
        <p:nvPr/>
      </p:nvGrpSpPr>
      <p:grpSpPr>
        <a:xfrm>
          <a:off x="0" y="0"/>
          <a:ext cx="0" cy="0"/>
          <a:chOff x="0" y="0"/>
          <a:chExt cx="0" cy="0"/>
        </a:xfrm>
      </p:grpSpPr>
      <p:sp>
        <p:nvSpPr>
          <p:cNvPr id="868" name="Shape 8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69" name="Shape 8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3" name="Shape 873"/>
        <p:cNvGrpSpPr/>
        <p:nvPr/>
      </p:nvGrpSpPr>
      <p:grpSpPr>
        <a:xfrm>
          <a:off x="0" y="0"/>
          <a:ext cx="0" cy="0"/>
          <a:chOff x="0" y="0"/>
          <a:chExt cx="0" cy="0"/>
        </a:xfrm>
      </p:grpSpPr>
      <p:sp>
        <p:nvSpPr>
          <p:cNvPr id="874" name="Shape 8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75" name="Shape 8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9" name="Shape 879"/>
        <p:cNvGrpSpPr/>
        <p:nvPr/>
      </p:nvGrpSpPr>
      <p:grpSpPr>
        <a:xfrm>
          <a:off x="0" y="0"/>
          <a:ext cx="0" cy="0"/>
          <a:chOff x="0" y="0"/>
          <a:chExt cx="0" cy="0"/>
        </a:xfrm>
      </p:grpSpPr>
      <p:sp>
        <p:nvSpPr>
          <p:cNvPr id="880" name="Shape 8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81" name="Shape 8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Shape 8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87" name="Shape 8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1" name="Shape 891"/>
        <p:cNvGrpSpPr/>
        <p:nvPr/>
      </p:nvGrpSpPr>
      <p:grpSpPr>
        <a:xfrm>
          <a:off x="0" y="0"/>
          <a:ext cx="0" cy="0"/>
          <a:chOff x="0" y="0"/>
          <a:chExt cx="0" cy="0"/>
        </a:xfrm>
      </p:grpSpPr>
      <p:sp>
        <p:nvSpPr>
          <p:cNvPr id="892" name="Shape 8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93" name="Shape 8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6" name="Shape 10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Shape 8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99" name="Shape 8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3" name="Shape 903"/>
        <p:cNvGrpSpPr/>
        <p:nvPr/>
      </p:nvGrpSpPr>
      <p:grpSpPr>
        <a:xfrm>
          <a:off x="0" y="0"/>
          <a:ext cx="0" cy="0"/>
          <a:chOff x="0" y="0"/>
          <a:chExt cx="0" cy="0"/>
        </a:xfrm>
      </p:grpSpPr>
      <p:sp>
        <p:nvSpPr>
          <p:cNvPr id="904" name="Shape 9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05" name="Shape 9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9" name="Shape 909"/>
        <p:cNvGrpSpPr/>
        <p:nvPr/>
      </p:nvGrpSpPr>
      <p:grpSpPr>
        <a:xfrm>
          <a:off x="0" y="0"/>
          <a:ext cx="0" cy="0"/>
          <a:chOff x="0" y="0"/>
          <a:chExt cx="0" cy="0"/>
        </a:xfrm>
      </p:grpSpPr>
      <p:sp>
        <p:nvSpPr>
          <p:cNvPr id="910" name="Shape 9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11" name="Shape 9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4" name="Shape 1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1" name="Shape 12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0" name="Shape 1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7" name="Shape 13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4" name="Shape 1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2" name="Shape 15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0" name="Shape 1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Shape 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 name="Shape 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7" name="Shape 1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4" name="Shape 17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2" name="Shape 1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0" name="Shape 1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7" name="Shape 19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5" name="Shape 2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3" name="Shape 21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0" name="Shape 2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7" name="Shape 2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5" name="Shape 23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 name="Shape 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3" name="Shape 2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0" name="Shape 2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1" name="Shape 25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8" name="Shape 2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6" name="Shape 2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4" name="Shape 27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1" name="Shape 2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9" name="Shape 2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6" name="Shape 2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5" name="Shape 3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2" name="Shape 3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 name="Shape 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8" name="Shape 3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9" name="Shape 31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7" name="Shape 3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5" name="Shape 33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2" name="Shape 3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3" name="Shape 3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1" name="Shape 35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9" name="Shape 35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7" name="Shape 3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5" name="Shape 37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3" name="Shape 38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1" name="Shape 3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 name="Shape 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 name="Shape 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9" name="Shape 3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5" name="Shape 4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6" name="Shape 40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Shape 41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12" name="Shape 4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3" name="Shape 41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0" name="Shape 4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1" name="Shape 42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9" name="Shape 42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5" name="Shape 4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6" name="Shape 4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3" name="Shape 4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4" name="Shape 4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1" name="Shape 4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2" name="Shape 45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9" name="Shape 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0" name="Shape 4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7" name="Shape 4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 name="Shape 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Shape 47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5" name="Shape 47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2" name="Shape 4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3" name="Shape 48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0" name="Shape 4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6" name="Shape 4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7" name="Shape 49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Shape 50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3" name="Shape 5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4" name="Shape 50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1" name="Shape 5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2" name="Shape 5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Shape 51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9" name="Shape 51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Shape 52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6" name="Shape 5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7" name="Shape 5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Shape 53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5" name="Shape 53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Shape 54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2" name="Shape 5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3" name="Shape 5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7" name="Shape 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 name="Shape 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9" name="Shape 5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0" name="Shape 5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Shape 5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6" name="Shape 5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7" name="Shape 5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3" name="Shape 5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4" name="Shape 56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Shape 57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1" name="Shape 5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2" name="Shape 57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Shape 57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9" name="Shape 5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0" name="Shape 5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7" name="Shape 5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8" name="Shape 58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Shape 59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4" name="Shape 5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5" name="Shape 59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Shape 6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2" name="Shape 6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3" name="Shape 6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Shape 6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9" name="Shape 6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0" name="Shape 6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Shape 6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16" name="Shape 6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7" name="Shape 6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5" name="Shape 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 name="Shape 7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Shape 62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25" name="Shape 6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6" name="Shape 62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Shape 6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34" name="Shape 6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Shape 6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1" name="Shape 6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7" name="Shape 6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Shape 6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3" name="Shape 6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Shape 6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59" name="Shape 6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0" name="Shape 6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Shape 6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67" name="Shape 6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8" name="Shape 6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Shape 67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75" name="Shape 6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76" name="Shape 67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Shape 6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83" name="Shape 6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4" name="Shape 6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Shape 6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90" name="Shape 6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91" name="Shape 6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3" name="Shape 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Shape 6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98" name="Shape 6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99" name="Shape 6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Shape 7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06" name="Shape 7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07" name="Shape 7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Shape 71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14" name="Shape 7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15" name="Shape 71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Shape 72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22" name="Shape 7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23" name="Shape 72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Shape 72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30" name="Shape 7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1" name="Shape 73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Shape 73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38" name="Shape 7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9" name="Shape 73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Shape 74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45" name="Shape 7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46" name="Shape 74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Shape 7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52" name="Shape 7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53" name="Shape 7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Shape 7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60" name="Shape 7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1" name="Shape 7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6" name="Shape 766"/>
        <p:cNvGrpSpPr/>
        <p:nvPr/>
      </p:nvGrpSpPr>
      <p:grpSpPr>
        <a:xfrm>
          <a:off x="0" y="0"/>
          <a:ext cx="0" cy="0"/>
          <a:chOff x="0" y="0"/>
          <a:chExt cx="0" cy="0"/>
        </a:xfrm>
      </p:grpSpPr>
      <p:sp>
        <p:nvSpPr>
          <p:cNvPr id="767" name="Shape 76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68" name="Shape 7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9" name="Shape 76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Object  only">
    <p:spTree>
      <p:nvGrpSpPr>
        <p:cNvPr id="19" name="Shape 19"/>
        <p:cNvGrpSpPr/>
        <p:nvPr/>
      </p:nvGrpSpPr>
      <p:grpSpPr>
        <a:xfrm>
          <a:off x="0" y="0"/>
          <a:ext cx="0" cy="0"/>
          <a:chOff x="0" y="0"/>
          <a:chExt cx="0" cy="0"/>
        </a:xfrm>
      </p:grpSpPr>
      <p:sp>
        <p:nvSpPr>
          <p:cNvPr id="20" name="Shape 20"/>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56515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25</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Vibrations and Waves</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6.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0.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3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3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3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37.png"/><Relationship Id="rId4" Type="http://schemas.openxmlformats.org/officeDocument/2006/relationships/image" Target="../media/image3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6.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3.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4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4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4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6.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4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4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4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8" name="Shape 28"/>
          <p:cNvSpPr txBox="1"/>
          <p:nvPr>
            <p:ph idx="1" type="body"/>
          </p:nvPr>
        </p:nvSpPr>
        <p:spPr>
          <a:xfrm>
            <a:off x="3886200" y="2863850"/>
            <a:ext cx="4953000" cy="9461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800" u="none" cap="none" strike="noStrike">
                <a:solidFill>
                  <a:schemeClr val="hlink"/>
                </a:solidFill>
                <a:latin typeface="Arial"/>
                <a:ea typeface="Arial"/>
                <a:cs typeface="Arial"/>
                <a:sym typeface="Arial"/>
              </a:rPr>
              <a:t>Waves transmit energy through space and time.</a:t>
            </a:r>
          </a:p>
        </p:txBody>
      </p:sp>
      <p:pic>
        <p:nvPicPr>
          <p:cNvPr id="29" name="Shape 29"/>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30" name="Shape 30"/>
          <p:cNvPicPr preferRelativeResize="0"/>
          <p:nvPr/>
        </p:nvPicPr>
        <p:blipFill rotWithShape="1">
          <a:blip r:embed="rId5">
            <a:alphaModFix/>
          </a:blip>
          <a:srcRect b="0" l="0" r="0" t="0"/>
          <a:stretch/>
        </p:blipFill>
        <p:spPr>
          <a:xfrm>
            <a:off x="200025" y="2770187"/>
            <a:ext cx="1552575" cy="13446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 name="Shape 90"/>
        <p:cNvGrpSpPr/>
        <p:nvPr/>
      </p:nvGrpSpPr>
      <p:grpSpPr>
        <a:xfrm>
          <a:off x="0" y="0"/>
          <a:ext cx="0" cy="0"/>
          <a:chOff x="0" y="0"/>
          <a:chExt cx="0" cy="0"/>
        </a:xfrm>
      </p:grpSpPr>
      <p:sp>
        <p:nvSpPr>
          <p:cNvPr id="91" name="Shape 91"/>
          <p:cNvSpPr txBox="1"/>
          <p:nvPr/>
        </p:nvSpPr>
        <p:spPr>
          <a:xfrm>
            <a:off x="227012" y="1196975"/>
            <a:ext cx="78501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Frank Oppenheimer demonstrates that a pendulum swinging back and forth traces out a straight line over a stationary surface, and a sine curve when the surface moves at constant speed.</a:t>
            </a:r>
          </a:p>
        </p:txBody>
      </p:sp>
      <p:sp>
        <p:nvSpPr>
          <p:cNvPr id="92" name="Shape 9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pic>
        <p:nvPicPr>
          <p:cNvPr id="93" name="Shape 93"/>
          <p:cNvPicPr preferRelativeResize="0"/>
          <p:nvPr/>
        </p:nvPicPr>
        <p:blipFill rotWithShape="1">
          <a:blip r:embed="rId3">
            <a:alphaModFix/>
          </a:blip>
          <a:srcRect b="0" l="0" r="0" t="0"/>
          <a:stretch/>
        </p:blipFill>
        <p:spPr>
          <a:xfrm>
            <a:off x="1574800" y="2830512"/>
            <a:ext cx="5995987" cy="3405187"/>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6" name="Shape 776"/>
        <p:cNvGrpSpPr/>
        <p:nvPr/>
      </p:nvGrpSpPr>
      <p:grpSpPr>
        <a:xfrm>
          <a:off x="0" y="0"/>
          <a:ext cx="0" cy="0"/>
          <a:chOff x="0" y="0"/>
          <a:chExt cx="0" cy="0"/>
        </a:xfrm>
      </p:grpSpPr>
      <p:pic>
        <p:nvPicPr>
          <p:cNvPr id="777" name="Shape 77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778" name="Shape 778"/>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causes a shock wave?</a:t>
            </a:r>
          </a:p>
        </p:txBody>
      </p:sp>
      <p:sp>
        <p:nvSpPr>
          <p:cNvPr id="779" name="Shape 77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Shock Waves</a:t>
            </a: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84" name="Shape 784"/>
        <p:cNvGrpSpPr/>
        <p:nvPr/>
      </p:nvGrpSpPr>
      <p:grpSpPr>
        <a:xfrm>
          <a:off x="0" y="0"/>
          <a:ext cx="0" cy="0"/>
          <a:chOff x="0" y="0"/>
          <a:chExt cx="0" cy="0"/>
        </a:xfrm>
      </p:grpSpPr>
      <p:sp>
        <p:nvSpPr>
          <p:cNvPr id="785" name="Shape 785"/>
          <p:cNvSpPr txBox="1"/>
          <p:nvPr/>
        </p:nvSpPr>
        <p:spPr>
          <a:xfrm>
            <a:off x="227012" y="1196975"/>
            <a:ext cx="8002587" cy="24669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The time it takes for a pendulum to swing to and fro is considered its</a:t>
            </a:r>
            <a:r>
              <a:rPr b="0" i="0" lang="en-US" sz="2000" u="none">
                <a:solidFill>
                  <a:schemeClr val="dk1"/>
                </a:solidFill>
                <a:latin typeface="Arial"/>
                <a:ea typeface="Arial"/>
                <a:cs typeface="Arial"/>
                <a:sym typeface="Arial"/>
              </a:rPr>
              <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frequency.</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period.</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wavelength.</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br>
              <a:rPr b="0" i="0" lang="en-US" sz="2000" u="none" cap="none" strike="noStrike">
                <a:solidFill>
                  <a:schemeClr val="dk1"/>
                </a:solidFill>
                <a:latin typeface="Arial"/>
                <a:ea typeface="Arial"/>
                <a:cs typeface="Arial"/>
                <a:sym typeface="Arial"/>
              </a:rPr>
            </a:br>
          </a:p>
        </p:txBody>
      </p:sp>
      <p:sp>
        <p:nvSpPr>
          <p:cNvPr id="786" name="Shape 78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0" name="Shape 790"/>
        <p:cNvGrpSpPr/>
        <p:nvPr/>
      </p:nvGrpSpPr>
      <p:grpSpPr>
        <a:xfrm>
          <a:off x="0" y="0"/>
          <a:ext cx="0" cy="0"/>
          <a:chOff x="0" y="0"/>
          <a:chExt cx="0" cy="0"/>
        </a:xfrm>
      </p:grpSpPr>
      <p:sp>
        <p:nvSpPr>
          <p:cNvPr id="791" name="Shape 791"/>
          <p:cNvSpPr txBox="1"/>
          <p:nvPr/>
        </p:nvSpPr>
        <p:spPr>
          <a:xfrm>
            <a:off x="227012" y="1196975"/>
            <a:ext cx="8002587" cy="28321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The time it takes for a pendulum to swing to and fro is considered its</a:t>
            </a:r>
            <a:r>
              <a:rPr b="0" i="0" lang="en-US" sz="2000" u="none">
                <a:solidFill>
                  <a:schemeClr val="dk1"/>
                </a:solidFill>
                <a:latin typeface="Arial"/>
                <a:ea typeface="Arial"/>
                <a:cs typeface="Arial"/>
                <a:sym typeface="Arial"/>
              </a:rPr>
              <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frequency.</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period.</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wavelength.</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792" name="Shape 79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7" name="Shape 797"/>
        <p:cNvGrpSpPr/>
        <p:nvPr/>
      </p:nvGrpSpPr>
      <p:grpSpPr>
        <a:xfrm>
          <a:off x="0" y="0"/>
          <a:ext cx="0" cy="0"/>
          <a:chOff x="0" y="0"/>
          <a:chExt cx="0" cy="0"/>
        </a:xfrm>
      </p:grpSpPr>
      <p:sp>
        <p:nvSpPr>
          <p:cNvPr id="798" name="Shape 798"/>
          <p:cNvSpPr txBox="1"/>
          <p:nvPr/>
        </p:nvSpPr>
        <p:spPr>
          <a:xfrm>
            <a:off x="227012" y="1196975"/>
            <a:ext cx="8688387" cy="21621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The frequency of a wave is the inverse of its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frequency.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period.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wavelength.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br>
              <a:rPr b="0" i="0" lang="en-US" sz="2000" u="none" cap="none" strike="noStrike">
                <a:solidFill>
                  <a:schemeClr val="dk1"/>
                </a:solidFill>
                <a:latin typeface="Arial"/>
                <a:ea typeface="Arial"/>
                <a:cs typeface="Arial"/>
                <a:sym typeface="Arial"/>
              </a:rPr>
            </a:br>
          </a:p>
        </p:txBody>
      </p:sp>
      <p:sp>
        <p:nvSpPr>
          <p:cNvPr id="799" name="Shape 79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03" name="Shape 803"/>
        <p:cNvGrpSpPr/>
        <p:nvPr/>
      </p:nvGrpSpPr>
      <p:grpSpPr>
        <a:xfrm>
          <a:off x="0" y="0"/>
          <a:ext cx="0" cy="0"/>
          <a:chOff x="0" y="0"/>
          <a:chExt cx="0" cy="0"/>
        </a:xfrm>
      </p:grpSpPr>
      <p:sp>
        <p:nvSpPr>
          <p:cNvPr id="804" name="Shape 804"/>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The frequency of a wave is the inverse of its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frequency.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period.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wavelength.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805" name="Shape 80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0" name="Shape 810"/>
        <p:cNvGrpSpPr/>
        <p:nvPr/>
      </p:nvGrpSpPr>
      <p:grpSpPr>
        <a:xfrm>
          <a:off x="0" y="0"/>
          <a:ext cx="0" cy="0"/>
          <a:chOff x="0" y="0"/>
          <a:chExt cx="0" cy="0"/>
        </a:xfrm>
      </p:grpSpPr>
      <p:sp>
        <p:nvSpPr>
          <p:cNvPr id="811" name="Shape 811"/>
          <p:cNvSpPr txBox="1"/>
          <p:nvPr/>
        </p:nvSpPr>
        <p:spPr>
          <a:xfrm>
            <a:off x="228600" y="1196975"/>
            <a:ext cx="8686800"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A wave transfers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wavelength.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frequency.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energy.</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812" name="Shape 81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6" name="Shape 816"/>
        <p:cNvGrpSpPr/>
        <p:nvPr/>
      </p:nvGrpSpPr>
      <p:grpSpPr>
        <a:xfrm>
          <a:off x="0" y="0"/>
          <a:ext cx="0" cy="0"/>
          <a:chOff x="0" y="0"/>
          <a:chExt cx="0" cy="0"/>
        </a:xfrm>
      </p:grpSpPr>
      <p:sp>
        <p:nvSpPr>
          <p:cNvPr id="817" name="Shape 817"/>
          <p:cNvSpPr txBox="1"/>
          <p:nvPr/>
        </p:nvSpPr>
        <p:spPr>
          <a:xfrm>
            <a:off x="228600" y="1196975"/>
            <a:ext cx="8686800"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A wave transfers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wavelength.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frequency.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energy.</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818" name="Shape 81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2" name="Shape 822"/>
        <p:cNvGrpSpPr/>
        <p:nvPr/>
      </p:nvGrpSpPr>
      <p:grpSpPr>
        <a:xfrm>
          <a:off x="0" y="0"/>
          <a:ext cx="0" cy="0"/>
          <a:chOff x="0" y="0"/>
          <a:chExt cx="0" cy="0"/>
        </a:xfrm>
      </p:grpSpPr>
      <p:sp>
        <p:nvSpPr>
          <p:cNvPr id="823" name="Shape 823"/>
          <p:cNvSpPr txBox="1"/>
          <p:nvPr/>
        </p:nvSpPr>
        <p:spPr>
          <a:xfrm>
            <a:off x="228600" y="1219200"/>
            <a:ext cx="86106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The speed of a wave can be found by multiplying its frequency by the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period.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wavelength.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density of the medium that carries the wave.</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p:txBody>
      </p:sp>
      <p:sp>
        <p:nvSpPr>
          <p:cNvPr id="824" name="Shape 82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8" name="Shape 828"/>
        <p:cNvGrpSpPr/>
        <p:nvPr/>
      </p:nvGrpSpPr>
      <p:grpSpPr>
        <a:xfrm>
          <a:off x="0" y="0"/>
          <a:ext cx="0" cy="0"/>
          <a:chOff x="0" y="0"/>
          <a:chExt cx="0" cy="0"/>
        </a:xfrm>
      </p:grpSpPr>
      <p:sp>
        <p:nvSpPr>
          <p:cNvPr id="829" name="Shape 829"/>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The speed of a wave can be found by multiplying its frequency by the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period.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wavelength.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amplitude.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density of the medium that carries the wave.</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830" name="Shape 83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4" name="Shape 834"/>
        <p:cNvGrpSpPr/>
        <p:nvPr/>
      </p:nvGrpSpPr>
      <p:grpSpPr>
        <a:xfrm>
          <a:off x="0" y="0"/>
          <a:ext cx="0" cy="0"/>
          <a:chOff x="0" y="0"/>
          <a:chExt cx="0" cy="0"/>
        </a:xfrm>
      </p:grpSpPr>
      <p:sp>
        <p:nvSpPr>
          <p:cNvPr id="835" name="Shape 835"/>
          <p:cNvSpPr txBox="1"/>
          <p:nvPr/>
        </p:nvSpPr>
        <p:spPr>
          <a:xfrm>
            <a:off x="228600" y="1219200"/>
            <a:ext cx="86106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The vibrations along a transverse wave move in a direction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along the wave in the same direction.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perpendicular to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parallel to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along the wave in the opposite direction.</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p:txBody>
      </p:sp>
      <p:sp>
        <p:nvSpPr>
          <p:cNvPr id="836" name="Shape 83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8" name="Shape 98"/>
        <p:cNvGrpSpPr/>
        <p:nvPr/>
      </p:nvGrpSpPr>
      <p:grpSpPr>
        <a:xfrm>
          <a:off x="0" y="0"/>
          <a:ext cx="0" cy="0"/>
          <a:chOff x="0" y="0"/>
          <a:chExt cx="0" cy="0"/>
        </a:xfrm>
      </p:grpSpPr>
      <p:sp>
        <p:nvSpPr>
          <p:cNvPr id="99" name="Shape 99"/>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The Parts of a Wave</a:t>
            </a:r>
          </a:p>
        </p:txBody>
      </p:sp>
      <p:sp>
        <p:nvSpPr>
          <p:cNvPr id="100" name="Shape 100"/>
          <p:cNvSpPr txBox="1"/>
          <p:nvPr/>
        </p:nvSpPr>
        <p:spPr>
          <a:xfrm>
            <a:off x="227012" y="1766887"/>
            <a:ext cx="8688387" cy="1431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 weight attached to a spring undergoes simple harmonic motion.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 marking pen attached to the bob traces a sine curve on a sheet of paper that is moving horizontally at constant speed.</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 sine curve is a pictorial representation of a wave.</a:t>
            </a:r>
          </a:p>
        </p:txBody>
      </p:sp>
      <p:sp>
        <p:nvSpPr>
          <p:cNvPr id="101" name="Shape 10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pic>
        <p:nvPicPr>
          <p:cNvPr id="102" name="Shape 102"/>
          <p:cNvPicPr preferRelativeResize="0"/>
          <p:nvPr/>
        </p:nvPicPr>
        <p:blipFill rotWithShape="1">
          <a:blip r:embed="rId3">
            <a:alphaModFix/>
          </a:blip>
          <a:srcRect b="0" l="0" r="0" t="0"/>
          <a:stretch/>
        </p:blipFill>
        <p:spPr>
          <a:xfrm>
            <a:off x="914400" y="3733800"/>
            <a:ext cx="7313612" cy="223202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0" name="Shape 840"/>
        <p:cNvGrpSpPr/>
        <p:nvPr/>
      </p:nvGrpSpPr>
      <p:grpSpPr>
        <a:xfrm>
          <a:off x="0" y="0"/>
          <a:ext cx="0" cy="0"/>
          <a:chOff x="0" y="0"/>
          <a:chExt cx="0" cy="0"/>
        </a:xfrm>
      </p:grpSpPr>
      <p:sp>
        <p:nvSpPr>
          <p:cNvPr id="841" name="Shape 841"/>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The vibrations along a transverse wave move in a direction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along the wave in the same direction.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perpendicular to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parallel to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along the wave in the opposite direction.</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842" name="Shape 84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6" name="Shape 846"/>
        <p:cNvGrpSpPr/>
        <p:nvPr/>
      </p:nvGrpSpPr>
      <p:grpSpPr>
        <a:xfrm>
          <a:off x="0" y="0"/>
          <a:ext cx="0" cy="0"/>
          <a:chOff x="0" y="0"/>
          <a:chExt cx="0" cy="0"/>
        </a:xfrm>
      </p:grpSpPr>
      <p:sp>
        <p:nvSpPr>
          <p:cNvPr id="847" name="Shape 847"/>
          <p:cNvSpPr txBox="1"/>
          <p:nvPr/>
        </p:nvSpPr>
        <p:spPr>
          <a:xfrm>
            <a:off x="228600" y="1219200"/>
            <a:ext cx="83058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The vibrations along a longitudinal wave move in a direction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along and parallel to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perpendicular to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below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above the wave.</a:t>
            </a:r>
            <a:br>
              <a:rPr b="0" i="0" lang="en-US" sz="2000" u="none" cap="none" strike="noStrike">
                <a:solidFill>
                  <a:schemeClr val="dk1"/>
                </a:solidFill>
                <a:latin typeface="Arial"/>
                <a:ea typeface="Arial"/>
                <a:cs typeface="Arial"/>
                <a:sym typeface="Arial"/>
              </a:rPr>
            </a:br>
          </a:p>
        </p:txBody>
      </p:sp>
      <p:sp>
        <p:nvSpPr>
          <p:cNvPr id="848" name="Shape 84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52" name="Shape 852"/>
        <p:cNvGrpSpPr/>
        <p:nvPr/>
      </p:nvGrpSpPr>
      <p:grpSpPr>
        <a:xfrm>
          <a:off x="0" y="0"/>
          <a:ext cx="0" cy="0"/>
          <a:chOff x="0" y="0"/>
          <a:chExt cx="0" cy="0"/>
        </a:xfrm>
      </p:grpSpPr>
      <p:sp>
        <p:nvSpPr>
          <p:cNvPr id="853" name="Shape 853"/>
          <p:cNvSpPr txBox="1"/>
          <p:nvPr/>
        </p:nvSpPr>
        <p:spPr>
          <a:xfrm>
            <a:off x="228600" y="1219200"/>
            <a:ext cx="8305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The vibrations along a longitudinal wave move in a direction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along and parallel to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perpendicular to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below the wave.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above the wave.</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854" name="Shape 85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58" name="Shape 858"/>
        <p:cNvGrpSpPr/>
        <p:nvPr/>
      </p:nvGrpSpPr>
      <p:grpSpPr>
        <a:xfrm>
          <a:off x="0" y="0"/>
          <a:ext cx="0" cy="0"/>
          <a:chOff x="0" y="0"/>
          <a:chExt cx="0" cy="0"/>
        </a:xfrm>
      </p:grpSpPr>
      <p:sp>
        <p:nvSpPr>
          <p:cNvPr id="859" name="Shape 859"/>
          <p:cNvSpPr txBox="1"/>
          <p:nvPr/>
        </p:nvSpPr>
        <p:spPr>
          <a:xfrm>
            <a:off x="228600" y="1219200"/>
            <a:ext cx="86868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Interference is characteristic of</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sound waves.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light waves.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water waves.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all waves.</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p:txBody>
      </p:sp>
      <p:sp>
        <p:nvSpPr>
          <p:cNvPr id="860" name="Shape 86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4" name="Shape 864"/>
        <p:cNvGrpSpPr/>
        <p:nvPr/>
      </p:nvGrpSpPr>
      <p:grpSpPr>
        <a:xfrm>
          <a:off x="0" y="0"/>
          <a:ext cx="0" cy="0"/>
          <a:chOff x="0" y="0"/>
          <a:chExt cx="0" cy="0"/>
        </a:xfrm>
      </p:grpSpPr>
      <p:sp>
        <p:nvSpPr>
          <p:cNvPr id="865" name="Shape 865"/>
          <p:cNvSpPr txBox="1"/>
          <p:nvPr/>
        </p:nvSpPr>
        <p:spPr>
          <a:xfrm>
            <a:off x="228600" y="1219200"/>
            <a:ext cx="8686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Interference is characteristic of</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sound waves.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light waves.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water waves.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all waves.</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866" name="Shape 86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0" name="Shape 870"/>
        <p:cNvGrpSpPr/>
        <p:nvPr/>
      </p:nvGrpSpPr>
      <p:grpSpPr>
        <a:xfrm>
          <a:off x="0" y="0"/>
          <a:ext cx="0" cy="0"/>
          <a:chOff x="0" y="0"/>
          <a:chExt cx="0" cy="0"/>
        </a:xfrm>
      </p:grpSpPr>
      <p:sp>
        <p:nvSpPr>
          <p:cNvPr id="871" name="Shape 871"/>
          <p:cNvSpPr txBox="1"/>
          <p:nvPr/>
        </p:nvSpPr>
        <p:spPr>
          <a:xfrm>
            <a:off x="228600" y="1219200"/>
            <a:ext cx="86106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8"/>
            </a:pPr>
            <a:r>
              <a:rPr b="0" i="0" lang="en-US" sz="2000" u="none">
                <a:solidFill>
                  <a:srgbClr val="000000"/>
                </a:solidFill>
                <a:latin typeface="Arial"/>
                <a:ea typeface="Arial"/>
                <a:cs typeface="Arial"/>
                <a:sym typeface="Arial"/>
              </a:rPr>
              <a:t>Standing waves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appear to be constantly moving.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are the result of waves overlapping in phase and out of phase.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form only in multiples of three.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do not increase with increasing frequency.</a:t>
            </a:r>
            <a:br>
              <a:rPr b="0" i="0" lang="en-US" sz="2000" u="none" cap="none" strike="noStrike">
                <a:solidFill>
                  <a:schemeClr val="dk1"/>
                </a:solidFill>
                <a:latin typeface="Arial"/>
                <a:ea typeface="Arial"/>
                <a:cs typeface="Arial"/>
                <a:sym typeface="Arial"/>
              </a:rPr>
            </a:br>
          </a:p>
        </p:txBody>
      </p:sp>
      <p:sp>
        <p:nvSpPr>
          <p:cNvPr id="872" name="Shape 87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6" name="Shape 876"/>
        <p:cNvGrpSpPr/>
        <p:nvPr/>
      </p:nvGrpSpPr>
      <p:grpSpPr>
        <a:xfrm>
          <a:off x="0" y="0"/>
          <a:ext cx="0" cy="0"/>
          <a:chOff x="0" y="0"/>
          <a:chExt cx="0" cy="0"/>
        </a:xfrm>
      </p:grpSpPr>
      <p:sp>
        <p:nvSpPr>
          <p:cNvPr id="877" name="Shape 877"/>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8"/>
            </a:pPr>
            <a:r>
              <a:rPr b="0" i="0" lang="en-US" sz="2000" u="none">
                <a:solidFill>
                  <a:srgbClr val="000000"/>
                </a:solidFill>
                <a:latin typeface="Arial"/>
                <a:ea typeface="Arial"/>
                <a:cs typeface="Arial"/>
                <a:sym typeface="Arial"/>
              </a:rPr>
              <a:t>Standing waves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appear to be constantly moving.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are the result of waves overlapping in phase and out of phase.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form only in multiples of three.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do not increase with increasing frequency.</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878" name="Shape 87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2" name="Shape 882"/>
        <p:cNvGrpSpPr/>
        <p:nvPr/>
      </p:nvGrpSpPr>
      <p:grpSpPr>
        <a:xfrm>
          <a:off x="0" y="0"/>
          <a:ext cx="0" cy="0"/>
          <a:chOff x="0" y="0"/>
          <a:chExt cx="0" cy="0"/>
        </a:xfrm>
      </p:grpSpPr>
      <p:sp>
        <p:nvSpPr>
          <p:cNvPr id="883" name="Shape 883"/>
          <p:cNvSpPr txBox="1"/>
          <p:nvPr/>
        </p:nvSpPr>
        <p:spPr>
          <a:xfrm>
            <a:off x="228600" y="1219200"/>
            <a:ext cx="81534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9"/>
            </a:pPr>
            <a:r>
              <a:rPr b="0" i="0" lang="en-US" sz="2000" u="none">
                <a:solidFill>
                  <a:srgbClr val="000000"/>
                </a:solidFill>
                <a:latin typeface="Arial"/>
                <a:ea typeface="Arial"/>
                <a:cs typeface="Arial"/>
                <a:sym typeface="Arial"/>
              </a:rPr>
              <a:t>The Doppler effect changes the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frequency due to motion.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speed of sound due to motion.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speed of light due to motion.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radar waves in a police car.</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884" name="Shape 88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8" name="Shape 888"/>
        <p:cNvGrpSpPr/>
        <p:nvPr/>
      </p:nvGrpSpPr>
      <p:grpSpPr>
        <a:xfrm>
          <a:off x="0" y="0"/>
          <a:ext cx="0" cy="0"/>
          <a:chOff x="0" y="0"/>
          <a:chExt cx="0" cy="0"/>
        </a:xfrm>
      </p:grpSpPr>
      <p:sp>
        <p:nvSpPr>
          <p:cNvPr id="889" name="Shape 889"/>
          <p:cNvSpPr txBox="1"/>
          <p:nvPr/>
        </p:nvSpPr>
        <p:spPr>
          <a:xfrm>
            <a:off x="228600" y="1219200"/>
            <a:ext cx="81534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9"/>
            </a:pPr>
            <a:r>
              <a:rPr b="0" i="0" lang="en-US" sz="2000" u="none">
                <a:solidFill>
                  <a:srgbClr val="000000"/>
                </a:solidFill>
                <a:latin typeface="Arial"/>
                <a:ea typeface="Arial"/>
                <a:cs typeface="Arial"/>
                <a:sym typeface="Arial"/>
              </a:rPr>
              <a:t>The Doppler effect changes the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frequency due to motion.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speed of sound due to motion.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speed of light due to motion.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radar waves in a police car.</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890" name="Shape 89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94" name="Shape 894"/>
        <p:cNvGrpSpPr/>
        <p:nvPr/>
      </p:nvGrpSpPr>
      <p:grpSpPr>
        <a:xfrm>
          <a:off x="0" y="0"/>
          <a:ext cx="0" cy="0"/>
          <a:chOff x="0" y="0"/>
          <a:chExt cx="0" cy="0"/>
        </a:xfrm>
      </p:grpSpPr>
      <p:sp>
        <p:nvSpPr>
          <p:cNvPr id="895" name="Shape 895"/>
          <p:cNvSpPr txBox="1"/>
          <p:nvPr/>
        </p:nvSpPr>
        <p:spPr>
          <a:xfrm>
            <a:off x="228600" y="1219200"/>
            <a:ext cx="86868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0"/>
            </a:pPr>
            <a:r>
              <a:rPr b="0" i="0" lang="en-US" sz="2000" u="none">
                <a:solidFill>
                  <a:srgbClr val="000000"/>
                </a:solidFill>
                <a:latin typeface="Arial"/>
                <a:ea typeface="Arial"/>
                <a:cs typeface="Arial"/>
                <a:sym typeface="Arial"/>
              </a:rPr>
              <a:t>Bow waves are produced by waves of water</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moving faster than the source producing them.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destructively interfering.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moving slower than the source producing them.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moving at the same speed as the source producing them.</a:t>
            </a:r>
            <a:br>
              <a:rPr b="0" i="0" lang="en-US" sz="2000" u="none" cap="none" strike="noStrike">
                <a:solidFill>
                  <a:schemeClr val="dk1"/>
                </a:solidFill>
                <a:latin typeface="Arial"/>
                <a:ea typeface="Arial"/>
                <a:cs typeface="Arial"/>
                <a:sym typeface="Arial"/>
              </a:rPr>
            </a:br>
          </a:p>
        </p:txBody>
      </p:sp>
      <p:sp>
        <p:nvSpPr>
          <p:cNvPr id="896" name="Shape 89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7" name="Shape 107"/>
        <p:cNvGrpSpPr/>
        <p:nvPr/>
      </p:nvGrpSpPr>
      <p:grpSpPr>
        <a:xfrm>
          <a:off x="0" y="0"/>
          <a:ext cx="0" cy="0"/>
          <a:chOff x="0" y="0"/>
          <a:chExt cx="0" cy="0"/>
        </a:xfrm>
      </p:grpSpPr>
      <p:sp>
        <p:nvSpPr>
          <p:cNvPr id="108" name="Shape 108"/>
          <p:cNvSpPr txBox="1"/>
          <p:nvPr/>
        </p:nvSpPr>
        <p:spPr>
          <a:xfrm>
            <a:off x="227012" y="1196975"/>
            <a:ext cx="8688387" cy="1797050"/>
          </a:xfrm>
          <a:prstGeom prst="rect">
            <a:avLst/>
          </a:prstGeom>
          <a:noFill/>
          <a:ln>
            <a:noFill/>
          </a:ln>
        </p:spPr>
        <p:txBody>
          <a:bodyPr anchorCtr="0" anchor="t" bIns="45700" lIns="91425" rIns="91425" wrap="square" tIns="45700">
            <a:noAutofit/>
          </a:bodyPr>
          <a:lstStyle/>
          <a:p>
            <a:pPr indent="-284162" lvl="0" marL="284162" marR="0" rtl="0" algn="l">
              <a:lnSpc>
                <a:spcPct val="100000"/>
              </a:lnSpc>
              <a:spcBef>
                <a:spcPts val="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The high points on a wave are called </a:t>
            </a:r>
            <a:r>
              <a:rPr b="1" i="0" lang="en-US" sz="2000" u="none">
                <a:solidFill>
                  <a:srgbClr val="000000"/>
                </a:solidFill>
                <a:latin typeface="Arial"/>
                <a:ea typeface="Arial"/>
                <a:cs typeface="Arial"/>
                <a:sym typeface="Arial"/>
              </a:rPr>
              <a:t>crests. </a:t>
            </a:r>
          </a:p>
          <a:p>
            <a:pPr indent="-284162" lvl="0" marL="284162" marR="0" rtl="0" algn="l">
              <a:lnSpc>
                <a:spcPct val="100000"/>
              </a:lnSpc>
              <a:spcBef>
                <a:spcPts val="40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The low points on a wave are called </a:t>
            </a:r>
            <a:r>
              <a:rPr b="1" i="0" lang="en-US" sz="2000" u="none">
                <a:solidFill>
                  <a:srgbClr val="000000"/>
                </a:solidFill>
                <a:latin typeface="Arial"/>
                <a:ea typeface="Arial"/>
                <a:cs typeface="Arial"/>
                <a:sym typeface="Arial"/>
              </a:rPr>
              <a:t>troughs. </a:t>
            </a:r>
          </a:p>
          <a:p>
            <a:pPr indent="-284162" lvl="0" marL="284162" marR="0" rtl="0" algn="l">
              <a:lnSpc>
                <a:spcPct val="100000"/>
              </a:lnSpc>
              <a:spcBef>
                <a:spcPts val="40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The term </a:t>
            </a:r>
            <a:r>
              <a:rPr b="1" i="0" lang="en-US" sz="2000" u="none">
                <a:solidFill>
                  <a:srgbClr val="000000"/>
                </a:solidFill>
                <a:latin typeface="Arial"/>
                <a:ea typeface="Arial"/>
                <a:cs typeface="Arial"/>
                <a:sym typeface="Arial"/>
              </a:rPr>
              <a:t>amplitude </a:t>
            </a:r>
            <a:r>
              <a:rPr b="0" i="0" lang="en-US" sz="2000" u="none">
                <a:solidFill>
                  <a:srgbClr val="000000"/>
                </a:solidFill>
                <a:latin typeface="Arial"/>
                <a:ea typeface="Arial"/>
                <a:cs typeface="Arial"/>
                <a:sym typeface="Arial"/>
              </a:rPr>
              <a:t>refers to the distance from the midpoint to the crest (or trough) of the wave. </a:t>
            </a:r>
          </a:p>
          <a:p>
            <a:pPr indent="-284162" lvl="0" marL="284162" marR="0" rtl="0" algn="l">
              <a:lnSpc>
                <a:spcPct val="100000"/>
              </a:lnSpc>
              <a:spcBef>
                <a:spcPts val="40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The amplitude is the maximum displacement from equilibrium.</a:t>
            </a:r>
          </a:p>
        </p:txBody>
      </p:sp>
      <p:sp>
        <p:nvSpPr>
          <p:cNvPr id="109" name="Shape 10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pic>
        <p:nvPicPr>
          <p:cNvPr id="110" name="Shape 110"/>
          <p:cNvPicPr preferRelativeResize="0"/>
          <p:nvPr/>
        </p:nvPicPr>
        <p:blipFill rotWithShape="1">
          <a:blip r:embed="rId3">
            <a:alphaModFix/>
          </a:blip>
          <a:srcRect b="0" l="0" r="0" t="0"/>
          <a:stretch/>
        </p:blipFill>
        <p:spPr>
          <a:xfrm>
            <a:off x="914400" y="3733800"/>
            <a:ext cx="7313612" cy="2232025"/>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0" name="Shape 900"/>
        <p:cNvGrpSpPr/>
        <p:nvPr/>
      </p:nvGrpSpPr>
      <p:grpSpPr>
        <a:xfrm>
          <a:off x="0" y="0"/>
          <a:ext cx="0" cy="0"/>
          <a:chOff x="0" y="0"/>
          <a:chExt cx="0" cy="0"/>
        </a:xfrm>
      </p:grpSpPr>
      <p:sp>
        <p:nvSpPr>
          <p:cNvPr id="901" name="Shape 901"/>
          <p:cNvSpPr txBox="1"/>
          <p:nvPr/>
        </p:nvSpPr>
        <p:spPr>
          <a:xfrm>
            <a:off x="228600" y="1219200"/>
            <a:ext cx="8686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0"/>
            </a:pPr>
            <a:r>
              <a:rPr b="0" i="0" lang="en-US" sz="2000" u="none">
                <a:solidFill>
                  <a:srgbClr val="000000"/>
                </a:solidFill>
                <a:latin typeface="Arial"/>
                <a:ea typeface="Arial"/>
                <a:cs typeface="Arial"/>
                <a:sym typeface="Arial"/>
              </a:rPr>
              <a:t>Bow waves are produced by waves of water</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moving faster than the source producing them.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destructively interfering.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moving slower than the source producing them.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moving at the same speed as the source producing them.</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902" name="Shape 90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6" name="Shape 906"/>
        <p:cNvGrpSpPr/>
        <p:nvPr/>
      </p:nvGrpSpPr>
      <p:grpSpPr>
        <a:xfrm>
          <a:off x="0" y="0"/>
          <a:ext cx="0" cy="0"/>
          <a:chOff x="0" y="0"/>
          <a:chExt cx="0" cy="0"/>
        </a:xfrm>
      </p:grpSpPr>
      <p:sp>
        <p:nvSpPr>
          <p:cNvPr id="907" name="Shape 907"/>
          <p:cNvSpPr txBox="1"/>
          <p:nvPr/>
        </p:nvSpPr>
        <p:spPr>
          <a:xfrm>
            <a:off x="228600" y="1219200"/>
            <a:ext cx="84582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1"/>
            </a:pPr>
            <a:r>
              <a:rPr b="0" i="0" lang="en-US" sz="2000" u="none">
                <a:solidFill>
                  <a:srgbClr val="000000"/>
                </a:solidFill>
                <a:latin typeface="Arial"/>
                <a:ea typeface="Arial"/>
                <a:cs typeface="Arial"/>
                <a:sym typeface="Arial"/>
              </a:rPr>
              <a:t>Shock waves are produced by waves of sound</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constructively interfering.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destructively interfering.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moving faster than the source producing them.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that never overlap.</a:t>
            </a:r>
            <a:br>
              <a:rPr b="0" i="0" lang="en-US" sz="2000" u="none" cap="none" strike="noStrike">
                <a:solidFill>
                  <a:schemeClr val="dk1"/>
                </a:solidFill>
                <a:latin typeface="Arial"/>
                <a:ea typeface="Arial"/>
                <a:cs typeface="Arial"/>
                <a:sym typeface="Arial"/>
              </a:rPr>
            </a:br>
          </a:p>
        </p:txBody>
      </p:sp>
      <p:sp>
        <p:nvSpPr>
          <p:cNvPr id="908" name="Shape 90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2" name="Shape 912"/>
        <p:cNvGrpSpPr/>
        <p:nvPr/>
      </p:nvGrpSpPr>
      <p:grpSpPr>
        <a:xfrm>
          <a:off x="0" y="0"/>
          <a:ext cx="0" cy="0"/>
          <a:chOff x="0" y="0"/>
          <a:chExt cx="0" cy="0"/>
        </a:xfrm>
      </p:grpSpPr>
      <p:sp>
        <p:nvSpPr>
          <p:cNvPr id="913" name="Shape 913"/>
          <p:cNvSpPr txBox="1"/>
          <p:nvPr/>
        </p:nvSpPr>
        <p:spPr>
          <a:xfrm>
            <a:off x="228600" y="1219200"/>
            <a:ext cx="84582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1"/>
            </a:pPr>
            <a:r>
              <a:rPr b="0" i="0" lang="en-US" sz="2000" u="none">
                <a:solidFill>
                  <a:srgbClr val="000000"/>
                </a:solidFill>
                <a:latin typeface="Arial"/>
                <a:ea typeface="Arial"/>
                <a:cs typeface="Arial"/>
                <a:sym typeface="Arial"/>
              </a:rPr>
              <a:t>Shock waves are produced by waves of sound</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constructively interfering.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destructively interfering.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moving faster than the source producing them.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that never overlap.</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914" name="Shape 91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5" name="Shape 115"/>
        <p:cNvGrpSpPr/>
        <p:nvPr/>
      </p:nvGrpSpPr>
      <p:grpSpPr>
        <a:xfrm>
          <a:off x="0" y="0"/>
          <a:ext cx="0" cy="0"/>
          <a:chOff x="0" y="0"/>
          <a:chExt cx="0" cy="0"/>
        </a:xfrm>
      </p:grpSpPr>
      <p:sp>
        <p:nvSpPr>
          <p:cNvPr id="116" name="Shape 116"/>
          <p:cNvSpPr txBox="1"/>
          <p:nvPr/>
        </p:nvSpPr>
        <p:spPr>
          <a:xfrm>
            <a:off x="227012" y="1196975"/>
            <a:ext cx="8688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t>
            </a:r>
            <a:r>
              <a:rPr b="1" i="0" lang="en-US" sz="2400" u="none">
                <a:solidFill>
                  <a:srgbClr val="000000"/>
                </a:solidFill>
                <a:latin typeface="Arial"/>
                <a:ea typeface="Arial"/>
                <a:cs typeface="Arial"/>
                <a:sym typeface="Arial"/>
              </a:rPr>
              <a:t>wavelength </a:t>
            </a:r>
            <a:r>
              <a:rPr b="0" i="0" lang="en-US" sz="2400" u="none">
                <a:solidFill>
                  <a:srgbClr val="000000"/>
                </a:solidFill>
                <a:latin typeface="Arial"/>
                <a:ea typeface="Arial"/>
                <a:cs typeface="Arial"/>
                <a:sym typeface="Arial"/>
              </a:rPr>
              <a:t>of a wave is the distance from the top of one crest to the top of the next one.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Equivalently, the wavelength is the distance between successive identical parts of the wave.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wavelengths of waves at the beach are measured in meters, the ripples in a pond in centimeters, of light in billionths of a meter.</a:t>
            </a:r>
          </a:p>
        </p:txBody>
      </p:sp>
      <p:sp>
        <p:nvSpPr>
          <p:cNvPr id="117" name="Shape 11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2" name="Shape 122"/>
        <p:cNvGrpSpPr/>
        <p:nvPr/>
      </p:nvGrpSpPr>
      <p:grpSpPr>
        <a:xfrm>
          <a:off x="0" y="0"/>
          <a:ext cx="0" cy="0"/>
          <a:chOff x="0" y="0"/>
          <a:chExt cx="0" cy="0"/>
        </a:xfrm>
      </p:grpSpPr>
      <p:sp>
        <p:nvSpPr>
          <p:cNvPr id="123" name="Shape 123"/>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Frequency</a:t>
            </a:r>
          </a:p>
        </p:txBody>
      </p:sp>
      <p:sp>
        <p:nvSpPr>
          <p:cNvPr id="124" name="Shape 124"/>
          <p:cNvSpPr txBox="1"/>
          <p:nvPr/>
        </p:nvSpPr>
        <p:spPr>
          <a:xfrm>
            <a:off x="227012" y="1766887"/>
            <a:ext cx="4268787" cy="27209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number of vibrations an object makes in a unit of time is an object’s </a:t>
            </a:r>
            <a:r>
              <a:rPr b="1" i="0" lang="en-US" sz="2400" u="none">
                <a:solidFill>
                  <a:srgbClr val="000000"/>
                </a:solidFill>
                <a:latin typeface="Arial"/>
                <a:ea typeface="Arial"/>
                <a:cs typeface="Arial"/>
                <a:sym typeface="Arial"/>
              </a:rPr>
              <a:t>frequency.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frequency specifies the number of back-and-forth vibrations in a given time (usually one second). </a:t>
            </a:r>
          </a:p>
        </p:txBody>
      </p:sp>
      <p:sp>
        <p:nvSpPr>
          <p:cNvPr id="125" name="Shape 12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pic>
        <p:nvPicPr>
          <p:cNvPr id="126" name="Shape 126"/>
          <p:cNvPicPr preferRelativeResize="0"/>
          <p:nvPr/>
        </p:nvPicPr>
        <p:blipFill rotWithShape="1">
          <a:blip r:embed="rId3">
            <a:alphaModFix/>
          </a:blip>
          <a:srcRect b="0" l="0" r="0" t="0"/>
          <a:stretch/>
        </p:blipFill>
        <p:spPr>
          <a:xfrm>
            <a:off x="5029200" y="1295400"/>
            <a:ext cx="3811587" cy="472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1" name="Shape 131"/>
        <p:cNvGrpSpPr/>
        <p:nvPr/>
      </p:nvGrpSpPr>
      <p:grpSpPr>
        <a:xfrm>
          <a:off x="0" y="0"/>
          <a:ext cx="0" cy="0"/>
          <a:chOff x="0" y="0"/>
          <a:chExt cx="0" cy="0"/>
        </a:xfrm>
      </p:grpSpPr>
      <p:sp>
        <p:nvSpPr>
          <p:cNvPr id="132" name="Shape 132"/>
          <p:cNvSpPr txBox="1"/>
          <p:nvPr/>
        </p:nvSpPr>
        <p:spPr>
          <a:xfrm>
            <a:off x="227012" y="1196975"/>
            <a:ext cx="86883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complete back-and-forth vibration is one cycle.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vibration occurs in one second, the frequency is one cycle per second; if two vibrations occur in one second, the frequency is two cycles per second.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frequency of the vibrating source and the frequency of the wave it produces are the same.</a:t>
            </a:r>
          </a:p>
        </p:txBody>
      </p:sp>
      <p:sp>
        <p:nvSpPr>
          <p:cNvPr id="133" name="Shape 13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8" name="Shape 138"/>
        <p:cNvGrpSpPr/>
        <p:nvPr/>
      </p:nvGrpSpPr>
      <p:grpSpPr>
        <a:xfrm>
          <a:off x="0" y="0"/>
          <a:ext cx="0" cy="0"/>
          <a:chOff x="0" y="0"/>
          <a:chExt cx="0" cy="0"/>
        </a:xfrm>
      </p:grpSpPr>
      <p:sp>
        <p:nvSpPr>
          <p:cNvPr id="139" name="Shape 139"/>
          <p:cNvSpPr txBox="1"/>
          <p:nvPr/>
        </p:nvSpPr>
        <p:spPr>
          <a:xfrm>
            <a:off x="227012" y="1196975"/>
            <a:ext cx="8688387" cy="29400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unit of frequency is called the </a:t>
            </a:r>
            <a:r>
              <a:rPr b="1" i="0" lang="en-US" sz="2400" u="none">
                <a:solidFill>
                  <a:srgbClr val="000000"/>
                </a:solidFill>
                <a:latin typeface="Arial"/>
                <a:ea typeface="Arial"/>
                <a:cs typeface="Arial"/>
                <a:sym typeface="Arial"/>
              </a:rPr>
              <a:t>hertz </a:t>
            </a:r>
            <a:r>
              <a:rPr b="0" i="0" lang="en-US" sz="2400" u="none">
                <a:solidFill>
                  <a:srgbClr val="000000"/>
                </a:solidFill>
                <a:latin typeface="Arial"/>
                <a:ea typeface="Arial"/>
                <a:cs typeface="Arial"/>
                <a:sym typeface="Arial"/>
              </a:rPr>
              <a:t>(Hz).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frequency of one cycle per second is 1 hertz, two cycles per second is 2 hertz, and so on. Higher frequencies are measured in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kilohertz (kHz—thousands of hertz)</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megahertz (MHz—millions of hertz)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gigahertz (GHz—billions of hertz) </a:t>
            </a:r>
          </a:p>
        </p:txBody>
      </p:sp>
      <p:sp>
        <p:nvSpPr>
          <p:cNvPr id="140" name="Shape 14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5" name="Shape 145"/>
        <p:cNvGrpSpPr/>
        <p:nvPr/>
      </p:nvGrpSpPr>
      <p:grpSpPr>
        <a:xfrm>
          <a:off x="0" y="0"/>
          <a:ext cx="0" cy="0"/>
          <a:chOff x="0" y="0"/>
          <a:chExt cx="0" cy="0"/>
        </a:xfrm>
      </p:grpSpPr>
      <p:sp>
        <p:nvSpPr>
          <p:cNvPr id="146" name="Shape 146"/>
          <p:cNvSpPr txBox="1"/>
          <p:nvPr/>
        </p:nvSpPr>
        <p:spPr>
          <a:xfrm>
            <a:off x="227012" y="1196975"/>
            <a:ext cx="82311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in the antenna of an AM radio station at 960 kHz vibrate 960,000 times each second, producing 960-kHz radio waves.</a:t>
            </a:r>
          </a:p>
        </p:txBody>
      </p:sp>
      <p:sp>
        <p:nvSpPr>
          <p:cNvPr id="147" name="Shape 1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pic>
        <p:nvPicPr>
          <p:cNvPr id="148" name="Shape 148"/>
          <p:cNvPicPr preferRelativeResize="0"/>
          <p:nvPr/>
        </p:nvPicPr>
        <p:blipFill rotWithShape="1">
          <a:blip r:embed="rId3">
            <a:alphaModFix/>
          </a:blip>
          <a:srcRect b="0" l="0" r="0" t="0"/>
          <a:stretch/>
        </p:blipFill>
        <p:spPr>
          <a:xfrm>
            <a:off x="2047875" y="2819400"/>
            <a:ext cx="5048250" cy="33353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3" name="Shape 153"/>
        <p:cNvGrpSpPr/>
        <p:nvPr/>
      </p:nvGrpSpPr>
      <p:grpSpPr>
        <a:xfrm>
          <a:off x="0" y="0"/>
          <a:ext cx="0" cy="0"/>
          <a:chOff x="0" y="0"/>
          <a:chExt cx="0" cy="0"/>
        </a:xfrm>
      </p:grpSpPr>
      <p:sp>
        <p:nvSpPr>
          <p:cNvPr id="154" name="Shape 154"/>
          <p:cNvSpPr txBox="1"/>
          <p:nvPr/>
        </p:nvSpPr>
        <p:spPr>
          <a:xfrm>
            <a:off x="227012" y="1196975"/>
            <a:ext cx="8688387" cy="22828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frequency of a vibrating object is known, its period can be calculated, and vice versa. Suppose, for example, that a pendulum makes two vibrations in one second. Its frequency is 2 Hz. The time needed to complete one vibration—that is, the period of vibration—is 1/2 second. As you can see below, frequency and period are inverses of each other: </a:t>
            </a:r>
          </a:p>
        </p:txBody>
      </p:sp>
      <p:sp>
        <p:nvSpPr>
          <p:cNvPr id="155" name="Shape 15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pic>
        <p:nvPicPr>
          <p:cNvPr id="156" name="Shape 156"/>
          <p:cNvPicPr preferRelativeResize="0"/>
          <p:nvPr/>
        </p:nvPicPr>
        <p:blipFill rotWithShape="1">
          <a:blip r:embed="rId3">
            <a:alphaModFix/>
          </a:blip>
          <a:srcRect b="0" l="0" r="0" t="0"/>
          <a:stretch/>
        </p:blipFill>
        <p:spPr>
          <a:xfrm>
            <a:off x="914400" y="4095750"/>
            <a:ext cx="7313612" cy="857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ph idx="1" type="body"/>
          </p:nvPr>
        </p:nvSpPr>
        <p:spPr>
          <a:xfrm>
            <a:off x="228600" y="1196975"/>
            <a:ext cx="75438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is the frequency in vibrations per second of a 100-Hz wave?</a:t>
            </a:r>
          </a:p>
        </p:txBody>
      </p:sp>
      <p:sp>
        <p:nvSpPr>
          <p:cNvPr id="163" name="Shape 16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 name="Shape 34"/>
        <p:cNvGrpSpPr/>
        <p:nvPr/>
      </p:nvGrpSpPr>
      <p:grpSpPr>
        <a:xfrm>
          <a:off x="0" y="0"/>
          <a:ext cx="0" cy="0"/>
          <a:chOff x="0" y="0"/>
          <a:chExt cx="0" cy="0"/>
        </a:xfrm>
      </p:grpSpPr>
      <p:sp>
        <p:nvSpPr>
          <p:cNvPr id="35" name="Shape 35"/>
          <p:cNvSpPr txBox="1"/>
          <p:nvPr>
            <p:ph idx="1" type="body"/>
          </p:nvPr>
        </p:nvSpPr>
        <p:spPr>
          <a:xfrm>
            <a:off x="227012" y="609600"/>
            <a:ext cx="3887787" cy="4035425"/>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A repeating back-and-forth motion about an equilibrium position is a vibration. A disturbance that is transmitted progressively from one place to the next with no actual transport of matter is a wave. Light and sound are both forms of energy that move through space as waves. </a:t>
            </a:r>
          </a:p>
        </p:txBody>
      </p:sp>
      <p:pic>
        <p:nvPicPr>
          <p:cNvPr id="36" name="Shape 36"/>
          <p:cNvPicPr preferRelativeResize="0"/>
          <p:nvPr/>
        </p:nvPicPr>
        <p:blipFill rotWithShape="1">
          <a:blip r:embed="rId3">
            <a:alphaModFix/>
          </a:blip>
          <a:srcRect b="0" l="0" r="0" t="0"/>
          <a:stretch/>
        </p:blipFill>
        <p:spPr>
          <a:xfrm>
            <a:off x="4343400" y="1143000"/>
            <a:ext cx="4648200" cy="4425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8" name="Shape 168"/>
        <p:cNvGrpSpPr/>
        <p:nvPr/>
      </p:nvGrpSpPr>
      <p:grpSpPr>
        <a:xfrm>
          <a:off x="0" y="0"/>
          <a:ext cx="0" cy="0"/>
          <a:chOff x="0" y="0"/>
          <a:chExt cx="0" cy="0"/>
        </a:xfrm>
      </p:grpSpPr>
      <p:sp>
        <p:nvSpPr>
          <p:cNvPr id="169" name="Shape 169"/>
          <p:cNvSpPr txBox="1"/>
          <p:nvPr>
            <p:ph idx="1" type="body"/>
          </p:nvPr>
        </p:nvSpPr>
        <p:spPr>
          <a:xfrm>
            <a:off x="228600" y="1196975"/>
            <a:ext cx="7543800" cy="26368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is the frequency in vibrations per second of a 100-Hz wave?</a:t>
            </a:r>
          </a:p>
          <a:p>
            <a:pPr indent="-342900" lvl="0" marL="342900" marR="0" rtl="0" algn="l">
              <a:lnSpc>
                <a:spcPct val="100000"/>
              </a:lnSpc>
              <a:spcBef>
                <a:spcPts val="480"/>
              </a:spcBef>
              <a:spcAft>
                <a:spcPts val="0"/>
              </a:spcAft>
              <a:buClr>
                <a:schemeClr val="dk1"/>
              </a:buClr>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 100-Hz wave vibrates 100 times/s.</a:t>
            </a:r>
            <a:r>
              <a:rPr b="0" i="0" lang="en-US" sz="2400" u="none" cap="none" strike="noStrike">
                <a:solidFill>
                  <a:schemeClr val="dk1"/>
                </a:solidFill>
                <a:latin typeface="Arial"/>
                <a:ea typeface="Arial"/>
                <a:cs typeface="Arial"/>
                <a:sym typeface="Arial"/>
              </a:rPr>
              <a:t> </a:t>
            </a:r>
          </a:p>
        </p:txBody>
      </p:sp>
      <p:sp>
        <p:nvSpPr>
          <p:cNvPr id="170" name="Shape 17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5"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77" name="Shape 177"/>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source of all waves?</a:t>
            </a:r>
          </a:p>
        </p:txBody>
      </p:sp>
      <p:sp>
        <p:nvSpPr>
          <p:cNvPr id="178" name="Shape 17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3"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85" name="Shape 185"/>
          <p:cNvSpPr txBox="1"/>
          <p:nvPr>
            <p:ph idx="1" type="body"/>
          </p:nvPr>
        </p:nvSpPr>
        <p:spPr>
          <a:xfrm>
            <a:off x="990600" y="2616200"/>
            <a:ext cx="72390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energy transferred by a wave from a vibrating source to a receiver is carried by a disturbance in a medium. </a:t>
            </a:r>
          </a:p>
        </p:txBody>
      </p:sp>
      <p:sp>
        <p:nvSpPr>
          <p:cNvPr id="186" name="Shape 18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Motion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1" name="Shape 191"/>
        <p:cNvGrpSpPr/>
        <p:nvPr/>
      </p:nvGrpSpPr>
      <p:grpSpPr>
        <a:xfrm>
          <a:off x="0" y="0"/>
          <a:ext cx="0" cy="0"/>
          <a:chOff x="0" y="0"/>
          <a:chExt cx="0" cy="0"/>
        </a:xfrm>
      </p:grpSpPr>
      <p:sp>
        <p:nvSpPr>
          <p:cNvPr id="192" name="Shape 192"/>
          <p:cNvSpPr txBox="1"/>
          <p:nvPr/>
        </p:nvSpPr>
        <p:spPr>
          <a:xfrm>
            <a:off x="227012" y="1196975"/>
            <a:ext cx="81549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Most information gets to us in some form of wave.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Sound is energy that travels to our ears in the form of a wave.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Light is energy that comes to our eyes in the form of a different kind of wave (an electromagnetic wave).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signals that reach our radio and television sets also travel in the form of electromagnetic waves.</a:t>
            </a:r>
          </a:p>
        </p:txBody>
      </p:sp>
      <p:sp>
        <p:nvSpPr>
          <p:cNvPr id="193" name="Shape 1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Motion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8" name="Shape 198"/>
        <p:cNvGrpSpPr/>
        <p:nvPr/>
      </p:nvGrpSpPr>
      <p:grpSpPr>
        <a:xfrm>
          <a:off x="0" y="0"/>
          <a:ext cx="0" cy="0"/>
          <a:chOff x="0" y="0"/>
          <a:chExt cx="0" cy="0"/>
        </a:xfrm>
      </p:grpSpPr>
      <p:sp>
        <p:nvSpPr>
          <p:cNvPr id="199" name="Shape 199"/>
          <p:cNvSpPr txBox="1"/>
          <p:nvPr/>
        </p:nvSpPr>
        <p:spPr>
          <a:xfrm>
            <a:off x="227012" y="1196975"/>
            <a:ext cx="84597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energy is transferred by a wave from a vibrating source to a distant receiver, no matter is transferred between the two points.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Think about the very simple wave produced when one end of a horizontally stretched string is shaken up and down.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Each part of the string moves up and down and the disturbance moves horizontally along the length of the string.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disturbance moves, not parts of the string itself.</a:t>
            </a:r>
          </a:p>
        </p:txBody>
      </p:sp>
      <p:sp>
        <p:nvSpPr>
          <p:cNvPr id="200" name="Shape 20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Motion</a:t>
            </a:r>
          </a:p>
        </p:txBody>
      </p:sp>
      <p:pic>
        <p:nvPicPr>
          <p:cNvPr id="201" name="Shape 201"/>
          <p:cNvPicPr preferRelativeResize="0"/>
          <p:nvPr/>
        </p:nvPicPr>
        <p:blipFill rotWithShape="1">
          <a:blip r:embed="rId3">
            <a:alphaModFix/>
          </a:blip>
          <a:srcRect b="0" l="0" r="0" t="0"/>
          <a:stretch/>
        </p:blipFill>
        <p:spPr>
          <a:xfrm>
            <a:off x="1828800" y="4659312"/>
            <a:ext cx="5484812" cy="15128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6" name="Shape 206"/>
        <p:cNvGrpSpPr/>
        <p:nvPr/>
      </p:nvGrpSpPr>
      <p:grpSpPr>
        <a:xfrm>
          <a:off x="0" y="0"/>
          <a:ext cx="0" cy="0"/>
          <a:chOff x="0" y="0"/>
          <a:chExt cx="0" cy="0"/>
        </a:xfrm>
      </p:grpSpPr>
      <p:sp>
        <p:nvSpPr>
          <p:cNvPr id="207" name="Shape 207"/>
          <p:cNvSpPr txBox="1"/>
          <p:nvPr/>
        </p:nvSpPr>
        <p:spPr>
          <a:xfrm>
            <a:off x="227012" y="1196975"/>
            <a:ext cx="84597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Drop a stone in a quiet pond and you’ll produce a wave that moves out from the center in an expanding circle.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is the disturbance that moves, not the water.</a:t>
            </a:r>
          </a:p>
        </p:txBody>
      </p:sp>
      <p:sp>
        <p:nvSpPr>
          <p:cNvPr id="208" name="Shape 2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Motion</a:t>
            </a:r>
          </a:p>
        </p:txBody>
      </p:sp>
      <p:pic>
        <p:nvPicPr>
          <p:cNvPr id="209" name="Shape 209"/>
          <p:cNvPicPr preferRelativeResize="0"/>
          <p:nvPr/>
        </p:nvPicPr>
        <p:blipFill rotWithShape="1">
          <a:blip r:embed="rId3">
            <a:alphaModFix/>
          </a:blip>
          <a:srcRect b="0" l="0" r="0" t="0"/>
          <a:stretch/>
        </p:blipFill>
        <p:spPr>
          <a:xfrm>
            <a:off x="2498725" y="2667000"/>
            <a:ext cx="4148137" cy="3394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4" name="Shape 214"/>
        <p:cNvGrpSpPr/>
        <p:nvPr/>
      </p:nvGrpSpPr>
      <p:grpSpPr>
        <a:xfrm>
          <a:off x="0" y="0"/>
          <a:ext cx="0" cy="0"/>
          <a:chOff x="0" y="0"/>
          <a:chExt cx="0" cy="0"/>
        </a:xfrm>
      </p:grpSpPr>
      <p:sp>
        <p:nvSpPr>
          <p:cNvPr id="215" name="Shape 215"/>
          <p:cNvSpPr txBox="1"/>
          <p:nvPr/>
        </p:nvSpPr>
        <p:spPr>
          <a:xfrm>
            <a:off x="227012" y="1196975"/>
            <a:ext cx="72405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someone speaks to you from across the room, the sound wave is a disturbance in the air that travels across the room.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air molecules themselves do not move along.</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air, like the rope and the water in the previous examples, is the medium through which wave energy travels.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Energy is not transferred by matter moving from one place to another within the medium.</a:t>
            </a:r>
          </a:p>
        </p:txBody>
      </p:sp>
      <p:sp>
        <p:nvSpPr>
          <p:cNvPr id="216" name="Shape 21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Motion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1" name="Shape 221"/>
        <p:cNvGrpSpPr/>
        <p:nvPr/>
      </p:nvGrpSpPr>
      <p:grpSpPr>
        <a:xfrm>
          <a:off x="0" y="0"/>
          <a:ext cx="0" cy="0"/>
          <a:chOff x="0" y="0"/>
          <a:chExt cx="0" cy="0"/>
        </a:xfrm>
      </p:grpSpPr>
      <p:sp>
        <p:nvSpPr>
          <p:cNvPr id="222" name="Shape 222"/>
          <p:cNvSpPr txBox="1"/>
          <p:nvPr>
            <p:ph idx="1" type="body"/>
          </p:nvPr>
        </p:nvSpPr>
        <p:spPr>
          <a:xfrm>
            <a:off x="228600" y="1196975"/>
            <a:ext cx="85344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Sears Tower in Chicago sways back and forth at a frequency of about 0.1 Hz. What is its period of vibration?</a:t>
            </a:r>
            <a:br>
              <a:rPr b="0" i="0" lang="en-US" sz="2400" u="none" cap="none" strike="noStrike">
                <a:solidFill>
                  <a:schemeClr val="dk1"/>
                </a:solidFill>
                <a:latin typeface="Arial"/>
                <a:ea typeface="Arial"/>
                <a:cs typeface="Arial"/>
                <a:sym typeface="Arial"/>
              </a:rPr>
            </a:br>
          </a:p>
        </p:txBody>
      </p:sp>
      <p:sp>
        <p:nvSpPr>
          <p:cNvPr id="223" name="Shape 22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Motion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8" name="Shape 228"/>
        <p:cNvGrpSpPr/>
        <p:nvPr/>
      </p:nvGrpSpPr>
      <p:grpSpPr>
        <a:xfrm>
          <a:off x="0" y="0"/>
          <a:ext cx="0" cy="0"/>
          <a:chOff x="0" y="0"/>
          <a:chExt cx="0" cy="0"/>
        </a:xfrm>
      </p:grpSpPr>
      <p:sp>
        <p:nvSpPr>
          <p:cNvPr id="229" name="Shape 229"/>
          <p:cNvSpPr txBox="1"/>
          <p:nvPr>
            <p:ph idx="1" type="body"/>
          </p:nvPr>
        </p:nvSpPr>
        <p:spPr>
          <a:xfrm>
            <a:off x="228600" y="1196975"/>
            <a:ext cx="8534400" cy="21256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Sears Tower in Chicago sways back and forth at a frequency of about 0.1 Hz. What is its period of vibration?</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r>
              <a:rPr b="0" i="0" lang="en-US" sz="2400" u="none" cap="none" strike="noStrike">
                <a:solidFill>
                  <a:schemeClr val="dk1"/>
                </a:solidFill>
                <a:latin typeface="Arial"/>
                <a:ea typeface="Arial"/>
                <a:cs typeface="Arial"/>
                <a:sym typeface="Arial"/>
              </a:rPr>
              <a:t>The period is </a:t>
            </a:r>
          </a:p>
        </p:txBody>
      </p:sp>
      <p:sp>
        <p:nvSpPr>
          <p:cNvPr id="230" name="Shape 2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Motion</a:t>
            </a:r>
          </a:p>
        </p:txBody>
      </p:sp>
      <p:pic>
        <p:nvPicPr>
          <p:cNvPr id="231" name="Shape 231"/>
          <p:cNvPicPr preferRelativeResize="0"/>
          <p:nvPr/>
        </p:nvPicPr>
        <p:blipFill rotWithShape="1">
          <a:blip r:embed="rId3">
            <a:alphaModFix/>
          </a:blip>
          <a:srcRect b="0" l="0" r="0" t="0"/>
          <a:stretch/>
        </p:blipFill>
        <p:spPr>
          <a:xfrm>
            <a:off x="2133600" y="3886200"/>
            <a:ext cx="4495800" cy="790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6" name="Shape 236"/>
        <p:cNvGrpSpPr/>
        <p:nvPr/>
      </p:nvGrpSpPr>
      <p:grpSpPr>
        <a:xfrm>
          <a:off x="0" y="0"/>
          <a:ext cx="0" cy="0"/>
          <a:chOff x="0" y="0"/>
          <a:chExt cx="0" cy="0"/>
        </a:xfrm>
      </p:grpSpPr>
      <p:pic>
        <p:nvPicPr>
          <p:cNvPr id="237" name="Shape 23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38" name="Shape 238"/>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a wave transfer energy?</a:t>
            </a:r>
          </a:p>
        </p:txBody>
      </p:sp>
      <p:sp>
        <p:nvSpPr>
          <p:cNvPr id="239" name="Shape 23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Motion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 name="Shape 40"/>
        <p:cNvGrpSpPr/>
        <p:nvPr/>
      </p:nvGrpSpPr>
      <p:grpSpPr>
        <a:xfrm>
          <a:off x="0" y="0"/>
          <a:ext cx="0" cy="0"/>
          <a:chOff x="0" y="0"/>
          <a:chExt cx="0" cy="0"/>
        </a:xfrm>
      </p:grpSpPr>
      <p:pic>
        <p:nvPicPr>
          <p:cNvPr id="41" name="Shape 4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2" name="Shape 42"/>
          <p:cNvSpPr txBox="1"/>
          <p:nvPr>
            <p:ph idx="1" type="body"/>
          </p:nvPr>
        </p:nvSpPr>
        <p:spPr>
          <a:xfrm>
            <a:off x="990600" y="2797175"/>
            <a:ext cx="79248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period of the pendulum depends only on the length of a pendulum and the acceleration of gravity. </a:t>
            </a:r>
          </a:p>
        </p:txBody>
      </p:sp>
      <p:sp>
        <p:nvSpPr>
          <p:cNvPr id="43" name="Shape 4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Vibration of a Pendulum</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4"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46" name="Shape 246"/>
          <p:cNvSpPr txBox="1"/>
          <p:nvPr>
            <p:ph idx="1" type="body"/>
          </p:nvPr>
        </p:nvSpPr>
        <p:spPr>
          <a:xfrm>
            <a:off x="990600" y="2819400"/>
            <a:ext cx="78486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You can calculate the speed of a wave by multiplying the wavelength by the frequency. </a:t>
            </a:r>
          </a:p>
        </p:txBody>
      </p:sp>
      <p:sp>
        <p:nvSpPr>
          <p:cNvPr id="247" name="Shape 2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2" name="Shape 252"/>
        <p:cNvGrpSpPr/>
        <p:nvPr/>
      </p:nvGrpSpPr>
      <p:grpSpPr>
        <a:xfrm>
          <a:off x="0" y="0"/>
          <a:ext cx="0" cy="0"/>
          <a:chOff x="0" y="0"/>
          <a:chExt cx="0" cy="0"/>
        </a:xfrm>
      </p:grpSpPr>
      <p:sp>
        <p:nvSpPr>
          <p:cNvPr id="253" name="Shape 253"/>
          <p:cNvSpPr txBox="1"/>
          <p:nvPr/>
        </p:nvSpPr>
        <p:spPr>
          <a:xfrm>
            <a:off x="227012" y="1196975"/>
            <a:ext cx="81549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speed of a wave depends on the medium through which the wave moves.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Whatever the medium, the speed, wavelength, and frequency of the wave are related. </a:t>
            </a:r>
          </a:p>
        </p:txBody>
      </p:sp>
      <p:sp>
        <p:nvSpPr>
          <p:cNvPr id="254" name="Shape 25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9" name="Shape 259"/>
        <p:cNvGrpSpPr/>
        <p:nvPr/>
      </p:nvGrpSpPr>
      <p:grpSpPr>
        <a:xfrm>
          <a:off x="0" y="0"/>
          <a:ext cx="0" cy="0"/>
          <a:chOff x="0" y="0"/>
          <a:chExt cx="0" cy="0"/>
        </a:xfrm>
      </p:grpSpPr>
      <p:sp>
        <p:nvSpPr>
          <p:cNvPr id="260" name="Shape 260"/>
          <p:cNvSpPr txBox="1"/>
          <p:nvPr/>
        </p:nvSpPr>
        <p:spPr>
          <a:xfrm>
            <a:off x="227012" y="1196975"/>
            <a:ext cx="7240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wavelength is 1 meter, and one wavelength per second passes the pole, then the speed of the wave is 1 m/s.</a:t>
            </a:r>
          </a:p>
        </p:txBody>
      </p:sp>
      <p:sp>
        <p:nvSpPr>
          <p:cNvPr id="261" name="Shape 26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pic>
        <p:nvPicPr>
          <p:cNvPr id="262" name="Shape 262"/>
          <p:cNvPicPr preferRelativeResize="0"/>
          <p:nvPr/>
        </p:nvPicPr>
        <p:blipFill rotWithShape="1">
          <a:blip r:embed="rId3">
            <a:alphaModFix/>
          </a:blip>
          <a:srcRect b="0" l="0" r="0" t="0"/>
          <a:stretch/>
        </p:blipFill>
        <p:spPr>
          <a:xfrm>
            <a:off x="914400" y="3352800"/>
            <a:ext cx="7313612" cy="20018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7" name="Shape 267"/>
        <p:cNvGrpSpPr/>
        <p:nvPr/>
      </p:nvGrpSpPr>
      <p:grpSpPr>
        <a:xfrm>
          <a:off x="0" y="0"/>
          <a:ext cx="0" cy="0"/>
          <a:chOff x="0" y="0"/>
          <a:chExt cx="0" cy="0"/>
        </a:xfrm>
      </p:grpSpPr>
      <p:sp>
        <p:nvSpPr>
          <p:cNvPr id="268" name="Shape 268"/>
          <p:cNvSpPr txBox="1"/>
          <p:nvPr/>
        </p:nvSpPr>
        <p:spPr>
          <a:xfrm>
            <a:off x="227012" y="1196975"/>
            <a:ext cx="5411787" cy="3746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wavelength is 3 meters and if two crests pass a stationary point each second, then 3 meters × 2 waves pass by in 1 second.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waves therefore move at 6 meters per second. </a:t>
            </a:r>
          </a:p>
          <a:p>
            <a:pPr indent="0" lvl="0" marL="0" marR="0" rtl="0" algn="l">
              <a:lnSpc>
                <a:spcPct val="100000"/>
              </a:lnSpc>
              <a:spcBef>
                <a:spcPts val="56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		</a:t>
            </a:r>
            <a:r>
              <a:rPr b="0" i="1" lang="en-US" sz="2800" u="none">
                <a:solidFill>
                  <a:srgbClr val="000000"/>
                </a:solidFill>
                <a:latin typeface="Arial"/>
                <a:ea typeface="Arial"/>
                <a:cs typeface="Arial"/>
                <a:sym typeface="Arial"/>
              </a:rPr>
              <a:t>v </a:t>
            </a:r>
            <a:r>
              <a:rPr b="0" i="0" lang="en-US" sz="2800" u="none">
                <a:solidFill>
                  <a:srgbClr val="000000"/>
                </a:solidFill>
                <a:latin typeface="Arial"/>
                <a:ea typeface="Arial"/>
                <a:cs typeface="Arial"/>
                <a:sym typeface="Arial"/>
              </a:rPr>
              <a:t>=</a:t>
            </a:r>
            <a:r>
              <a:rPr b="0" i="1" lang="en-US" sz="2800" u="none">
                <a:solidFill>
                  <a:srgbClr val="000000"/>
                </a:solidFill>
                <a:latin typeface="Arial"/>
                <a:ea typeface="Arial"/>
                <a:cs typeface="Arial"/>
                <a:sym typeface="Arial"/>
              </a:rPr>
              <a:t> </a:t>
            </a:r>
            <a:r>
              <a:rPr b="0" i="0" lang="en-US" sz="2800" u="none">
                <a:solidFill>
                  <a:srgbClr val="000000"/>
                </a:solidFill>
                <a:latin typeface="Times New Roman"/>
                <a:ea typeface="Times New Roman"/>
                <a:cs typeface="Times New Roman"/>
                <a:sym typeface="Times New Roman"/>
              </a:rPr>
              <a:t>λ</a:t>
            </a:r>
            <a:r>
              <a:rPr b="0" i="1" lang="en-US" sz="2800" u="none">
                <a:solidFill>
                  <a:srgbClr val="000000"/>
                </a:solidFill>
                <a:latin typeface="Arial"/>
                <a:ea typeface="Arial"/>
                <a:cs typeface="Arial"/>
                <a:sym typeface="Arial"/>
              </a:rPr>
              <a:t>f</a:t>
            </a:r>
          </a:p>
          <a:p>
            <a:pPr indent="0" lvl="0" marL="0" marR="0" rtl="0" algn="l">
              <a:lnSpc>
                <a:spcPct val="100000"/>
              </a:lnSpc>
              <a:spcBef>
                <a:spcPts val="560"/>
              </a:spcBef>
              <a:spcAft>
                <a:spcPts val="0"/>
              </a:spcAft>
              <a:buClr>
                <a:srgbClr val="000000"/>
              </a:buClr>
              <a:buSzPct val="25000"/>
              <a:buFont typeface="Arial"/>
              <a:buNone/>
            </a:pPr>
            <a:r>
              <a:rPr b="0" i="0" lang="en-US" sz="2800" u="none">
                <a:solidFill>
                  <a:srgbClr val="000000"/>
                </a:solidFill>
                <a:latin typeface="Arial"/>
                <a:ea typeface="Arial"/>
                <a:cs typeface="Arial"/>
                <a:sym typeface="Arial"/>
              </a:rPr>
              <a:t>where </a:t>
            </a:r>
            <a:r>
              <a:rPr b="0" i="1" lang="en-US" sz="2400" u="none">
                <a:solidFill>
                  <a:srgbClr val="000000"/>
                </a:solidFill>
                <a:latin typeface="Arial"/>
                <a:ea typeface="Arial"/>
                <a:cs typeface="Arial"/>
                <a:sym typeface="Arial"/>
              </a:rPr>
              <a:t>v </a:t>
            </a:r>
            <a:r>
              <a:rPr b="0" i="0" lang="en-US" sz="2400" u="none">
                <a:solidFill>
                  <a:srgbClr val="000000"/>
                </a:solidFill>
                <a:latin typeface="Arial"/>
                <a:ea typeface="Arial"/>
                <a:cs typeface="Arial"/>
                <a:sym typeface="Arial"/>
              </a:rPr>
              <a:t>is wave speed, </a:t>
            </a:r>
            <a:r>
              <a:rPr b="0" i="0" lang="en-US" sz="2400" u="none">
                <a:solidFill>
                  <a:srgbClr val="000000"/>
                </a:solidFill>
                <a:latin typeface="Times New Roman"/>
                <a:ea typeface="Times New Roman"/>
                <a:cs typeface="Times New Roman"/>
                <a:sym typeface="Times New Roman"/>
              </a:rPr>
              <a:t>λ</a:t>
            </a:r>
            <a:r>
              <a:rPr b="0" i="0" lang="en-US" sz="2400" u="none">
                <a:solidFill>
                  <a:srgbClr val="000000"/>
                </a:solidFill>
                <a:latin typeface="Arial"/>
                <a:ea typeface="Arial"/>
                <a:cs typeface="Arial"/>
                <a:sym typeface="Arial"/>
              </a:rPr>
              <a:t>  is wavelength, and </a:t>
            </a:r>
            <a:r>
              <a:rPr b="0" i="1" lang="en-US" sz="2400" u="none">
                <a:solidFill>
                  <a:srgbClr val="000000"/>
                </a:solidFill>
                <a:latin typeface="Arial"/>
                <a:ea typeface="Arial"/>
                <a:cs typeface="Arial"/>
                <a:sym typeface="Arial"/>
              </a:rPr>
              <a:t>f </a:t>
            </a:r>
            <a:r>
              <a:rPr b="0" i="0" lang="en-US" sz="2400" u="none">
                <a:solidFill>
                  <a:srgbClr val="000000"/>
                </a:solidFill>
                <a:latin typeface="Arial"/>
                <a:ea typeface="Arial"/>
                <a:cs typeface="Arial"/>
                <a:sym typeface="Arial"/>
              </a:rPr>
              <a:t>is wave frequency. </a:t>
            </a:r>
          </a:p>
        </p:txBody>
      </p:sp>
      <p:sp>
        <p:nvSpPr>
          <p:cNvPr id="269" name="Shape 2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pic>
        <p:nvPicPr>
          <p:cNvPr id="270" name="Shape 270"/>
          <p:cNvPicPr preferRelativeResize="0"/>
          <p:nvPr/>
        </p:nvPicPr>
        <p:blipFill rotWithShape="1">
          <a:blip r:embed="rId3">
            <a:alphaModFix/>
          </a:blip>
          <a:srcRect b="0" l="0" r="0" t="0"/>
          <a:stretch/>
        </p:blipFill>
        <p:spPr>
          <a:xfrm>
            <a:off x="6172200" y="3962400"/>
            <a:ext cx="2741612" cy="224948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5" name="Shape 275"/>
        <p:cNvGrpSpPr/>
        <p:nvPr/>
      </p:nvGrpSpPr>
      <p:grpSpPr>
        <a:xfrm>
          <a:off x="0" y="0"/>
          <a:ext cx="0" cy="0"/>
          <a:chOff x="0" y="0"/>
          <a:chExt cx="0" cy="0"/>
        </a:xfrm>
      </p:grpSpPr>
      <p:sp>
        <p:nvSpPr>
          <p:cNvPr id="276" name="Shape 276"/>
          <p:cNvSpPr txBox="1"/>
          <p:nvPr/>
        </p:nvSpPr>
        <p:spPr>
          <a:xfrm>
            <a:off x="227012" y="1196975"/>
            <a:ext cx="81549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air, the product of wavelength and frequency is the same for every frequency of sound.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That’s why you don’t hear the high notes in a chord before you hear the low notes. The sounds all reach you at the same time.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Long wavelengths have low frequencies, and short wavelengths have high frequencies. </a:t>
            </a:r>
          </a:p>
        </p:txBody>
      </p:sp>
      <p:sp>
        <p:nvSpPr>
          <p:cNvPr id="277" name="Shape 27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2" name="Shape 282"/>
        <p:cNvGrpSpPr/>
        <p:nvPr/>
      </p:nvGrpSpPr>
      <p:grpSpPr>
        <a:xfrm>
          <a:off x="0" y="0"/>
          <a:ext cx="0" cy="0"/>
          <a:chOff x="0" y="0"/>
          <a:chExt cx="0" cy="0"/>
        </a:xfrm>
      </p:grpSpPr>
      <p:sp>
        <p:nvSpPr>
          <p:cNvPr id="283" name="Shape 283"/>
          <p:cNvSpPr txBox="1"/>
          <p:nvPr/>
        </p:nvSpPr>
        <p:spPr>
          <a:xfrm>
            <a:off x="227012" y="1196975"/>
            <a:ext cx="81549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Wavelength and frequency vary inversely to produce the same wave speed for all sounds. </a:t>
            </a:r>
          </a:p>
        </p:txBody>
      </p:sp>
      <p:sp>
        <p:nvSpPr>
          <p:cNvPr id="284" name="Shape 28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pic>
        <p:nvPicPr>
          <p:cNvPr id="285" name="Shape 285"/>
          <p:cNvPicPr preferRelativeResize="0"/>
          <p:nvPr/>
        </p:nvPicPr>
        <p:blipFill rotWithShape="1">
          <a:blip r:embed="rId3">
            <a:alphaModFix/>
          </a:blip>
          <a:srcRect b="0" l="0" r="0" t="0"/>
          <a:stretch/>
        </p:blipFill>
        <p:spPr>
          <a:xfrm>
            <a:off x="914400" y="2573337"/>
            <a:ext cx="7313612" cy="29892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0" name="Shape 290"/>
        <p:cNvGrpSpPr/>
        <p:nvPr/>
      </p:nvGrpSpPr>
      <p:grpSpPr>
        <a:xfrm>
          <a:off x="0" y="0"/>
          <a:ext cx="0" cy="0"/>
          <a:chOff x="0" y="0"/>
          <a:chExt cx="0" cy="0"/>
        </a:xfrm>
      </p:grpSpPr>
      <p:sp>
        <p:nvSpPr>
          <p:cNvPr id="291" name="Shape 291"/>
          <p:cNvSpPr txBox="1"/>
          <p:nvPr>
            <p:ph idx="1" type="body"/>
          </p:nvPr>
        </p:nvSpPr>
        <p:spPr>
          <a:xfrm>
            <a:off x="228600" y="1196975"/>
            <a:ext cx="8534400" cy="20526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If a water wave vibrates up and down two times each second and the distance between wave crests is 1.5 m, what is the frequency of the wave? What is its wavelength? What is its speed?</a:t>
            </a:r>
            <a:r>
              <a:rPr b="0" i="0" lang="en-US" sz="2400" u="none" cap="none" strike="noStrike">
                <a:solidFill>
                  <a:schemeClr val="dk1"/>
                </a:solidFill>
                <a:latin typeface="Arial"/>
                <a:ea typeface="Arial"/>
                <a:cs typeface="Arial"/>
                <a:sym typeface="Arial"/>
              </a:rPr>
              <a:t> </a:t>
            </a:r>
          </a:p>
        </p:txBody>
      </p:sp>
      <p:sp>
        <p:nvSpPr>
          <p:cNvPr id="292" name="Shape 29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7" name="Shape 297"/>
        <p:cNvGrpSpPr/>
        <p:nvPr/>
      </p:nvGrpSpPr>
      <p:grpSpPr>
        <a:xfrm>
          <a:off x="0" y="0"/>
          <a:ext cx="0" cy="0"/>
          <a:chOff x="0" y="0"/>
          <a:chExt cx="0" cy="0"/>
        </a:xfrm>
      </p:grpSpPr>
      <p:sp>
        <p:nvSpPr>
          <p:cNvPr id="298" name="Shape 298"/>
          <p:cNvSpPr txBox="1"/>
          <p:nvPr>
            <p:ph idx="1" type="body"/>
          </p:nvPr>
        </p:nvSpPr>
        <p:spPr>
          <a:xfrm>
            <a:off x="228600" y="1196975"/>
            <a:ext cx="8534400" cy="40973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If a water wave vibrates up and down two times each second and the distance between wave crests is 1.5 m, what is the frequency of the wave? What is its wavelength? What is its speed?</a:t>
            </a:r>
            <a:r>
              <a:rPr b="0" i="0" lang="en-US" sz="2400" u="none" cap="none" strike="noStrike">
                <a:solidFill>
                  <a:schemeClr val="dk1"/>
                </a:solidFill>
                <a:latin typeface="Arial"/>
                <a:ea typeface="Arial"/>
                <a:cs typeface="Arial"/>
                <a:sym typeface="Arial"/>
              </a:rPr>
              <a:t> </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The frequency of the wave is 2 Hz; its wavelength is 1.5 m; and its wave speed is</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p:txBody>
      </p:sp>
      <p:sp>
        <p:nvSpPr>
          <p:cNvPr id="299" name="Shape 2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pic>
        <p:nvPicPr>
          <p:cNvPr id="300" name="Shape 300"/>
          <p:cNvPicPr preferRelativeResize="0"/>
          <p:nvPr/>
        </p:nvPicPr>
        <p:blipFill rotWithShape="1">
          <a:blip r:embed="rId3">
            <a:alphaModFix/>
          </a:blip>
          <a:srcRect b="0" l="0" r="0" t="0"/>
          <a:stretch/>
        </p:blipFill>
        <p:spPr>
          <a:xfrm>
            <a:off x="990600" y="5181600"/>
            <a:ext cx="7162800" cy="633412"/>
          </a:xfrm>
          <a:prstGeom prst="rect">
            <a:avLst/>
          </a:prstGeom>
          <a:noFill/>
          <a:ln>
            <a:noFill/>
          </a:ln>
        </p:spPr>
      </p:pic>
      <p:pic>
        <p:nvPicPr>
          <p:cNvPr id="301" name="Shape 301"/>
          <p:cNvPicPr preferRelativeResize="0"/>
          <p:nvPr/>
        </p:nvPicPr>
        <p:blipFill rotWithShape="1">
          <a:blip r:embed="rId4">
            <a:alphaModFix/>
          </a:blip>
          <a:srcRect b="0" l="0" r="0" t="0"/>
          <a:stretch/>
        </p:blipFill>
        <p:spPr>
          <a:xfrm>
            <a:off x="8070850" y="5181600"/>
            <a:ext cx="658812" cy="6588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6" name="Shape 306"/>
        <p:cNvGrpSpPr/>
        <p:nvPr/>
      </p:nvGrpSpPr>
      <p:grpSpPr>
        <a:xfrm>
          <a:off x="0" y="0"/>
          <a:ext cx="0" cy="0"/>
          <a:chOff x="0" y="0"/>
          <a:chExt cx="0" cy="0"/>
        </a:xfrm>
      </p:grpSpPr>
      <p:sp>
        <p:nvSpPr>
          <p:cNvPr id="307" name="Shape 307"/>
          <p:cNvSpPr txBox="1"/>
          <p:nvPr>
            <p:ph idx="1" type="body"/>
          </p:nvPr>
        </p:nvSpPr>
        <p:spPr>
          <a:xfrm>
            <a:off x="228600" y="1196975"/>
            <a:ext cx="85344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is the wavelength of a 340-Hz sound wave when the speed of sound in air is 340 m/s?</a:t>
            </a:r>
            <a:br>
              <a:rPr b="0" i="0" lang="en-US" sz="2400" u="none" cap="none" strike="noStrike">
                <a:solidFill>
                  <a:schemeClr val="dk1"/>
                </a:solidFill>
                <a:latin typeface="Arial"/>
                <a:ea typeface="Arial"/>
                <a:cs typeface="Arial"/>
                <a:sym typeface="Arial"/>
              </a:rPr>
            </a:br>
          </a:p>
        </p:txBody>
      </p:sp>
      <p:sp>
        <p:nvSpPr>
          <p:cNvPr id="308" name="Shape 3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ph idx="1" type="body"/>
          </p:nvPr>
        </p:nvSpPr>
        <p:spPr>
          <a:xfrm>
            <a:off x="228600" y="1196975"/>
            <a:ext cx="8534400" cy="3001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is the wavelength of a 340-Hz sound wave when the speed of sound in air is 340 m/s?</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The wavelength must be 1 m.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Then wave speed = (1 m) × (340 Hz) = 340 m/s.</a:t>
            </a:r>
          </a:p>
        </p:txBody>
      </p:sp>
      <p:sp>
        <p:nvSpPr>
          <p:cNvPr id="315" name="Shape 3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nvSpPr>
        <p:spPr>
          <a:xfrm>
            <a:off x="227012" y="1196975"/>
            <a:ext cx="64785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stone suspended at the end of a string is a simple pendulum.</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Pendulums swing back and forth with such regularity that they have long been used to control the motion of clocks.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time of a back-and-forth swing of the pendulum is its </a:t>
            </a:r>
            <a:r>
              <a:rPr b="1" i="0" lang="en-US" sz="2400" u="none">
                <a:solidFill>
                  <a:srgbClr val="000000"/>
                </a:solidFill>
                <a:latin typeface="Arial"/>
                <a:ea typeface="Arial"/>
                <a:cs typeface="Arial"/>
                <a:sym typeface="Arial"/>
              </a:rPr>
              <a:t>period.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Galileo discovered that the period of a pendulum depends only on its length—its mass has no effect. </a:t>
            </a:r>
          </a:p>
        </p:txBody>
      </p:sp>
      <p:sp>
        <p:nvSpPr>
          <p:cNvPr id="49" name="Shape 4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Vibration of a Pendulum</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0"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22" name="Shape 322"/>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 you calculate the speed of a wave? </a:t>
            </a:r>
          </a:p>
        </p:txBody>
      </p:sp>
      <p:sp>
        <p:nvSpPr>
          <p:cNvPr id="323" name="Shape 32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Speed</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8" name="Shape 328"/>
        <p:cNvGrpSpPr/>
        <p:nvPr/>
      </p:nvGrpSpPr>
      <p:grpSpPr>
        <a:xfrm>
          <a:off x="0" y="0"/>
          <a:ext cx="0" cy="0"/>
          <a:chOff x="0" y="0"/>
          <a:chExt cx="0" cy="0"/>
        </a:xfrm>
      </p:grpSpPr>
      <p:pic>
        <p:nvPicPr>
          <p:cNvPr id="329" name="Shape 329"/>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30" name="Shape 330"/>
          <p:cNvSpPr txBox="1"/>
          <p:nvPr>
            <p:ph idx="1" type="body"/>
          </p:nvPr>
        </p:nvSpPr>
        <p:spPr>
          <a:xfrm>
            <a:off x="990600" y="2590800"/>
            <a:ext cx="78486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Waves in the stretched strings of musical instruments and the electromagnetic waves that make up radio waves and light are transverse. </a:t>
            </a:r>
          </a:p>
        </p:txBody>
      </p:sp>
      <p:sp>
        <p:nvSpPr>
          <p:cNvPr id="331" name="Shape 33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Transverse Waves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6" name="Shape 336"/>
        <p:cNvGrpSpPr/>
        <p:nvPr/>
      </p:nvGrpSpPr>
      <p:grpSpPr>
        <a:xfrm>
          <a:off x="0" y="0"/>
          <a:ext cx="0" cy="0"/>
          <a:chOff x="0" y="0"/>
          <a:chExt cx="0" cy="0"/>
        </a:xfrm>
      </p:grpSpPr>
      <p:sp>
        <p:nvSpPr>
          <p:cNvPr id="337" name="Shape 337"/>
          <p:cNvSpPr txBox="1"/>
          <p:nvPr/>
        </p:nvSpPr>
        <p:spPr>
          <a:xfrm>
            <a:off x="227012" y="1196975"/>
            <a:ext cx="81549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Suppose you create a wave along a rope by shaking the free end up and down.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motion of the rope is at right angles to the direction in which the wave is moving.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Whenever the motion of the medium is at right angles to the direction in which a wave travels, the wave is a </a:t>
            </a:r>
            <a:r>
              <a:rPr b="1" i="0" lang="en-US" sz="2400" u="none">
                <a:solidFill>
                  <a:srgbClr val="000000"/>
                </a:solidFill>
                <a:latin typeface="Arial"/>
                <a:ea typeface="Arial"/>
                <a:cs typeface="Arial"/>
                <a:sym typeface="Arial"/>
              </a:rPr>
              <a:t>transverse wave.</a:t>
            </a:r>
          </a:p>
        </p:txBody>
      </p:sp>
      <p:sp>
        <p:nvSpPr>
          <p:cNvPr id="338" name="Shape 3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Transverse Waves</a:t>
            </a:r>
          </a:p>
        </p:txBody>
      </p:sp>
      <p:pic>
        <p:nvPicPr>
          <p:cNvPr id="339" name="Shape 339"/>
          <p:cNvPicPr preferRelativeResize="0"/>
          <p:nvPr/>
        </p:nvPicPr>
        <p:blipFill rotWithShape="1">
          <a:blip r:embed="rId3">
            <a:alphaModFix/>
          </a:blip>
          <a:srcRect b="0" l="0" r="0" t="0"/>
          <a:stretch/>
        </p:blipFill>
        <p:spPr>
          <a:xfrm>
            <a:off x="914400" y="4419600"/>
            <a:ext cx="7313612" cy="13350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4" name="Shape 344"/>
        <p:cNvGrpSpPr/>
        <p:nvPr/>
      </p:nvGrpSpPr>
      <p:grpSpPr>
        <a:xfrm>
          <a:off x="0" y="0"/>
          <a:ext cx="0" cy="0"/>
          <a:chOff x="0" y="0"/>
          <a:chExt cx="0" cy="0"/>
        </a:xfrm>
      </p:grpSpPr>
      <p:pic>
        <p:nvPicPr>
          <p:cNvPr id="345" name="Shape 34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46" name="Shape 346"/>
          <p:cNvSpPr txBox="1"/>
          <p:nvPr/>
        </p:nvSpPr>
        <p:spPr>
          <a:xfrm>
            <a:off x="1676400" y="3022600"/>
            <a:ext cx="5638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are some examples of transverse waves?</a:t>
            </a:r>
          </a:p>
        </p:txBody>
      </p:sp>
      <p:sp>
        <p:nvSpPr>
          <p:cNvPr id="347" name="Shape 3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Transverse Waves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2" name="Shape 352"/>
        <p:cNvGrpSpPr/>
        <p:nvPr/>
      </p:nvGrpSpPr>
      <p:grpSpPr>
        <a:xfrm>
          <a:off x="0" y="0"/>
          <a:ext cx="0" cy="0"/>
          <a:chOff x="0" y="0"/>
          <a:chExt cx="0" cy="0"/>
        </a:xfrm>
      </p:grpSpPr>
      <p:pic>
        <p:nvPicPr>
          <p:cNvPr id="353" name="Shape 35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54" name="Shape 354"/>
          <p:cNvSpPr txBox="1"/>
          <p:nvPr>
            <p:ph idx="1" type="body"/>
          </p:nvPr>
        </p:nvSpPr>
        <p:spPr>
          <a:xfrm>
            <a:off x="990600" y="2971800"/>
            <a:ext cx="7848600" cy="457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Sound waves are longitudinal waves.</a:t>
            </a:r>
          </a:p>
        </p:txBody>
      </p:sp>
      <p:sp>
        <p:nvSpPr>
          <p:cNvPr id="355" name="Shape 35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Longitudinal Waves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0" name="Shape 360"/>
        <p:cNvGrpSpPr/>
        <p:nvPr/>
      </p:nvGrpSpPr>
      <p:grpSpPr>
        <a:xfrm>
          <a:off x="0" y="0"/>
          <a:ext cx="0" cy="0"/>
          <a:chOff x="0" y="0"/>
          <a:chExt cx="0" cy="0"/>
        </a:xfrm>
      </p:grpSpPr>
      <p:sp>
        <p:nvSpPr>
          <p:cNvPr id="361" name="Shape 361"/>
          <p:cNvSpPr txBox="1"/>
          <p:nvPr/>
        </p:nvSpPr>
        <p:spPr>
          <a:xfrm>
            <a:off x="227012" y="1196975"/>
            <a:ext cx="83835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Sometimes the particles of the medium move back and forth in the same direction in which the wave travels.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particles oscillate parallel to or </a:t>
            </a:r>
            <a:r>
              <a:rPr b="0" i="1" lang="en-US" sz="2400" u="none">
                <a:solidFill>
                  <a:srgbClr val="000000"/>
                </a:solidFill>
                <a:latin typeface="Arial"/>
                <a:ea typeface="Arial"/>
                <a:cs typeface="Arial"/>
                <a:sym typeface="Arial"/>
              </a:rPr>
              <a:t>along </a:t>
            </a:r>
            <a:r>
              <a:rPr b="0" i="0" lang="en-US" sz="2400" u="none">
                <a:solidFill>
                  <a:srgbClr val="000000"/>
                </a:solidFill>
                <a:latin typeface="Arial"/>
                <a:ea typeface="Arial"/>
                <a:cs typeface="Arial"/>
                <a:sym typeface="Arial"/>
              </a:rPr>
              <a:t>the direction of the wave, the wave is a </a:t>
            </a:r>
            <a:r>
              <a:rPr b="1" i="0" lang="en-US" sz="2400" u="none">
                <a:solidFill>
                  <a:srgbClr val="000000"/>
                </a:solidFill>
                <a:latin typeface="Arial"/>
                <a:ea typeface="Arial"/>
                <a:cs typeface="Arial"/>
                <a:sym typeface="Arial"/>
              </a:rPr>
              <a:t>longitudinal wave.</a:t>
            </a:r>
          </a:p>
        </p:txBody>
      </p:sp>
      <p:sp>
        <p:nvSpPr>
          <p:cNvPr id="362" name="Shape 36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Longitudinal Waves</a:t>
            </a:r>
          </a:p>
        </p:txBody>
      </p:sp>
      <p:pic>
        <p:nvPicPr>
          <p:cNvPr id="363" name="Shape 363"/>
          <p:cNvPicPr preferRelativeResize="0"/>
          <p:nvPr/>
        </p:nvPicPr>
        <p:blipFill rotWithShape="1">
          <a:blip r:embed="rId3">
            <a:alphaModFix/>
          </a:blip>
          <a:srcRect b="0" l="0" r="0" t="0"/>
          <a:stretch/>
        </p:blipFill>
        <p:spPr>
          <a:xfrm>
            <a:off x="5943600" y="3352800"/>
            <a:ext cx="2741612" cy="25320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8" name="Shape 368"/>
        <p:cNvGrpSpPr/>
        <p:nvPr/>
      </p:nvGrpSpPr>
      <p:grpSpPr>
        <a:xfrm>
          <a:off x="0" y="0"/>
          <a:ext cx="0" cy="0"/>
          <a:chOff x="0" y="0"/>
          <a:chExt cx="0" cy="0"/>
        </a:xfrm>
      </p:grpSpPr>
      <p:pic>
        <p:nvPicPr>
          <p:cNvPr id="369" name="Shape 369"/>
          <p:cNvPicPr preferRelativeResize="0"/>
          <p:nvPr/>
        </p:nvPicPr>
        <p:blipFill rotWithShape="1">
          <a:blip r:embed="rId3">
            <a:alphaModFix/>
          </a:blip>
          <a:srcRect b="0" l="0" r="0" t="0"/>
          <a:stretch/>
        </p:blipFill>
        <p:spPr>
          <a:xfrm>
            <a:off x="1828800" y="3352800"/>
            <a:ext cx="5484812" cy="2832100"/>
          </a:xfrm>
          <a:prstGeom prst="rect">
            <a:avLst/>
          </a:prstGeom>
          <a:noFill/>
          <a:ln>
            <a:noFill/>
          </a:ln>
        </p:spPr>
      </p:pic>
      <p:sp>
        <p:nvSpPr>
          <p:cNvPr id="370" name="Shape 370"/>
          <p:cNvSpPr txBox="1"/>
          <p:nvPr/>
        </p:nvSpPr>
        <p:spPr>
          <a:xfrm>
            <a:off x="227012" y="1196975"/>
            <a:ext cx="8764587" cy="1371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Both transverse and longitudinal waves can be demonstrated with a loosely coiled spring.</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When the end of a coiled spring is shaken up and down, a transverse wave is produced. </a:t>
            </a:r>
          </a:p>
        </p:txBody>
      </p:sp>
      <p:sp>
        <p:nvSpPr>
          <p:cNvPr id="371" name="Shape 37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Longitudinal Waves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6" name="Shape 376"/>
        <p:cNvGrpSpPr/>
        <p:nvPr/>
      </p:nvGrpSpPr>
      <p:grpSpPr>
        <a:xfrm>
          <a:off x="0" y="0"/>
          <a:ext cx="0" cy="0"/>
          <a:chOff x="0" y="0"/>
          <a:chExt cx="0" cy="0"/>
        </a:xfrm>
      </p:grpSpPr>
      <p:sp>
        <p:nvSpPr>
          <p:cNvPr id="377" name="Shape 377"/>
          <p:cNvSpPr txBox="1"/>
          <p:nvPr/>
        </p:nvSpPr>
        <p:spPr>
          <a:xfrm>
            <a:off x="227012" y="1196975"/>
            <a:ext cx="8764587" cy="1736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Both transverse and longitudinal waves can be demonstrated with a loosely coiled spring.</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When the end of a coiled spring is shaken up and down, a transverse wave is produced. </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When it is shaken in and out, a longitudinal wave is produced.</a:t>
            </a:r>
          </a:p>
        </p:txBody>
      </p:sp>
      <p:sp>
        <p:nvSpPr>
          <p:cNvPr id="378" name="Shape 37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Longitudinal Waves</a:t>
            </a:r>
          </a:p>
        </p:txBody>
      </p:sp>
      <p:pic>
        <p:nvPicPr>
          <p:cNvPr id="379" name="Shape 379"/>
          <p:cNvPicPr preferRelativeResize="0"/>
          <p:nvPr/>
        </p:nvPicPr>
        <p:blipFill rotWithShape="1">
          <a:blip r:embed="rId3">
            <a:alphaModFix/>
          </a:blip>
          <a:srcRect b="0" l="0" r="0" t="0"/>
          <a:stretch/>
        </p:blipFill>
        <p:spPr>
          <a:xfrm>
            <a:off x="1828800" y="3352800"/>
            <a:ext cx="5484812" cy="28321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4" name="Shape 384"/>
        <p:cNvGrpSpPr/>
        <p:nvPr/>
      </p:nvGrpSpPr>
      <p:grpSpPr>
        <a:xfrm>
          <a:off x="0" y="0"/>
          <a:ext cx="0" cy="0"/>
          <a:chOff x="0" y="0"/>
          <a:chExt cx="0" cy="0"/>
        </a:xfrm>
      </p:grpSpPr>
      <p:pic>
        <p:nvPicPr>
          <p:cNvPr id="385" name="Shape 38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86" name="Shape 386"/>
          <p:cNvSpPr txBox="1"/>
          <p:nvPr/>
        </p:nvSpPr>
        <p:spPr>
          <a:xfrm>
            <a:off x="1676400" y="3022600"/>
            <a:ext cx="5410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an example of a longitudinal wave? </a:t>
            </a:r>
          </a:p>
        </p:txBody>
      </p:sp>
      <p:sp>
        <p:nvSpPr>
          <p:cNvPr id="387" name="Shape 38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Longitudinal Waves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2" name="Shape 392"/>
        <p:cNvGrpSpPr/>
        <p:nvPr/>
      </p:nvGrpSpPr>
      <p:grpSpPr>
        <a:xfrm>
          <a:off x="0" y="0"/>
          <a:ext cx="0" cy="0"/>
          <a:chOff x="0" y="0"/>
          <a:chExt cx="0" cy="0"/>
        </a:xfrm>
      </p:grpSpPr>
      <p:pic>
        <p:nvPicPr>
          <p:cNvPr id="393" name="Shape 39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94" name="Shape 394"/>
          <p:cNvSpPr txBox="1"/>
          <p:nvPr>
            <p:ph idx="1" type="body"/>
          </p:nvPr>
        </p:nvSpPr>
        <p:spPr>
          <a:xfrm>
            <a:off x="990600" y="2641600"/>
            <a:ext cx="78486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Interference patterns occur when waves from different sources arrive at the same point—at the same time. </a:t>
            </a:r>
          </a:p>
        </p:txBody>
      </p:sp>
      <p:sp>
        <p:nvSpPr>
          <p:cNvPr id="395" name="Shape 39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nvSpPr>
        <p:spPr>
          <a:xfrm>
            <a:off x="227012" y="1196975"/>
            <a:ext cx="64785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Two pendulums of the same length have the same period regardless of mass.</a:t>
            </a:r>
          </a:p>
        </p:txBody>
      </p:sp>
      <p:sp>
        <p:nvSpPr>
          <p:cNvPr id="56" name="Shape 56"/>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Vibration of a Pendulum</a:t>
            </a:r>
          </a:p>
        </p:txBody>
      </p:sp>
      <p:pic>
        <p:nvPicPr>
          <p:cNvPr id="57" name="Shape 57"/>
          <p:cNvPicPr preferRelativeResize="0"/>
          <p:nvPr/>
        </p:nvPicPr>
        <p:blipFill rotWithShape="1">
          <a:blip r:embed="rId3">
            <a:alphaModFix/>
          </a:blip>
          <a:srcRect b="0" l="0" r="0" t="0"/>
          <a:stretch/>
        </p:blipFill>
        <p:spPr>
          <a:xfrm>
            <a:off x="2286000" y="2308225"/>
            <a:ext cx="4572000" cy="39179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0" name="Shape 400"/>
        <p:cNvGrpSpPr/>
        <p:nvPr/>
      </p:nvGrpSpPr>
      <p:grpSpPr>
        <a:xfrm>
          <a:off x="0" y="0"/>
          <a:ext cx="0" cy="0"/>
          <a:chOff x="0" y="0"/>
          <a:chExt cx="0" cy="0"/>
        </a:xfrm>
      </p:grpSpPr>
      <p:sp>
        <p:nvSpPr>
          <p:cNvPr id="401" name="Shape 401"/>
          <p:cNvSpPr txBox="1"/>
          <p:nvPr/>
        </p:nvSpPr>
        <p:spPr>
          <a:xfrm>
            <a:off x="227012" y="1196975"/>
            <a:ext cx="8688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material object will not share its space with another object, but more than one wave can exist at the same time in the same space.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drop two rocks in water, the waves produced by each can overlap and form an interference pattern.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a:t>
            </a:r>
            <a:r>
              <a:rPr b="1" i="0" lang="en-US" sz="2400" u="none">
                <a:solidFill>
                  <a:srgbClr val="000000"/>
                </a:solidFill>
                <a:latin typeface="Arial"/>
                <a:ea typeface="Arial"/>
                <a:cs typeface="Arial"/>
                <a:sym typeface="Arial"/>
              </a:rPr>
              <a:t>interference pattern </a:t>
            </a:r>
            <a:r>
              <a:rPr b="0" i="0" lang="en-US" sz="2400" u="none">
                <a:solidFill>
                  <a:srgbClr val="000000"/>
                </a:solidFill>
                <a:latin typeface="Arial"/>
                <a:ea typeface="Arial"/>
                <a:cs typeface="Arial"/>
                <a:sym typeface="Arial"/>
              </a:rPr>
              <a:t>is a regular arrangement of places where wave effects are increased, decreased, or neutralized.</a:t>
            </a:r>
          </a:p>
        </p:txBody>
      </p:sp>
      <p:sp>
        <p:nvSpPr>
          <p:cNvPr id="402" name="Shape 40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7" name="Shape 407"/>
        <p:cNvGrpSpPr/>
        <p:nvPr/>
      </p:nvGrpSpPr>
      <p:grpSpPr>
        <a:xfrm>
          <a:off x="0" y="0"/>
          <a:ext cx="0" cy="0"/>
          <a:chOff x="0" y="0"/>
          <a:chExt cx="0" cy="0"/>
        </a:xfrm>
      </p:grpSpPr>
      <p:sp>
        <p:nvSpPr>
          <p:cNvPr id="408" name="Shape 408"/>
          <p:cNvSpPr txBox="1"/>
          <p:nvPr/>
        </p:nvSpPr>
        <p:spPr>
          <a:xfrm>
            <a:off x="227012" y="1196975"/>
            <a:ext cx="70119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t>
            </a:r>
            <a:r>
              <a:rPr b="1" i="0" lang="en-US" sz="2400" u="none">
                <a:solidFill>
                  <a:srgbClr val="000000"/>
                </a:solidFill>
                <a:latin typeface="Arial"/>
                <a:ea typeface="Arial"/>
                <a:cs typeface="Arial"/>
                <a:sym typeface="Arial"/>
              </a:rPr>
              <a:t>constructive interference, </a:t>
            </a:r>
            <a:r>
              <a:rPr b="0" i="0" lang="en-US" sz="2400" u="none">
                <a:solidFill>
                  <a:srgbClr val="000000"/>
                </a:solidFill>
                <a:latin typeface="Arial"/>
                <a:ea typeface="Arial"/>
                <a:cs typeface="Arial"/>
                <a:sym typeface="Arial"/>
              </a:rPr>
              <a:t>the crest of one wave overlaps the crest of another and their individual effects add together.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result is a wave of increased amplitude, called reinforcement.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t>
            </a:r>
            <a:r>
              <a:rPr b="1" i="0" lang="en-US" sz="2400" u="none">
                <a:solidFill>
                  <a:srgbClr val="000000"/>
                </a:solidFill>
                <a:latin typeface="Arial"/>
                <a:ea typeface="Arial"/>
                <a:cs typeface="Arial"/>
                <a:sym typeface="Arial"/>
              </a:rPr>
              <a:t>destructive interference, </a:t>
            </a:r>
            <a:r>
              <a:rPr b="0" i="0" lang="en-US" sz="2400" u="none">
                <a:solidFill>
                  <a:srgbClr val="000000"/>
                </a:solidFill>
                <a:latin typeface="Arial"/>
                <a:ea typeface="Arial"/>
                <a:cs typeface="Arial"/>
                <a:sym typeface="Arial"/>
              </a:rPr>
              <a:t>the crest of one wave overlaps the trough of another and their individual effects are reduced.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high part of one wave fills in the low part of another, called cancellation.</a:t>
            </a:r>
          </a:p>
        </p:txBody>
      </p:sp>
      <p:sp>
        <p:nvSpPr>
          <p:cNvPr id="409" name="Shape 40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4" name="Shape 414"/>
        <p:cNvGrpSpPr/>
        <p:nvPr/>
      </p:nvGrpSpPr>
      <p:grpSpPr>
        <a:xfrm>
          <a:off x="0" y="0"/>
          <a:ext cx="0" cy="0"/>
          <a:chOff x="0" y="0"/>
          <a:chExt cx="0" cy="0"/>
        </a:xfrm>
      </p:grpSpPr>
      <p:sp>
        <p:nvSpPr>
          <p:cNvPr id="415" name="Shape 415"/>
          <p:cNvSpPr txBox="1"/>
          <p:nvPr/>
        </p:nvSpPr>
        <p:spPr>
          <a:xfrm>
            <a:off x="227012" y="1196975"/>
            <a:ext cx="8535987" cy="8223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In constructive interference, the waves reinforce each other to produce a wave of increased amplitude. </a:t>
            </a:r>
          </a:p>
        </p:txBody>
      </p:sp>
      <p:sp>
        <p:nvSpPr>
          <p:cNvPr id="416" name="Shape 41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pic>
        <p:nvPicPr>
          <p:cNvPr id="417" name="Shape 417"/>
          <p:cNvPicPr preferRelativeResize="0"/>
          <p:nvPr/>
        </p:nvPicPr>
        <p:blipFill rotWithShape="1">
          <a:blip r:embed="rId3">
            <a:alphaModFix/>
          </a:blip>
          <a:srcRect b="0" l="0" r="0" t="0"/>
          <a:stretch/>
        </p:blipFill>
        <p:spPr>
          <a:xfrm>
            <a:off x="914400" y="3200400"/>
            <a:ext cx="7313612" cy="2590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2" name="Shape 422"/>
        <p:cNvGrpSpPr/>
        <p:nvPr/>
      </p:nvGrpSpPr>
      <p:grpSpPr>
        <a:xfrm>
          <a:off x="0" y="0"/>
          <a:ext cx="0" cy="0"/>
          <a:chOff x="0" y="0"/>
          <a:chExt cx="0" cy="0"/>
        </a:xfrm>
      </p:grpSpPr>
      <p:sp>
        <p:nvSpPr>
          <p:cNvPr id="423" name="Shape 423"/>
          <p:cNvSpPr txBox="1"/>
          <p:nvPr/>
        </p:nvSpPr>
        <p:spPr>
          <a:xfrm>
            <a:off x="227012" y="1196975"/>
            <a:ext cx="8535987" cy="16256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In constructive interference, the waves reinforce each other to produce a wave of increased amplitude.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In destructive interference, the waves cancel each other and no wave is produced.</a:t>
            </a:r>
          </a:p>
        </p:txBody>
      </p:sp>
      <p:sp>
        <p:nvSpPr>
          <p:cNvPr id="424" name="Shape 42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pic>
        <p:nvPicPr>
          <p:cNvPr id="425" name="Shape 425"/>
          <p:cNvPicPr preferRelativeResize="0"/>
          <p:nvPr/>
        </p:nvPicPr>
        <p:blipFill rotWithShape="1">
          <a:blip r:embed="rId3">
            <a:alphaModFix/>
          </a:blip>
          <a:srcRect b="0" l="0" r="0" t="0"/>
          <a:stretch/>
        </p:blipFill>
        <p:spPr>
          <a:xfrm>
            <a:off x="914400" y="3198812"/>
            <a:ext cx="7313612" cy="25908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0" name="Shape 430"/>
        <p:cNvGrpSpPr/>
        <p:nvPr/>
      </p:nvGrpSpPr>
      <p:grpSpPr>
        <a:xfrm>
          <a:off x="0" y="0"/>
          <a:ext cx="0" cy="0"/>
          <a:chOff x="0" y="0"/>
          <a:chExt cx="0" cy="0"/>
        </a:xfrm>
      </p:grpSpPr>
      <p:sp>
        <p:nvSpPr>
          <p:cNvPr id="431" name="Shape 431"/>
          <p:cNvSpPr txBox="1"/>
          <p:nvPr/>
        </p:nvSpPr>
        <p:spPr>
          <a:xfrm>
            <a:off x="227012" y="1196975"/>
            <a:ext cx="70119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Wave interference is easiest to see in water as an interference pattern.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waves are </a:t>
            </a:r>
            <a:r>
              <a:rPr b="1" i="0" lang="en-US" sz="2400" u="none">
                <a:solidFill>
                  <a:srgbClr val="000000"/>
                </a:solidFill>
                <a:latin typeface="Arial"/>
                <a:ea typeface="Arial"/>
                <a:cs typeface="Arial"/>
                <a:sym typeface="Arial"/>
              </a:rPr>
              <a:t>out of phase, </a:t>
            </a:r>
            <a:r>
              <a:rPr b="0" i="0" lang="en-US" sz="2400" u="none">
                <a:solidFill>
                  <a:srgbClr val="000000"/>
                </a:solidFill>
                <a:latin typeface="Arial"/>
                <a:ea typeface="Arial"/>
                <a:cs typeface="Arial"/>
                <a:sym typeface="Arial"/>
              </a:rPr>
              <a:t>the crests of one wave overlap the troughs of another to produce regions of zero amplitude.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waves are </a:t>
            </a:r>
            <a:r>
              <a:rPr b="1" i="0" lang="en-US" sz="2400" u="none">
                <a:solidFill>
                  <a:srgbClr val="000000"/>
                </a:solidFill>
                <a:latin typeface="Arial"/>
                <a:ea typeface="Arial"/>
                <a:cs typeface="Arial"/>
                <a:sym typeface="Arial"/>
              </a:rPr>
              <a:t>in phase, </a:t>
            </a:r>
            <a:r>
              <a:rPr b="0" i="0" lang="en-US" sz="2400" u="none">
                <a:solidFill>
                  <a:srgbClr val="000000"/>
                </a:solidFill>
                <a:latin typeface="Arial"/>
                <a:ea typeface="Arial"/>
                <a:cs typeface="Arial"/>
                <a:sym typeface="Arial"/>
              </a:rPr>
              <a:t>the crests of one wave overlap the crests of the other, and the troughs overlap as well.</a:t>
            </a:r>
          </a:p>
        </p:txBody>
      </p:sp>
      <p:sp>
        <p:nvSpPr>
          <p:cNvPr id="432" name="Shape 43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7" name="Shape 437"/>
        <p:cNvGrpSpPr/>
        <p:nvPr/>
      </p:nvGrpSpPr>
      <p:grpSpPr>
        <a:xfrm>
          <a:off x="0" y="0"/>
          <a:ext cx="0" cy="0"/>
          <a:chOff x="0" y="0"/>
          <a:chExt cx="0" cy="0"/>
        </a:xfrm>
      </p:grpSpPr>
      <p:sp>
        <p:nvSpPr>
          <p:cNvPr id="438" name="Shape 438"/>
          <p:cNvSpPr txBox="1"/>
          <p:nvPr/>
        </p:nvSpPr>
        <p:spPr>
          <a:xfrm>
            <a:off x="227012" y="1196975"/>
            <a:ext cx="7926387" cy="8223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Two overlapping water waves produce an interference pattern. </a:t>
            </a:r>
          </a:p>
        </p:txBody>
      </p:sp>
      <p:sp>
        <p:nvSpPr>
          <p:cNvPr id="439" name="Shape 43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pic>
        <p:nvPicPr>
          <p:cNvPr id="440" name="Shape 440"/>
          <p:cNvPicPr preferRelativeResize="0"/>
          <p:nvPr/>
        </p:nvPicPr>
        <p:blipFill rotWithShape="1">
          <a:blip r:embed="rId3">
            <a:alphaModFix/>
          </a:blip>
          <a:srcRect b="0" l="0" r="0" t="0"/>
          <a:stretch/>
        </p:blipFill>
        <p:spPr>
          <a:xfrm>
            <a:off x="1827212" y="3043237"/>
            <a:ext cx="5484812" cy="304641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5" name="Shape 445"/>
        <p:cNvGrpSpPr/>
        <p:nvPr/>
      </p:nvGrpSpPr>
      <p:grpSpPr>
        <a:xfrm>
          <a:off x="0" y="0"/>
          <a:ext cx="0" cy="0"/>
          <a:chOff x="0" y="0"/>
          <a:chExt cx="0" cy="0"/>
        </a:xfrm>
      </p:grpSpPr>
      <p:sp>
        <p:nvSpPr>
          <p:cNvPr id="446" name="Shape 446"/>
          <p:cNvSpPr txBox="1"/>
          <p:nvPr/>
        </p:nvSpPr>
        <p:spPr>
          <a:xfrm>
            <a:off x="227012" y="1196975"/>
            <a:ext cx="7926387" cy="16256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Two overlapping water waves produce an interference pattern.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Overlapping concentric circles produce a pictorial representation of an interference pattern.</a:t>
            </a:r>
          </a:p>
        </p:txBody>
      </p:sp>
      <p:sp>
        <p:nvSpPr>
          <p:cNvPr id="447" name="Shape 4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pic>
        <p:nvPicPr>
          <p:cNvPr id="448" name="Shape 448"/>
          <p:cNvPicPr preferRelativeResize="0"/>
          <p:nvPr/>
        </p:nvPicPr>
        <p:blipFill rotWithShape="1">
          <a:blip r:embed="rId3">
            <a:alphaModFix/>
          </a:blip>
          <a:srcRect b="0" l="0" r="0" t="0"/>
          <a:stretch/>
        </p:blipFill>
        <p:spPr>
          <a:xfrm>
            <a:off x="1828800" y="3048000"/>
            <a:ext cx="5484812" cy="304641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3" name="Shape 453"/>
        <p:cNvGrpSpPr/>
        <p:nvPr/>
      </p:nvGrpSpPr>
      <p:grpSpPr>
        <a:xfrm>
          <a:off x="0" y="0"/>
          <a:ext cx="0" cy="0"/>
          <a:chOff x="0" y="0"/>
          <a:chExt cx="0" cy="0"/>
        </a:xfrm>
      </p:grpSpPr>
      <p:sp>
        <p:nvSpPr>
          <p:cNvPr id="454" name="Shape 454"/>
          <p:cNvSpPr txBox="1"/>
          <p:nvPr/>
        </p:nvSpPr>
        <p:spPr>
          <a:xfrm>
            <a:off x="227012" y="1196975"/>
            <a:ext cx="5030787" cy="38893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Interference patterns are nicely illustrated by the overlapping of concentric circles printed on a pair of clear sheets.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sheets overlap with their centers slightly apart, a </a:t>
            </a:r>
            <a:r>
              <a:rPr b="0" i="1" lang="en-US" sz="2400" u="none">
                <a:solidFill>
                  <a:srgbClr val="000000"/>
                </a:solidFill>
                <a:latin typeface="Arial"/>
                <a:ea typeface="Arial"/>
                <a:cs typeface="Arial"/>
                <a:sym typeface="Arial"/>
              </a:rPr>
              <a:t>moiré pattern </a:t>
            </a:r>
            <a:r>
              <a:rPr b="0" i="0" lang="en-US" sz="2400" u="none">
                <a:solidFill>
                  <a:srgbClr val="000000"/>
                </a:solidFill>
                <a:latin typeface="Arial"/>
                <a:ea typeface="Arial"/>
                <a:cs typeface="Arial"/>
                <a:sym typeface="Arial"/>
              </a:rPr>
              <a:t>is formed, similar to the interference pattern of waves.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slight shift in the sheets produces noticeably different patterns. </a:t>
            </a:r>
          </a:p>
        </p:txBody>
      </p:sp>
      <p:sp>
        <p:nvSpPr>
          <p:cNvPr id="455" name="Shape 45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pic>
        <p:nvPicPr>
          <p:cNvPr id="456" name="Shape 456"/>
          <p:cNvPicPr preferRelativeResize="0"/>
          <p:nvPr/>
        </p:nvPicPr>
        <p:blipFill rotWithShape="1">
          <a:blip r:embed="rId3">
            <a:alphaModFix/>
          </a:blip>
          <a:srcRect b="0" l="0" r="0" t="0"/>
          <a:stretch/>
        </p:blipFill>
        <p:spPr>
          <a:xfrm>
            <a:off x="5248275" y="1609725"/>
            <a:ext cx="3592512" cy="36385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1" name="Shape 461"/>
        <p:cNvGrpSpPr/>
        <p:nvPr/>
      </p:nvGrpSpPr>
      <p:grpSpPr>
        <a:xfrm>
          <a:off x="0" y="0"/>
          <a:ext cx="0" cy="0"/>
          <a:chOff x="0" y="0"/>
          <a:chExt cx="0" cy="0"/>
        </a:xfrm>
      </p:grpSpPr>
      <p:sp>
        <p:nvSpPr>
          <p:cNvPr id="462" name="Shape 462"/>
          <p:cNvSpPr txBox="1"/>
          <p:nvPr/>
        </p:nvSpPr>
        <p:spPr>
          <a:xfrm>
            <a:off x="227012" y="1196975"/>
            <a:ext cx="70119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Interference is characteristic of all wave motion, whether the waves are water waves, sound waves, or light waves. </a:t>
            </a:r>
          </a:p>
        </p:txBody>
      </p:sp>
      <p:sp>
        <p:nvSpPr>
          <p:cNvPr id="463" name="Shape 46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8" name="Shape 468"/>
        <p:cNvGrpSpPr/>
        <p:nvPr/>
      </p:nvGrpSpPr>
      <p:grpSpPr>
        <a:xfrm>
          <a:off x="0" y="0"/>
          <a:ext cx="0" cy="0"/>
          <a:chOff x="0" y="0"/>
          <a:chExt cx="0" cy="0"/>
        </a:xfrm>
      </p:grpSpPr>
      <p:pic>
        <p:nvPicPr>
          <p:cNvPr id="469" name="Shape 469"/>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70" name="Shape 470"/>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causes interference patterns?</a:t>
            </a:r>
          </a:p>
        </p:txBody>
      </p:sp>
      <p:sp>
        <p:nvSpPr>
          <p:cNvPr id="471" name="Shape 47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Interference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nvSpPr>
        <p:spPr>
          <a:xfrm>
            <a:off x="227012" y="1196975"/>
            <a:ext cx="8688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long pendulum has a longer period than a shorter pendulum.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swings back and forth more slowly—less frequently—than a short pendulum.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Just as a long pendulum has a greater period, a person with long legs tends to have a slower stride than a person with short legs.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Giraffes and horses run with a slower gait than do short-legged animals such as hamsters and mice.</a:t>
            </a:r>
          </a:p>
        </p:txBody>
      </p:sp>
      <p:sp>
        <p:nvSpPr>
          <p:cNvPr id="64" name="Shape 64"/>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Vibration of a Pendulum</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6" name="Shape 476"/>
        <p:cNvGrpSpPr/>
        <p:nvPr/>
      </p:nvGrpSpPr>
      <p:grpSpPr>
        <a:xfrm>
          <a:off x="0" y="0"/>
          <a:ext cx="0" cy="0"/>
          <a:chOff x="0" y="0"/>
          <a:chExt cx="0" cy="0"/>
        </a:xfrm>
      </p:grpSpPr>
      <p:pic>
        <p:nvPicPr>
          <p:cNvPr id="477" name="Shape 477"/>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78" name="Shape 478"/>
          <p:cNvSpPr txBox="1"/>
          <p:nvPr>
            <p:ph idx="1" type="body"/>
          </p:nvPr>
        </p:nvSpPr>
        <p:spPr>
          <a:xfrm>
            <a:off x="990600" y="2647950"/>
            <a:ext cx="78486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standing wave forms only if half a wavelength or a multiple of half a wavelength fits exactly into the length of the vibrating medium. </a:t>
            </a:r>
          </a:p>
        </p:txBody>
      </p:sp>
      <p:sp>
        <p:nvSpPr>
          <p:cNvPr id="479" name="Shape 47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4" name="Shape 484"/>
        <p:cNvGrpSpPr/>
        <p:nvPr/>
      </p:nvGrpSpPr>
      <p:grpSpPr>
        <a:xfrm>
          <a:off x="0" y="0"/>
          <a:ext cx="0" cy="0"/>
          <a:chOff x="0" y="0"/>
          <a:chExt cx="0" cy="0"/>
        </a:xfrm>
      </p:grpSpPr>
      <p:sp>
        <p:nvSpPr>
          <p:cNvPr id="485" name="Shape 485"/>
          <p:cNvSpPr txBox="1"/>
          <p:nvPr/>
        </p:nvSpPr>
        <p:spPr>
          <a:xfrm>
            <a:off x="227012" y="1196975"/>
            <a:ext cx="84597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Produce a wave by tying a rope to a wall and shaking the free end up and down. The wave reflects back along the rope to you.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By shaking the rope just right, you can cause the incident (original) and reflected waves to form a standing wave.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a:t>
            </a:r>
            <a:r>
              <a:rPr b="1" i="0" lang="en-US" sz="2400" u="none">
                <a:solidFill>
                  <a:srgbClr val="000000"/>
                </a:solidFill>
                <a:latin typeface="Arial"/>
                <a:ea typeface="Arial"/>
                <a:cs typeface="Arial"/>
                <a:sym typeface="Arial"/>
              </a:rPr>
              <a:t>standing wave </a:t>
            </a:r>
            <a:r>
              <a:rPr b="0" i="0" lang="en-US" sz="2400" u="none">
                <a:solidFill>
                  <a:srgbClr val="000000"/>
                </a:solidFill>
                <a:latin typeface="Arial"/>
                <a:ea typeface="Arial"/>
                <a:cs typeface="Arial"/>
                <a:sym typeface="Arial"/>
              </a:rPr>
              <a:t>is a wave that appears to stay in one place—it does not seem to move through the medium. </a:t>
            </a:r>
          </a:p>
        </p:txBody>
      </p:sp>
      <p:sp>
        <p:nvSpPr>
          <p:cNvPr id="486" name="Shape 48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1" name="Shape 491"/>
        <p:cNvGrpSpPr/>
        <p:nvPr/>
      </p:nvGrpSpPr>
      <p:grpSpPr>
        <a:xfrm>
          <a:off x="0" y="0"/>
          <a:ext cx="0" cy="0"/>
          <a:chOff x="0" y="0"/>
          <a:chExt cx="0" cy="0"/>
        </a:xfrm>
      </p:grpSpPr>
      <p:sp>
        <p:nvSpPr>
          <p:cNvPr id="492" name="Shape 492"/>
          <p:cNvSpPr txBox="1"/>
          <p:nvPr/>
        </p:nvSpPr>
        <p:spPr>
          <a:xfrm>
            <a:off x="227012" y="1196975"/>
            <a:ext cx="84597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Certain parts of a standing wave remain stationary.</a:t>
            </a:r>
          </a:p>
          <a:p>
            <a:pPr indent="-288925" lvl="1" marL="746125" marR="0" rtl="0" algn="l">
              <a:lnSpc>
                <a:spcPct val="100000"/>
              </a:lnSpc>
              <a:spcBef>
                <a:spcPts val="480"/>
              </a:spcBef>
              <a:spcAft>
                <a:spcPts val="0"/>
              </a:spcAft>
              <a:buClr>
                <a:srgbClr val="000000"/>
              </a:buClr>
              <a:buSzPct val="100000"/>
              <a:buFont typeface="Arial"/>
              <a:buChar char="•"/>
            </a:pPr>
            <a:r>
              <a:rPr b="1" i="0" lang="en-US" sz="2400" u="none" cap="none" strike="noStrike">
                <a:solidFill>
                  <a:srgbClr val="000000"/>
                </a:solidFill>
                <a:latin typeface="Arial"/>
                <a:ea typeface="Arial"/>
                <a:cs typeface="Arial"/>
                <a:sym typeface="Arial"/>
              </a:rPr>
              <a:t>Nodes </a:t>
            </a:r>
            <a:r>
              <a:rPr b="0" i="0" lang="en-US" sz="2400" u="none" cap="none" strike="noStrike">
                <a:solidFill>
                  <a:srgbClr val="000000"/>
                </a:solidFill>
                <a:latin typeface="Arial"/>
                <a:ea typeface="Arial"/>
                <a:cs typeface="Arial"/>
                <a:sym typeface="Arial"/>
              </a:rPr>
              <a:t>are the stationary points on a standing wave. Hold your fingers on either side of the rope at a node, and the rope will not touch them.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positions on a standing wave with the largest amplitudes are known as </a:t>
            </a:r>
            <a:r>
              <a:rPr b="1" i="0" lang="en-US" sz="2400" u="none" cap="none" strike="noStrike">
                <a:solidFill>
                  <a:srgbClr val="000000"/>
                </a:solidFill>
                <a:latin typeface="Arial"/>
                <a:ea typeface="Arial"/>
                <a:cs typeface="Arial"/>
                <a:sym typeface="Arial"/>
              </a:rPr>
              <a:t>antinodes.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Antinodes occur halfway between nodes.</a:t>
            </a:r>
          </a:p>
        </p:txBody>
      </p:sp>
      <p:sp>
        <p:nvSpPr>
          <p:cNvPr id="493" name="Shape 4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8" name="Shape 498"/>
        <p:cNvGrpSpPr/>
        <p:nvPr/>
      </p:nvGrpSpPr>
      <p:grpSpPr>
        <a:xfrm>
          <a:off x="0" y="0"/>
          <a:ext cx="0" cy="0"/>
          <a:chOff x="0" y="0"/>
          <a:chExt cx="0" cy="0"/>
        </a:xfrm>
      </p:grpSpPr>
      <p:sp>
        <p:nvSpPr>
          <p:cNvPr id="499" name="Shape 499"/>
          <p:cNvSpPr txBox="1"/>
          <p:nvPr/>
        </p:nvSpPr>
        <p:spPr>
          <a:xfrm>
            <a:off x="227012" y="1196975"/>
            <a:ext cx="84597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Standing waves are the result of interference.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two waves of equal amplitude and wavelength pass through each other in opposite directions, the waves are always out of phase at the nodes.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nodes are stable regions of destructive interference.</a:t>
            </a:r>
          </a:p>
        </p:txBody>
      </p:sp>
      <p:sp>
        <p:nvSpPr>
          <p:cNvPr id="500" name="Shape 50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5" name="Shape 505"/>
        <p:cNvGrpSpPr/>
        <p:nvPr/>
      </p:nvGrpSpPr>
      <p:grpSpPr>
        <a:xfrm>
          <a:off x="0" y="0"/>
          <a:ext cx="0" cy="0"/>
          <a:chOff x="0" y="0"/>
          <a:chExt cx="0" cy="0"/>
        </a:xfrm>
      </p:grpSpPr>
      <p:sp>
        <p:nvSpPr>
          <p:cNvPr id="506" name="Shape 506"/>
          <p:cNvSpPr txBox="1"/>
          <p:nvPr/>
        </p:nvSpPr>
        <p:spPr>
          <a:xfrm>
            <a:off x="227012" y="1196975"/>
            <a:ext cx="84597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incident and reflected waves interfere to produce a standing wave. The nodes are places that remain stationary.</a:t>
            </a:r>
          </a:p>
        </p:txBody>
      </p:sp>
      <p:sp>
        <p:nvSpPr>
          <p:cNvPr id="507" name="Shape 5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pic>
        <p:nvPicPr>
          <p:cNvPr id="508" name="Shape 508"/>
          <p:cNvPicPr preferRelativeResize="0"/>
          <p:nvPr/>
        </p:nvPicPr>
        <p:blipFill rotWithShape="1">
          <a:blip r:embed="rId3">
            <a:alphaModFix/>
          </a:blip>
          <a:srcRect b="0" l="0" r="0" t="0"/>
          <a:stretch/>
        </p:blipFill>
        <p:spPr>
          <a:xfrm>
            <a:off x="1820862" y="2284412"/>
            <a:ext cx="5502275" cy="365918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3" name="Shape 513"/>
        <p:cNvGrpSpPr/>
        <p:nvPr/>
      </p:nvGrpSpPr>
      <p:grpSpPr>
        <a:xfrm>
          <a:off x="0" y="0"/>
          <a:ext cx="0" cy="0"/>
          <a:chOff x="0" y="0"/>
          <a:chExt cx="0" cy="0"/>
        </a:xfrm>
      </p:grpSpPr>
      <p:sp>
        <p:nvSpPr>
          <p:cNvPr id="514" name="Shape 514"/>
          <p:cNvSpPr txBox="1"/>
          <p:nvPr/>
        </p:nvSpPr>
        <p:spPr>
          <a:xfrm>
            <a:off x="227012" y="1196975"/>
            <a:ext cx="77739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You can produce a variety of standing waves by shaking the rope at different frequencies.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Once you find a frequency that produces a standing wave, double or triple frequencies will also produce a standing wave.</a:t>
            </a:r>
          </a:p>
        </p:txBody>
      </p:sp>
      <p:sp>
        <p:nvSpPr>
          <p:cNvPr id="515" name="Shape 5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0" name="Shape 520"/>
        <p:cNvGrpSpPr/>
        <p:nvPr/>
      </p:nvGrpSpPr>
      <p:grpSpPr>
        <a:xfrm>
          <a:off x="0" y="0"/>
          <a:ext cx="0" cy="0"/>
          <a:chOff x="0" y="0"/>
          <a:chExt cx="0" cy="0"/>
        </a:xfrm>
      </p:grpSpPr>
      <p:pic>
        <p:nvPicPr>
          <p:cNvPr id="521" name="Shape 521"/>
          <p:cNvPicPr preferRelativeResize="0"/>
          <p:nvPr/>
        </p:nvPicPr>
        <p:blipFill rotWithShape="1">
          <a:blip r:embed="rId3">
            <a:alphaModFix/>
          </a:blip>
          <a:srcRect b="0" l="0" r="0" t="0"/>
          <a:stretch/>
        </p:blipFill>
        <p:spPr>
          <a:xfrm>
            <a:off x="1827212" y="2970212"/>
            <a:ext cx="5484812" cy="3262312"/>
          </a:xfrm>
          <a:prstGeom prst="rect">
            <a:avLst/>
          </a:prstGeom>
          <a:noFill/>
          <a:ln>
            <a:noFill/>
          </a:ln>
        </p:spPr>
      </p:pic>
      <p:sp>
        <p:nvSpPr>
          <p:cNvPr id="522" name="Shape 522"/>
          <p:cNvSpPr txBox="1"/>
          <p:nvPr/>
        </p:nvSpPr>
        <p:spPr>
          <a:xfrm>
            <a:off x="227012" y="1196975"/>
            <a:ext cx="8688387" cy="3968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Shake the rope until you set up a standing wave of ½ wavelength. </a:t>
            </a:r>
          </a:p>
        </p:txBody>
      </p:sp>
      <p:sp>
        <p:nvSpPr>
          <p:cNvPr id="523" name="Shape 52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8" name="Shape 528"/>
        <p:cNvGrpSpPr/>
        <p:nvPr/>
      </p:nvGrpSpPr>
      <p:grpSpPr>
        <a:xfrm>
          <a:off x="0" y="0"/>
          <a:ext cx="0" cy="0"/>
          <a:chOff x="0" y="0"/>
          <a:chExt cx="0" cy="0"/>
        </a:xfrm>
      </p:grpSpPr>
      <p:pic>
        <p:nvPicPr>
          <p:cNvPr id="529" name="Shape 529"/>
          <p:cNvPicPr preferRelativeResize="0"/>
          <p:nvPr/>
        </p:nvPicPr>
        <p:blipFill rotWithShape="1">
          <a:blip r:embed="rId3">
            <a:alphaModFix/>
          </a:blip>
          <a:srcRect b="0" l="0" r="0" t="0"/>
          <a:stretch/>
        </p:blipFill>
        <p:spPr>
          <a:xfrm>
            <a:off x="1828800" y="2970212"/>
            <a:ext cx="5484812" cy="3262312"/>
          </a:xfrm>
          <a:prstGeom prst="rect">
            <a:avLst/>
          </a:prstGeom>
          <a:noFill/>
          <a:ln>
            <a:noFill/>
          </a:ln>
        </p:spPr>
      </p:pic>
      <p:sp>
        <p:nvSpPr>
          <p:cNvPr id="530" name="Shape 530"/>
          <p:cNvSpPr txBox="1"/>
          <p:nvPr/>
        </p:nvSpPr>
        <p:spPr>
          <a:xfrm>
            <a:off x="227012" y="1196975"/>
            <a:ext cx="8688387" cy="10668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Shake the rope until you set up a standing wave of ½ wavelength.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Shake with twice the frequency and produce a standing wave of 1 wavelength. </a:t>
            </a:r>
          </a:p>
        </p:txBody>
      </p:sp>
      <p:sp>
        <p:nvSpPr>
          <p:cNvPr id="531" name="Shape 53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6" name="Shape 536"/>
        <p:cNvGrpSpPr/>
        <p:nvPr/>
      </p:nvGrpSpPr>
      <p:grpSpPr>
        <a:xfrm>
          <a:off x="0" y="0"/>
          <a:ext cx="0" cy="0"/>
          <a:chOff x="0" y="0"/>
          <a:chExt cx="0" cy="0"/>
        </a:xfrm>
      </p:grpSpPr>
      <p:sp>
        <p:nvSpPr>
          <p:cNvPr id="537" name="Shape 537"/>
          <p:cNvSpPr txBox="1"/>
          <p:nvPr/>
        </p:nvSpPr>
        <p:spPr>
          <a:xfrm>
            <a:off x="227012" y="1196975"/>
            <a:ext cx="8688387" cy="17367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Shake the rope until you set up a standing wave of ½ wavelength.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Shake with twice the frequency and produce a standing wave of 1 wavelength. </a:t>
            </a:r>
          </a:p>
          <a:p>
            <a:pPr indent="-533400" lvl="0" marL="533400" marR="0" rtl="0" algn="l">
              <a:lnSpc>
                <a:spcPct val="100000"/>
              </a:lnSpc>
              <a:spcBef>
                <a:spcPts val="400"/>
              </a:spcBef>
              <a:spcAft>
                <a:spcPts val="0"/>
              </a:spcAft>
              <a:buClr>
                <a:srgbClr val="000000"/>
              </a:buClr>
              <a:buSzPct val="100000"/>
              <a:buFont typeface="Arial"/>
              <a:buAutoNum type="alphaLcPeriod"/>
            </a:pPr>
            <a:r>
              <a:rPr b="0" i="0" lang="en-US" sz="2000" u="none">
                <a:solidFill>
                  <a:srgbClr val="000000"/>
                </a:solidFill>
                <a:latin typeface="Arial"/>
                <a:ea typeface="Arial"/>
                <a:cs typeface="Arial"/>
                <a:sym typeface="Arial"/>
              </a:rPr>
              <a:t>Shake with three times the frequency and produce a standing wave of 1 ½  wavelengths.</a:t>
            </a:r>
          </a:p>
        </p:txBody>
      </p:sp>
      <p:sp>
        <p:nvSpPr>
          <p:cNvPr id="538" name="Shape 5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pic>
        <p:nvPicPr>
          <p:cNvPr id="539" name="Shape 539"/>
          <p:cNvPicPr preferRelativeResize="0"/>
          <p:nvPr/>
        </p:nvPicPr>
        <p:blipFill rotWithShape="1">
          <a:blip r:embed="rId3">
            <a:alphaModFix/>
          </a:blip>
          <a:srcRect b="0" l="0" r="0" t="0"/>
          <a:stretch/>
        </p:blipFill>
        <p:spPr>
          <a:xfrm>
            <a:off x="1828800" y="2971800"/>
            <a:ext cx="5484812" cy="326231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4" name="Shape 544"/>
        <p:cNvGrpSpPr/>
        <p:nvPr/>
      </p:nvGrpSpPr>
      <p:grpSpPr>
        <a:xfrm>
          <a:off x="0" y="0"/>
          <a:ext cx="0" cy="0"/>
          <a:chOff x="0" y="0"/>
          <a:chExt cx="0" cy="0"/>
        </a:xfrm>
      </p:grpSpPr>
      <p:sp>
        <p:nvSpPr>
          <p:cNvPr id="545" name="Shape 545"/>
          <p:cNvSpPr txBox="1"/>
          <p:nvPr/>
        </p:nvSpPr>
        <p:spPr>
          <a:xfrm>
            <a:off x="227012" y="1196975"/>
            <a:ext cx="77739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Standing waves are set up in the strings of musical instruments that are struck.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They are set up in the air in an organ pipe and the air of a soda-pop bottle when air is blown over the top.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Standing waves can be produced in either transverse or longitudinal waves.</a:t>
            </a:r>
          </a:p>
        </p:txBody>
      </p:sp>
      <p:sp>
        <p:nvSpPr>
          <p:cNvPr id="546" name="Shape 54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 name="Shape 69"/>
        <p:cNvGrpSpPr/>
        <p:nvPr/>
      </p:nvGrpSpPr>
      <p:grpSpPr>
        <a:xfrm>
          <a:off x="0" y="0"/>
          <a:ext cx="0" cy="0"/>
          <a:chOff x="0" y="0"/>
          <a:chExt cx="0" cy="0"/>
        </a:xfrm>
      </p:grpSpPr>
      <p:pic>
        <p:nvPicPr>
          <p:cNvPr id="70" name="Shape 70"/>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71" name="Shape 71"/>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determines the period of a pendulum?</a:t>
            </a:r>
          </a:p>
        </p:txBody>
      </p:sp>
      <p:sp>
        <p:nvSpPr>
          <p:cNvPr id="72" name="Shape 72"/>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Vibration of a Pendulum</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1" name="Shape 551"/>
        <p:cNvGrpSpPr/>
        <p:nvPr/>
      </p:nvGrpSpPr>
      <p:grpSpPr>
        <a:xfrm>
          <a:off x="0" y="0"/>
          <a:ext cx="0" cy="0"/>
          <a:chOff x="0" y="0"/>
          <a:chExt cx="0" cy="0"/>
        </a:xfrm>
      </p:grpSpPr>
      <p:sp>
        <p:nvSpPr>
          <p:cNvPr id="552" name="Shape 552"/>
          <p:cNvSpPr txBox="1"/>
          <p:nvPr>
            <p:ph idx="1" type="body"/>
          </p:nvPr>
        </p:nvSpPr>
        <p:spPr>
          <a:xfrm>
            <a:off x="228600" y="1196975"/>
            <a:ext cx="80772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Is it possible for one wave to cancel another wave so that the combined amplitude is zero? Explain your answer.</a:t>
            </a:r>
            <a:br>
              <a:rPr b="0" i="0" lang="en-US" sz="2400" u="none" cap="none" strike="noStrike">
                <a:solidFill>
                  <a:schemeClr val="dk1"/>
                </a:solidFill>
                <a:latin typeface="Arial"/>
                <a:ea typeface="Arial"/>
                <a:cs typeface="Arial"/>
                <a:sym typeface="Arial"/>
              </a:rPr>
            </a:br>
          </a:p>
        </p:txBody>
      </p:sp>
      <p:sp>
        <p:nvSpPr>
          <p:cNvPr id="553" name="Shape 55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8" name="Shape 558"/>
        <p:cNvGrpSpPr/>
        <p:nvPr/>
      </p:nvGrpSpPr>
      <p:grpSpPr>
        <a:xfrm>
          <a:off x="0" y="0"/>
          <a:ext cx="0" cy="0"/>
          <a:chOff x="0" y="0"/>
          <a:chExt cx="0" cy="0"/>
        </a:xfrm>
      </p:grpSpPr>
      <p:sp>
        <p:nvSpPr>
          <p:cNvPr id="559" name="Shape 559"/>
          <p:cNvSpPr txBox="1"/>
          <p:nvPr>
            <p:ph idx="1" type="body"/>
          </p:nvPr>
        </p:nvSpPr>
        <p:spPr>
          <a:xfrm>
            <a:off x="228600" y="1196975"/>
            <a:ext cx="8077200" cy="32940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Is it possible for one wave to cancel another wave so that the combined amplitude is zero? Explain your answer.</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Yes. This is called destructive interference. In a standing wave, for example, parts of the wave have no amplitude—the nodes.</a:t>
            </a:r>
            <a:r>
              <a:rPr b="0" i="0" lang="en-US" sz="2400" u="none" cap="none" strike="noStrike">
                <a:solidFill>
                  <a:schemeClr val="dk1"/>
                </a:solidFill>
                <a:latin typeface="Arial"/>
                <a:ea typeface="Arial"/>
                <a:cs typeface="Arial"/>
                <a:sym typeface="Arial"/>
              </a:rPr>
              <a:t> </a:t>
            </a:r>
          </a:p>
        </p:txBody>
      </p:sp>
      <p:sp>
        <p:nvSpPr>
          <p:cNvPr id="560" name="Shape 56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5" name="Shape 565"/>
        <p:cNvGrpSpPr/>
        <p:nvPr/>
      </p:nvGrpSpPr>
      <p:grpSpPr>
        <a:xfrm>
          <a:off x="0" y="0"/>
          <a:ext cx="0" cy="0"/>
          <a:chOff x="0" y="0"/>
          <a:chExt cx="0" cy="0"/>
        </a:xfrm>
      </p:grpSpPr>
      <p:pic>
        <p:nvPicPr>
          <p:cNvPr id="566" name="Shape 56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67" name="Shape 567"/>
          <p:cNvSpPr txBox="1"/>
          <p:nvPr/>
        </p:nvSpPr>
        <p:spPr>
          <a:xfrm>
            <a:off x="1676400" y="3022600"/>
            <a:ext cx="7010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At what wavelengths can a standing wave form in a vibrating medium? </a:t>
            </a:r>
          </a:p>
        </p:txBody>
      </p:sp>
      <p:sp>
        <p:nvSpPr>
          <p:cNvPr id="568" name="Shape 56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Standing Waves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3" name="Shape 573"/>
        <p:cNvGrpSpPr/>
        <p:nvPr/>
      </p:nvGrpSpPr>
      <p:grpSpPr>
        <a:xfrm>
          <a:off x="0" y="0"/>
          <a:ext cx="0" cy="0"/>
          <a:chOff x="0" y="0"/>
          <a:chExt cx="0" cy="0"/>
        </a:xfrm>
      </p:grpSpPr>
      <p:pic>
        <p:nvPicPr>
          <p:cNvPr id="574" name="Shape 57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575" name="Shape 575"/>
          <p:cNvSpPr txBox="1"/>
          <p:nvPr>
            <p:ph idx="1" type="body"/>
          </p:nvPr>
        </p:nvSpPr>
        <p:spPr>
          <a:xfrm>
            <a:off x="990600" y="2438400"/>
            <a:ext cx="78486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As a wave source approaches, an observer encounters waves with a higher frequency. As the wave source moves away, an observer encounters waves with a lower frequency. </a:t>
            </a:r>
          </a:p>
        </p:txBody>
      </p:sp>
      <p:sp>
        <p:nvSpPr>
          <p:cNvPr id="576" name="Shape 57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1" name="Shape 581"/>
        <p:cNvGrpSpPr/>
        <p:nvPr/>
      </p:nvGrpSpPr>
      <p:grpSpPr>
        <a:xfrm>
          <a:off x="0" y="0"/>
          <a:ext cx="0" cy="0"/>
          <a:chOff x="0" y="0"/>
          <a:chExt cx="0" cy="0"/>
        </a:xfrm>
      </p:grpSpPr>
      <p:sp>
        <p:nvSpPr>
          <p:cNvPr id="582" name="Shape 582"/>
          <p:cNvSpPr txBox="1"/>
          <p:nvPr/>
        </p:nvSpPr>
        <p:spPr>
          <a:xfrm>
            <a:off x="227012" y="1196975"/>
            <a:ext cx="4040187" cy="4235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Imagine a bug jiggling its legs and bobbing up and down in the middle of a quiet puddle.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crests of the wave it makes are concentric circles, because the wave speed is the same in all directions.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the bug bobs in the water at a constant frequency, the wavelength will be the same for all successive waves.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wave frequency is the same as the bug’s bobbing frequency.</a:t>
            </a:r>
          </a:p>
        </p:txBody>
      </p:sp>
      <p:sp>
        <p:nvSpPr>
          <p:cNvPr id="583" name="Shape 58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pic>
        <p:nvPicPr>
          <p:cNvPr id="584" name="Shape 584"/>
          <p:cNvPicPr preferRelativeResize="0"/>
          <p:nvPr/>
        </p:nvPicPr>
        <p:blipFill rotWithShape="1">
          <a:blip r:embed="rId3">
            <a:alphaModFix/>
          </a:blip>
          <a:srcRect b="0" l="0" r="0" t="0"/>
          <a:stretch/>
        </p:blipFill>
        <p:spPr>
          <a:xfrm>
            <a:off x="4494212" y="1520825"/>
            <a:ext cx="4344987" cy="38163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9" name="Shape 589"/>
        <p:cNvGrpSpPr/>
        <p:nvPr/>
      </p:nvGrpSpPr>
      <p:grpSpPr>
        <a:xfrm>
          <a:off x="0" y="0"/>
          <a:ext cx="0" cy="0"/>
          <a:chOff x="0" y="0"/>
          <a:chExt cx="0" cy="0"/>
        </a:xfrm>
      </p:grpSpPr>
      <p:sp>
        <p:nvSpPr>
          <p:cNvPr id="590" name="Shape 590"/>
          <p:cNvSpPr txBox="1"/>
          <p:nvPr/>
        </p:nvSpPr>
        <p:spPr>
          <a:xfrm>
            <a:off x="227012" y="1196975"/>
            <a:ext cx="83835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Suppose the jiggling bug moves across the water at a speed that is less than the wave speed.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wave pattern is distorted and is no longer concentric.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center of the outer crest is made when the bug is at the center of that circle.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center of the next smaller crest was made when the bug was at the center of that circle, and so forth. </a:t>
            </a:r>
          </a:p>
        </p:txBody>
      </p:sp>
      <p:sp>
        <p:nvSpPr>
          <p:cNvPr id="591" name="Shape 59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6" name="Shape 596"/>
        <p:cNvGrpSpPr/>
        <p:nvPr/>
      </p:nvGrpSpPr>
      <p:grpSpPr>
        <a:xfrm>
          <a:off x="0" y="0"/>
          <a:ext cx="0" cy="0"/>
          <a:chOff x="0" y="0"/>
          <a:chExt cx="0" cy="0"/>
        </a:xfrm>
      </p:grpSpPr>
      <p:sp>
        <p:nvSpPr>
          <p:cNvPr id="597" name="Shape 597"/>
          <p:cNvSpPr txBox="1"/>
          <p:nvPr/>
        </p:nvSpPr>
        <p:spPr>
          <a:xfrm>
            <a:off x="227012" y="1196975"/>
            <a:ext cx="4192587" cy="38893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bug maintains the same bobbing frequency as before.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However, an observer would encounter a </a:t>
            </a:r>
            <a:r>
              <a:rPr b="0" i="1" lang="en-US" sz="2400" u="none">
                <a:solidFill>
                  <a:srgbClr val="000000"/>
                </a:solidFill>
                <a:latin typeface="Arial"/>
                <a:ea typeface="Arial"/>
                <a:cs typeface="Arial"/>
                <a:sym typeface="Arial"/>
              </a:rPr>
              <a:t>higher </a:t>
            </a:r>
            <a:r>
              <a:rPr b="0" i="0" lang="en-US" sz="2400" u="none">
                <a:solidFill>
                  <a:srgbClr val="000000"/>
                </a:solidFill>
                <a:latin typeface="Arial"/>
                <a:ea typeface="Arial"/>
                <a:cs typeface="Arial"/>
                <a:sym typeface="Arial"/>
              </a:rPr>
              <a:t>frequency if the bug is moving toward the observer.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is because each successive crest has a shorter distance to travel so they arrive more frequently.</a:t>
            </a:r>
          </a:p>
        </p:txBody>
      </p:sp>
      <p:sp>
        <p:nvSpPr>
          <p:cNvPr id="598" name="Shape 59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pic>
        <p:nvPicPr>
          <p:cNvPr id="599" name="Shape 599"/>
          <p:cNvPicPr preferRelativeResize="0"/>
          <p:nvPr/>
        </p:nvPicPr>
        <p:blipFill rotWithShape="1">
          <a:blip r:embed="rId3">
            <a:alphaModFix/>
          </a:blip>
          <a:srcRect b="0" l="0" r="0" t="0"/>
          <a:stretch/>
        </p:blipFill>
        <p:spPr>
          <a:xfrm>
            <a:off x="4953000" y="1746250"/>
            <a:ext cx="3838575" cy="33718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4" name="Shape 604"/>
        <p:cNvGrpSpPr/>
        <p:nvPr/>
      </p:nvGrpSpPr>
      <p:grpSpPr>
        <a:xfrm>
          <a:off x="0" y="0"/>
          <a:ext cx="0" cy="0"/>
          <a:chOff x="0" y="0"/>
          <a:chExt cx="0" cy="0"/>
        </a:xfrm>
      </p:grpSpPr>
      <p:sp>
        <p:nvSpPr>
          <p:cNvPr id="605" name="Shape 605"/>
          <p:cNvSpPr txBox="1"/>
          <p:nvPr/>
        </p:nvSpPr>
        <p:spPr>
          <a:xfrm>
            <a:off x="227012" y="1196975"/>
            <a:ext cx="83835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bug is moving away from the observer, on the other hand, there is a </a:t>
            </a:r>
            <a:r>
              <a:rPr b="0" i="1" lang="en-US" sz="2400" u="none">
                <a:solidFill>
                  <a:srgbClr val="000000"/>
                </a:solidFill>
                <a:latin typeface="Arial"/>
                <a:ea typeface="Arial"/>
                <a:cs typeface="Arial"/>
                <a:sym typeface="Arial"/>
              </a:rPr>
              <a:t>lower </a:t>
            </a:r>
            <a:r>
              <a:rPr b="0" i="0" lang="en-US" sz="2400" u="none">
                <a:solidFill>
                  <a:srgbClr val="000000"/>
                </a:solidFill>
                <a:latin typeface="Arial"/>
                <a:ea typeface="Arial"/>
                <a:cs typeface="Arial"/>
                <a:sym typeface="Arial"/>
              </a:rPr>
              <a:t>frequency.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There is a longer time between wave-crest arrivals.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Each crest has to travel farther than the one ahead of it due to the bug’s motion.</a:t>
            </a:r>
          </a:p>
        </p:txBody>
      </p:sp>
      <p:sp>
        <p:nvSpPr>
          <p:cNvPr id="606" name="Shape 60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1" name="Shape 611"/>
        <p:cNvGrpSpPr/>
        <p:nvPr/>
      </p:nvGrpSpPr>
      <p:grpSpPr>
        <a:xfrm>
          <a:off x="0" y="0"/>
          <a:ext cx="0" cy="0"/>
          <a:chOff x="0" y="0"/>
          <a:chExt cx="0" cy="0"/>
        </a:xfrm>
      </p:grpSpPr>
      <p:sp>
        <p:nvSpPr>
          <p:cNvPr id="612" name="Shape 612"/>
          <p:cNvSpPr txBox="1"/>
          <p:nvPr/>
        </p:nvSpPr>
        <p:spPr>
          <a:xfrm>
            <a:off x="227012" y="1196975"/>
            <a:ext cx="83835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apparent change in frequency due to the motion of the source (or receiver) is called the </a:t>
            </a:r>
            <a:r>
              <a:rPr b="1" i="0" lang="en-US" sz="2400" u="none">
                <a:solidFill>
                  <a:srgbClr val="000000"/>
                </a:solidFill>
                <a:latin typeface="Arial"/>
                <a:ea typeface="Arial"/>
                <a:cs typeface="Arial"/>
                <a:sym typeface="Arial"/>
              </a:rPr>
              <a:t>Doppler effect</a:t>
            </a:r>
            <a:r>
              <a:rPr b="0" i="0" lang="en-US" sz="2400" u="none">
                <a:solidFill>
                  <a:srgbClr val="000000"/>
                </a:solidFill>
                <a:latin typeface="Arial"/>
                <a:ea typeface="Arial"/>
                <a:cs typeface="Arial"/>
                <a:sym typeface="Arial"/>
              </a:rPr>
              <a: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greater the speed of the source, the greater will be the Doppler effect.</a:t>
            </a:r>
          </a:p>
        </p:txBody>
      </p:sp>
      <p:sp>
        <p:nvSpPr>
          <p:cNvPr id="613" name="Shape 6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8" name="Shape 618"/>
        <p:cNvGrpSpPr/>
        <p:nvPr/>
      </p:nvGrpSpPr>
      <p:grpSpPr>
        <a:xfrm>
          <a:off x="0" y="0"/>
          <a:ext cx="0" cy="0"/>
          <a:chOff x="0" y="0"/>
          <a:chExt cx="0" cy="0"/>
        </a:xfrm>
      </p:grpSpPr>
      <p:sp>
        <p:nvSpPr>
          <p:cNvPr id="619" name="Shape 619"/>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Sound</a:t>
            </a:r>
          </a:p>
        </p:txBody>
      </p:sp>
      <p:sp>
        <p:nvSpPr>
          <p:cNvPr id="620" name="Shape 620"/>
          <p:cNvSpPr txBox="1"/>
          <p:nvPr/>
        </p:nvSpPr>
        <p:spPr>
          <a:xfrm>
            <a:off x="227012" y="1766887"/>
            <a:ext cx="86883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Doppler effect causes the changing pitch of a siren.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firetruck approaches, the pitch sounds higher than normal because the sound wave crests arrive more frequently.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firetruck passes and moves away, you hear a drop in pitch because the wave crests are arriving less frequently.</a:t>
            </a:r>
          </a:p>
        </p:txBody>
      </p:sp>
      <p:sp>
        <p:nvSpPr>
          <p:cNvPr id="621" name="Shape 62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pic>
        <p:nvPicPr>
          <p:cNvPr id="622" name="Shape 622"/>
          <p:cNvPicPr preferRelativeResize="0"/>
          <p:nvPr/>
        </p:nvPicPr>
        <p:blipFill rotWithShape="1">
          <a:blip r:embed="rId3">
            <a:alphaModFix/>
          </a:blip>
          <a:srcRect b="0" l="0" r="0" t="0"/>
          <a:stretch/>
        </p:blipFill>
        <p:spPr>
          <a:xfrm>
            <a:off x="990600" y="4394200"/>
            <a:ext cx="7161212" cy="154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 name="Shape 77"/>
        <p:cNvGrpSpPr/>
        <p:nvPr/>
      </p:nvGrpSpPr>
      <p:grpSpPr>
        <a:xfrm>
          <a:off x="0" y="0"/>
          <a:ext cx="0" cy="0"/>
          <a:chOff x="0" y="0"/>
          <a:chExt cx="0" cy="0"/>
        </a:xfrm>
      </p:grpSpPr>
      <p:pic>
        <p:nvPicPr>
          <p:cNvPr id="78" name="Shape 7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79" name="Shape 79"/>
          <p:cNvSpPr txBox="1"/>
          <p:nvPr>
            <p:ph idx="1" type="body"/>
          </p:nvPr>
        </p:nvSpPr>
        <p:spPr>
          <a:xfrm>
            <a:off x="990600" y="2971800"/>
            <a:ext cx="7848600" cy="457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source of all waves is something that vibrates. </a:t>
            </a:r>
          </a:p>
        </p:txBody>
      </p:sp>
      <p:sp>
        <p:nvSpPr>
          <p:cNvPr id="80" name="Shape 8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7" name="Shape 627"/>
        <p:cNvGrpSpPr/>
        <p:nvPr/>
      </p:nvGrpSpPr>
      <p:grpSpPr>
        <a:xfrm>
          <a:off x="0" y="0"/>
          <a:ext cx="0" cy="0"/>
          <a:chOff x="0" y="0"/>
          <a:chExt cx="0" cy="0"/>
        </a:xfrm>
      </p:grpSpPr>
      <p:sp>
        <p:nvSpPr>
          <p:cNvPr id="628" name="Shape 628"/>
          <p:cNvSpPr txBox="1"/>
          <p:nvPr/>
        </p:nvSpPr>
        <p:spPr>
          <a:xfrm>
            <a:off x="227012" y="1196975"/>
            <a:ext cx="5868987" cy="2346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Police use the Doppler effect of radar waves to measure the speeds of cars on the highway.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Radar waves are electromagnetic waves.</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Police bounce them off moving cars. A computer built into the radar system compares the frequency of the radar with the frequency of the reflected waves to find the speed of the car.</a:t>
            </a:r>
          </a:p>
        </p:txBody>
      </p:sp>
      <p:sp>
        <p:nvSpPr>
          <p:cNvPr id="629" name="Shape 62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pic>
        <p:nvPicPr>
          <p:cNvPr id="630" name="Shape 630"/>
          <p:cNvPicPr preferRelativeResize="0"/>
          <p:nvPr/>
        </p:nvPicPr>
        <p:blipFill rotWithShape="1">
          <a:blip r:embed="rId3">
            <a:alphaModFix/>
          </a:blip>
          <a:srcRect b="0" l="0" r="0" t="0"/>
          <a:stretch/>
        </p:blipFill>
        <p:spPr>
          <a:xfrm>
            <a:off x="230187" y="4659312"/>
            <a:ext cx="6018212" cy="1471612"/>
          </a:xfrm>
          <a:prstGeom prst="rect">
            <a:avLst/>
          </a:prstGeom>
          <a:noFill/>
          <a:ln>
            <a:noFill/>
          </a:ln>
        </p:spPr>
      </p:pic>
      <p:pic>
        <p:nvPicPr>
          <p:cNvPr id="631" name="Shape 631"/>
          <p:cNvPicPr preferRelativeResize="0"/>
          <p:nvPr/>
        </p:nvPicPr>
        <p:blipFill rotWithShape="1">
          <a:blip r:embed="rId4">
            <a:alphaModFix/>
          </a:blip>
          <a:srcRect b="0" l="0" r="0" t="0"/>
          <a:stretch/>
        </p:blipFill>
        <p:spPr>
          <a:xfrm>
            <a:off x="6356350" y="2667000"/>
            <a:ext cx="2601912" cy="35147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5" name="Shape 635"/>
        <p:cNvGrpSpPr/>
        <p:nvPr/>
      </p:nvGrpSpPr>
      <p:grpSpPr>
        <a:xfrm>
          <a:off x="0" y="0"/>
          <a:ext cx="0" cy="0"/>
          <a:chOff x="0" y="0"/>
          <a:chExt cx="0" cy="0"/>
        </a:xfrm>
      </p:grpSpPr>
      <p:sp>
        <p:nvSpPr>
          <p:cNvPr id="636" name="Shape 636"/>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Light</a:t>
            </a:r>
          </a:p>
        </p:txBody>
      </p:sp>
      <p:sp>
        <p:nvSpPr>
          <p:cNvPr id="637" name="Shape 637"/>
          <p:cNvSpPr txBox="1"/>
          <p:nvPr/>
        </p:nvSpPr>
        <p:spPr>
          <a:xfrm>
            <a:off x="227012" y="1766887"/>
            <a:ext cx="8688387" cy="1698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Doppler effect also occurs for light.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a light source approaches, there is an increase in its measured frequency.</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it recedes, there is a decrease in its frequency. </a:t>
            </a:r>
          </a:p>
        </p:txBody>
      </p:sp>
      <p:sp>
        <p:nvSpPr>
          <p:cNvPr id="638" name="Shape 6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2" name="Shape 642"/>
        <p:cNvGrpSpPr/>
        <p:nvPr/>
      </p:nvGrpSpPr>
      <p:grpSpPr>
        <a:xfrm>
          <a:off x="0" y="0"/>
          <a:ext cx="0" cy="0"/>
          <a:chOff x="0" y="0"/>
          <a:chExt cx="0" cy="0"/>
        </a:xfrm>
      </p:grpSpPr>
      <p:sp>
        <p:nvSpPr>
          <p:cNvPr id="643" name="Shape 643"/>
          <p:cNvSpPr txBox="1"/>
          <p:nvPr/>
        </p:nvSpPr>
        <p:spPr>
          <a:xfrm>
            <a:off x="227012" y="1196975"/>
            <a:ext cx="83835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Increasing frequency is called a </a:t>
            </a:r>
            <a:r>
              <a:rPr b="1" i="0" lang="en-US" sz="2400" u="none">
                <a:solidFill>
                  <a:srgbClr val="000000"/>
                </a:solidFill>
                <a:latin typeface="Arial"/>
                <a:ea typeface="Arial"/>
                <a:cs typeface="Arial"/>
                <a:sym typeface="Arial"/>
              </a:rPr>
              <a:t>blue shift, </a:t>
            </a:r>
            <a:r>
              <a:rPr b="0" i="0" lang="en-US" sz="2400" u="none">
                <a:solidFill>
                  <a:srgbClr val="000000"/>
                </a:solidFill>
                <a:latin typeface="Arial"/>
                <a:ea typeface="Arial"/>
                <a:cs typeface="Arial"/>
                <a:sym typeface="Arial"/>
              </a:rPr>
              <a:t>because the increase is toward the high-frequency, or blue, end of the spectrum.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Decreasing frequency is called a </a:t>
            </a:r>
            <a:r>
              <a:rPr b="1" i="0" lang="en-US" sz="2400" u="none">
                <a:solidFill>
                  <a:srgbClr val="000000"/>
                </a:solidFill>
                <a:latin typeface="Arial"/>
                <a:ea typeface="Arial"/>
                <a:cs typeface="Arial"/>
                <a:sym typeface="Arial"/>
              </a:rPr>
              <a:t>red shift, </a:t>
            </a:r>
            <a:r>
              <a:rPr b="0" i="0" lang="en-US" sz="2400" u="none">
                <a:solidFill>
                  <a:srgbClr val="000000"/>
                </a:solidFill>
                <a:latin typeface="Arial"/>
                <a:ea typeface="Arial"/>
                <a:cs typeface="Arial"/>
                <a:sym typeface="Arial"/>
              </a:rPr>
              <a:t>referring to the low-frequency, or red, end of the color spectrum.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Distant galaxies show a red shift in their light. A measurement of this shift enables astronomers to calculate their speeds of recession. </a:t>
            </a:r>
          </a:p>
        </p:txBody>
      </p:sp>
      <p:sp>
        <p:nvSpPr>
          <p:cNvPr id="644" name="Shape 64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8" name="Shape 648"/>
        <p:cNvGrpSpPr/>
        <p:nvPr/>
      </p:nvGrpSpPr>
      <p:grpSpPr>
        <a:xfrm>
          <a:off x="0" y="0"/>
          <a:ext cx="0" cy="0"/>
          <a:chOff x="0" y="0"/>
          <a:chExt cx="0" cy="0"/>
        </a:xfrm>
      </p:grpSpPr>
      <p:sp>
        <p:nvSpPr>
          <p:cNvPr id="649" name="Shape 649"/>
          <p:cNvSpPr txBox="1"/>
          <p:nvPr>
            <p:ph idx="1" type="body"/>
          </p:nvPr>
        </p:nvSpPr>
        <p:spPr>
          <a:xfrm>
            <a:off x="228600" y="1196975"/>
            <a:ext cx="8534400" cy="17605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When a source moves toward you, do you measure an increase or decrease in wave speed?</a:t>
            </a: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p:txBody>
      </p:sp>
      <p:sp>
        <p:nvSpPr>
          <p:cNvPr id="650" name="Shape 65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4" name="Shape 654"/>
        <p:cNvGrpSpPr/>
        <p:nvPr/>
      </p:nvGrpSpPr>
      <p:grpSpPr>
        <a:xfrm>
          <a:off x="0" y="0"/>
          <a:ext cx="0" cy="0"/>
          <a:chOff x="0" y="0"/>
          <a:chExt cx="0" cy="0"/>
        </a:xfrm>
      </p:grpSpPr>
      <p:sp>
        <p:nvSpPr>
          <p:cNvPr id="655" name="Shape 655"/>
          <p:cNvSpPr txBox="1"/>
          <p:nvPr>
            <p:ph idx="1" type="body"/>
          </p:nvPr>
        </p:nvSpPr>
        <p:spPr>
          <a:xfrm>
            <a:off x="228600" y="1196975"/>
            <a:ext cx="8534400" cy="3001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When a source moves toward you, do you measure an increase or decrease in wave speed?</a:t>
            </a: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Neither! It is the </a:t>
            </a:r>
            <a:r>
              <a:rPr b="0" i="1" lang="en-US" sz="2400" u="none">
                <a:solidFill>
                  <a:schemeClr val="dk1"/>
                </a:solidFill>
                <a:latin typeface="Arial"/>
                <a:ea typeface="Arial"/>
                <a:cs typeface="Arial"/>
                <a:sym typeface="Arial"/>
              </a:rPr>
              <a:t>frequency </a:t>
            </a:r>
            <a:r>
              <a:rPr b="0" i="0" lang="en-US" sz="2400" u="none">
                <a:solidFill>
                  <a:schemeClr val="dk1"/>
                </a:solidFill>
                <a:latin typeface="Arial"/>
                <a:ea typeface="Arial"/>
                <a:cs typeface="Arial"/>
                <a:sym typeface="Arial"/>
              </a:rPr>
              <a:t>of a wave that undergoes a change, not the wave </a:t>
            </a:r>
            <a:r>
              <a:rPr b="0" i="1" lang="en-US" sz="2400" u="none">
                <a:solidFill>
                  <a:schemeClr val="dk1"/>
                </a:solidFill>
                <a:latin typeface="Arial"/>
                <a:ea typeface="Arial"/>
                <a:cs typeface="Arial"/>
                <a:sym typeface="Arial"/>
              </a:rPr>
              <a:t>speed</a:t>
            </a:r>
            <a:r>
              <a:rPr b="0" i="0" lang="en-US" sz="2400" u="none">
                <a:solidFill>
                  <a:schemeClr val="dk1"/>
                </a:solidFill>
                <a:latin typeface="Arial"/>
                <a:ea typeface="Arial"/>
                <a:cs typeface="Arial"/>
                <a:sym typeface="Arial"/>
              </a:rPr>
              <a:t>. </a:t>
            </a:r>
          </a:p>
        </p:txBody>
      </p:sp>
      <p:sp>
        <p:nvSpPr>
          <p:cNvPr id="656" name="Shape 6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1" name="Shape 661"/>
        <p:cNvGrpSpPr/>
        <p:nvPr/>
      </p:nvGrpSpPr>
      <p:grpSpPr>
        <a:xfrm>
          <a:off x="0" y="0"/>
          <a:ext cx="0" cy="0"/>
          <a:chOff x="0" y="0"/>
          <a:chExt cx="0" cy="0"/>
        </a:xfrm>
      </p:grpSpPr>
      <p:pic>
        <p:nvPicPr>
          <p:cNvPr id="662" name="Shape 66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63" name="Shape 663"/>
          <p:cNvSpPr txBox="1"/>
          <p:nvPr/>
        </p:nvSpPr>
        <p:spPr>
          <a:xfrm>
            <a:off x="1676400" y="3022600"/>
            <a:ext cx="7010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the apparent frequency of waves change as a wave source moves? </a:t>
            </a:r>
          </a:p>
        </p:txBody>
      </p:sp>
      <p:sp>
        <p:nvSpPr>
          <p:cNvPr id="664" name="Shape 66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Doppler Effect</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9" name="Shape 669"/>
        <p:cNvGrpSpPr/>
        <p:nvPr/>
      </p:nvGrpSpPr>
      <p:grpSpPr>
        <a:xfrm>
          <a:off x="0" y="0"/>
          <a:ext cx="0" cy="0"/>
          <a:chOff x="0" y="0"/>
          <a:chExt cx="0" cy="0"/>
        </a:xfrm>
      </p:grpSpPr>
      <p:pic>
        <p:nvPicPr>
          <p:cNvPr id="670" name="Shape 67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671" name="Shape 671"/>
          <p:cNvSpPr txBox="1"/>
          <p:nvPr>
            <p:ph idx="1" type="body"/>
          </p:nvPr>
        </p:nvSpPr>
        <p:spPr>
          <a:xfrm>
            <a:off x="990600" y="2819400"/>
            <a:ext cx="78486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 bow wave occurs when a wave source moves faster than the waves it produces. </a:t>
            </a:r>
          </a:p>
        </p:txBody>
      </p:sp>
      <p:sp>
        <p:nvSpPr>
          <p:cNvPr id="672" name="Shape 67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Bow Waves</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7" name="Shape 677"/>
        <p:cNvGrpSpPr/>
        <p:nvPr/>
      </p:nvGrpSpPr>
      <p:grpSpPr>
        <a:xfrm>
          <a:off x="0" y="0"/>
          <a:ext cx="0" cy="0"/>
          <a:chOff x="0" y="0"/>
          <a:chExt cx="0" cy="0"/>
        </a:xfrm>
      </p:grpSpPr>
      <p:sp>
        <p:nvSpPr>
          <p:cNvPr id="678" name="Shape 678"/>
          <p:cNvSpPr txBox="1"/>
          <p:nvPr/>
        </p:nvSpPr>
        <p:spPr>
          <a:xfrm>
            <a:off x="227012" y="1196975"/>
            <a:ext cx="4649787" cy="43275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speed of the source in a medium is as great as the speed of the waves it produces, something interesting happens.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waves pile up.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bug swims as fast as the wave speed, it will keep up with the wave crests it produces.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bug moves right along with the leading edge of the waves it is producing.</a:t>
            </a:r>
          </a:p>
        </p:txBody>
      </p:sp>
      <p:sp>
        <p:nvSpPr>
          <p:cNvPr id="679" name="Shape 67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Bow Waves</a:t>
            </a:r>
          </a:p>
        </p:txBody>
      </p:sp>
      <p:pic>
        <p:nvPicPr>
          <p:cNvPr id="680" name="Shape 680"/>
          <p:cNvPicPr preferRelativeResize="0"/>
          <p:nvPr/>
        </p:nvPicPr>
        <p:blipFill rotWithShape="1">
          <a:blip r:embed="rId3">
            <a:alphaModFix/>
          </a:blip>
          <a:srcRect b="0" l="0" r="0" t="0"/>
          <a:stretch/>
        </p:blipFill>
        <p:spPr>
          <a:xfrm>
            <a:off x="5181600" y="1600200"/>
            <a:ext cx="3509962" cy="366077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5" name="Shape 685"/>
        <p:cNvGrpSpPr/>
        <p:nvPr/>
      </p:nvGrpSpPr>
      <p:grpSpPr>
        <a:xfrm>
          <a:off x="0" y="0"/>
          <a:ext cx="0" cy="0"/>
          <a:chOff x="0" y="0"/>
          <a:chExt cx="0" cy="0"/>
        </a:xfrm>
      </p:grpSpPr>
      <p:sp>
        <p:nvSpPr>
          <p:cNvPr id="686" name="Shape 686"/>
          <p:cNvSpPr txBox="1"/>
          <p:nvPr/>
        </p:nvSpPr>
        <p:spPr>
          <a:xfrm>
            <a:off x="227012" y="1196975"/>
            <a:ext cx="83835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same thing happens when an aircraft travels at the speed of sound.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overlapping wave crests disrupt the flow of air over the wings, so that it is harder to control the plane when it is flying close to the speed of sound. </a:t>
            </a:r>
          </a:p>
        </p:txBody>
      </p:sp>
      <p:sp>
        <p:nvSpPr>
          <p:cNvPr id="687" name="Shape 68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Bow Waves</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2" name="Shape 692"/>
        <p:cNvGrpSpPr/>
        <p:nvPr/>
      </p:nvGrpSpPr>
      <p:grpSpPr>
        <a:xfrm>
          <a:off x="0" y="0"/>
          <a:ext cx="0" cy="0"/>
          <a:chOff x="0" y="0"/>
          <a:chExt cx="0" cy="0"/>
        </a:xfrm>
      </p:grpSpPr>
      <p:sp>
        <p:nvSpPr>
          <p:cNvPr id="693" name="Shape 693"/>
          <p:cNvSpPr txBox="1"/>
          <p:nvPr/>
        </p:nvSpPr>
        <p:spPr>
          <a:xfrm>
            <a:off x="227012" y="1196975"/>
            <a:ext cx="5030787" cy="38893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plane travels faster than sound, it is </a:t>
            </a:r>
            <a:r>
              <a:rPr b="0" i="1" lang="en-US" sz="2400" u="none">
                <a:solidFill>
                  <a:srgbClr val="000000"/>
                </a:solidFill>
                <a:latin typeface="Arial"/>
                <a:ea typeface="Arial"/>
                <a:cs typeface="Arial"/>
                <a:sym typeface="Arial"/>
              </a:rPr>
              <a:t>supersonic</a:t>
            </a:r>
            <a:r>
              <a:rPr b="0" i="0" lang="en-US" sz="2400" u="none">
                <a:solidFill>
                  <a:srgbClr val="000000"/>
                </a:solidFill>
                <a:latin typeface="Arial"/>
                <a:ea typeface="Arial"/>
                <a:cs typeface="Arial"/>
                <a:sym typeface="Arial"/>
              </a:rPr>
              <a: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supersonic airplane flies into smooth, undisturbed air because no sound wave can propagate out in front of it.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Similarly, a bug swimming faster than the speed of water waves is always entering into water with a smooth, unrippled surface.</a:t>
            </a:r>
          </a:p>
        </p:txBody>
      </p:sp>
      <p:sp>
        <p:nvSpPr>
          <p:cNvPr id="694" name="Shape 69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Bow Waves</a:t>
            </a:r>
          </a:p>
        </p:txBody>
      </p:sp>
      <p:pic>
        <p:nvPicPr>
          <p:cNvPr id="695" name="Shape 695"/>
          <p:cNvPicPr preferRelativeResize="0"/>
          <p:nvPr/>
        </p:nvPicPr>
        <p:blipFill rotWithShape="1">
          <a:blip r:embed="rId3">
            <a:alphaModFix/>
          </a:blip>
          <a:srcRect b="0" l="0" r="0" t="0"/>
          <a:stretch/>
        </p:blipFill>
        <p:spPr>
          <a:xfrm>
            <a:off x="5715000" y="2590800"/>
            <a:ext cx="3175000" cy="358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 name="Shape 84"/>
        <p:cNvGrpSpPr/>
        <p:nvPr/>
      </p:nvGrpSpPr>
      <p:grpSpPr>
        <a:xfrm>
          <a:off x="0" y="0"/>
          <a:ext cx="0" cy="0"/>
          <a:chOff x="0" y="0"/>
          <a:chExt cx="0" cy="0"/>
        </a:xfrm>
      </p:grpSpPr>
      <p:sp>
        <p:nvSpPr>
          <p:cNvPr id="85" name="Shape 85"/>
          <p:cNvSpPr txBox="1"/>
          <p:nvPr/>
        </p:nvSpPr>
        <p:spPr>
          <a:xfrm>
            <a:off x="227012" y="1196975"/>
            <a:ext cx="8688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back-and-forth vibratory motion—called oscillatory motion—of a swinging pendulum is called </a:t>
            </a:r>
            <a:br>
              <a:rPr b="0" i="0" lang="en-US" sz="2400" u="none">
                <a:solidFill>
                  <a:srgbClr val="000000"/>
                </a:solidFill>
                <a:latin typeface="Arial"/>
                <a:ea typeface="Arial"/>
                <a:cs typeface="Arial"/>
                <a:sym typeface="Arial"/>
              </a:rPr>
            </a:br>
            <a:r>
              <a:rPr b="1" i="0" lang="en-US" sz="2400" u="none">
                <a:solidFill>
                  <a:srgbClr val="000000"/>
                </a:solidFill>
                <a:latin typeface="Arial"/>
                <a:ea typeface="Arial"/>
                <a:cs typeface="Arial"/>
                <a:sym typeface="Arial"/>
              </a:rPr>
              <a:t>simple harmonic motion.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a:t>
            </a:r>
            <a:r>
              <a:rPr b="1" i="0" lang="en-US" sz="2400" u="none">
                <a:solidFill>
                  <a:srgbClr val="000000"/>
                </a:solidFill>
                <a:latin typeface="Arial"/>
                <a:ea typeface="Arial"/>
                <a:cs typeface="Arial"/>
                <a:sym typeface="Arial"/>
              </a:rPr>
              <a:t>sine curve </a:t>
            </a:r>
            <a:r>
              <a:rPr b="0" i="0" lang="en-US" sz="2400" u="none">
                <a:solidFill>
                  <a:srgbClr val="000000"/>
                </a:solidFill>
                <a:latin typeface="Arial"/>
                <a:ea typeface="Arial"/>
                <a:cs typeface="Arial"/>
                <a:sym typeface="Arial"/>
              </a:rPr>
              <a:t>is a pictorial representation of a wave.</a:t>
            </a:r>
          </a:p>
        </p:txBody>
      </p:sp>
      <p:sp>
        <p:nvSpPr>
          <p:cNvPr id="86" name="Shape 8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Wave Description</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0" name="Shape 700"/>
        <p:cNvGrpSpPr/>
        <p:nvPr/>
      </p:nvGrpSpPr>
      <p:grpSpPr>
        <a:xfrm>
          <a:off x="0" y="0"/>
          <a:ext cx="0" cy="0"/>
          <a:chOff x="0" y="0"/>
          <a:chExt cx="0" cy="0"/>
        </a:xfrm>
      </p:grpSpPr>
      <p:sp>
        <p:nvSpPr>
          <p:cNvPr id="701" name="Shape 701"/>
          <p:cNvSpPr txBox="1"/>
          <p:nvPr/>
        </p:nvSpPr>
        <p:spPr>
          <a:xfrm>
            <a:off x="227012" y="1196975"/>
            <a:ext cx="5945187" cy="43275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bug swims faster than wave speed, it outruns the wave crests it produces.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crests overlap at the edges, and the pattern made by these overlapping crests is a V shape, called a </a:t>
            </a:r>
            <a:r>
              <a:rPr b="1" i="0" lang="en-US" sz="2400" u="none">
                <a:solidFill>
                  <a:srgbClr val="000000"/>
                </a:solidFill>
                <a:latin typeface="Arial"/>
                <a:ea typeface="Arial"/>
                <a:cs typeface="Arial"/>
                <a:sym typeface="Arial"/>
              </a:rPr>
              <a:t>bow wave.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bow wave appears to be dragging behind the bug.</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familiar bow wave generated by a speedboat is produced by the overlapping of many circular wave crests.</a:t>
            </a:r>
          </a:p>
        </p:txBody>
      </p:sp>
      <p:sp>
        <p:nvSpPr>
          <p:cNvPr id="702" name="Shape 70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Bow Waves</a:t>
            </a:r>
          </a:p>
        </p:txBody>
      </p:sp>
      <p:pic>
        <p:nvPicPr>
          <p:cNvPr id="703" name="Shape 703"/>
          <p:cNvPicPr preferRelativeResize="0"/>
          <p:nvPr/>
        </p:nvPicPr>
        <p:blipFill rotWithShape="1">
          <a:blip r:embed="rId3">
            <a:alphaModFix/>
          </a:blip>
          <a:srcRect b="0" l="0" r="0" t="0"/>
          <a:stretch/>
        </p:blipFill>
        <p:spPr>
          <a:xfrm>
            <a:off x="6172200" y="2190750"/>
            <a:ext cx="2803525" cy="2474912"/>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8" name="Shape 708"/>
        <p:cNvGrpSpPr/>
        <p:nvPr/>
      </p:nvGrpSpPr>
      <p:grpSpPr>
        <a:xfrm>
          <a:off x="0" y="0"/>
          <a:ext cx="0" cy="0"/>
          <a:chOff x="0" y="0"/>
          <a:chExt cx="0" cy="0"/>
        </a:xfrm>
      </p:grpSpPr>
      <p:sp>
        <p:nvSpPr>
          <p:cNvPr id="709" name="Shape 709"/>
          <p:cNvSpPr txBox="1"/>
          <p:nvPr/>
        </p:nvSpPr>
        <p:spPr>
          <a:xfrm>
            <a:off x="227012" y="1196975"/>
            <a:ext cx="83835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1" lang="en-US" sz="2400" u="none">
                <a:solidFill>
                  <a:srgbClr val="000000"/>
                </a:solidFill>
                <a:latin typeface="Arial"/>
                <a:ea typeface="Arial"/>
                <a:cs typeface="Arial"/>
                <a:sym typeface="Arial"/>
              </a:rPr>
              <a:t>v</a:t>
            </a:r>
            <a:r>
              <a:rPr b="1" i="0" lang="en-US" sz="2400" u="none">
                <a:solidFill>
                  <a:srgbClr val="000000"/>
                </a:solidFill>
                <a:latin typeface="Arial"/>
                <a:ea typeface="Arial"/>
                <a:cs typeface="Arial"/>
                <a:sym typeface="Arial"/>
              </a:rPr>
              <a:t>= speed of bug</a:t>
            </a:r>
          </a:p>
          <a:p>
            <a:pPr indent="0" lvl="0" marL="0" marR="0" rtl="0" algn="l">
              <a:lnSpc>
                <a:spcPct val="100000"/>
              </a:lnSpc>
              <a:spcBef>
                <a:spcPts val="480"/>
              </a:spcBef>
              <a:spcAft>
                <a:spcPts val="0"/>
              </a:spcAft>
              <a:buClr>
                <a:srgbClr val="000000"/>
              </a:buClr>
              <a:buSzPct val="25000"/>
              <a:buFont typeface="Arial"/>
              <a:buNone/>
            </a:pPr>
            <a:r>
              <a:rPr b="1" i="1" lang="en-US" sz="2400" u="none">
                <a:solidFill>
                  <a:srgbClr val="000000"/>
                </a:solidFill>
                <a:latin typeface="Arial"/>
                <a:ea typeface="Arial"/>
                <a:cs typeface="Arial"/>
                <a:sym typeface="Arial"/>
              </a:rPr>
              <a:t>v</a:t>
            </a:r>
            <a:r>
              <a:rPr b="1" baseline="-25000" i="0" lang="en-US" sz="2400" u="none">
                <a:solidFill>
                  <a:srgbClr val="000000"/>
                </a:solidFill>
                <a:latin typeface="Arial"/>
                <a:ea typeface="Arial"/>
                <a:cs typeface="Arial"/>
                <a:sym typeface="Arial"/>
              </a:rPr>
              <a:t>w</a:t>
            </a:r>
            <a:r>
              <a:rPr b="1" i="0" lang="en-US" sz="2400" u="none">
                <a:solidFill>
                  <a:srgbClr val="000000"/>
                </a:solidFill>
                <a:latin typeface="Arial"/>
                <a:ea typeface="Arial"/>
                <a:cs typeface="Arial"/>
                <a:sym typeface="Arial"/>
              </a:rPr>
              <a:t>= wave speed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wave patterns made by a bug swimming at successively greater speeds change. Overlapping at the edges occurs only when the source travels faster than wave speed.</a:t>
            </a:r>
          </a:p>
        </p:txBody>
      </p:sp>
      <p:sp>
        <p:nvSpPr>
          <p:cNvPr id="710" name="Shape 71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Bow Waves</a:t>
            </a:r>
          </a:p>
        </p:txBody>
      </p:sp>
      <p:pic>
        <p:nvPicPr>
          <p:cNvPr id="711" name="Shape 711"/>
          <p:cNvPicPr preferRelativeResize="0"/>
          <p:nvPr/>
        </p:nvPicPr>
        <p:blipFill rotWithShape="1">
          <a:blip r:embed="rId3">
            <a:alphaModFix/>
          </a:blip>
          <a:srcRect b="0" l="0" r="0" t="0"/>
          <a:stretch/>
        </p:blipFill>
        <p:spPr>
          <a:xfrm>
            <a:off x="914400" y="3898900"/>
            <a:ext cx="7313612" cy="18161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6" name="Shape 716"/>
        <p:cNvGrpSpPr/>
        <p:nvPr/>
      </p:nvGrpSpPr>
      <p:grpSpPr>
        <a:xfrm>
          <a:off x="0" y="0"/>
          <a:ext cx="0" cy="0"/>
          <a:chOff x="0" y="0"/>
          <a:chExt cx="0" cy="0"/>
        </a:xfrm>
      </p:grpSpPr>
      <p:pic>
        <p:nvPicPr>
          <p:cNvPr id="717" name="Shape 71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718" name="Shape 718"/>
          <p:cNvSpPr txBox="1"/>
          <p:nvPr/>
        </p:nvSpPr>
        <p:spPr>
          <a:xfrm>
            <a:off x="1676400" y="3187700"/>
            <a:ext cx="7010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causes a bow wave? </a:t>
            </a:r>
          </a:p>
        </p:txBody>
      </p:sp>
      <p:sp>
        <p:nvSpPr>
          <p:cNvPr id="719" name="Shape 71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Bow Waves</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4" name="Shape 724"/>
        <p:cNvGrpSpPr/>
        <p:nvPr/>
      </p:nvGrpSpPr>
      <p:grpSpPr>
        <a:xfrm>
          <a:off x="0" y="0"/>
          <a:ext cx="0" cy="0"/>
          <a:chOff x="0" y="0"/>
          <a:chExt cx="0" cy="0"/>
        </a:xfrm>
      </p:grpSpPr>
      <p:pic>
        <p:nvPicPr>
          <p:cNvPr id="725" name="Shape 72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726" name="Shape 726"/>
          <p:cNvSpPr txBox="1"/>
          <p:nvPr>
            <p:ph idx="1" type="body"/>
          </p:nvPr>
        </p:nvSpPr>
        <p:spPr>
          <a:xfrm>
            <a:off x="990600" y="2819400"/>
            <a:ext cx="78486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 shock wave occurs when an object moves faster than the speed of sound. </a:t>
            </a:r>
          </a:p>
        </p:txBody>
      </p:sp>
      <p:sp>
        <p:nvSpPr>
          <p:cNvPr id="727" name="Shape 72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Shock Waves</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2" name="Shape 732"/>
        <p:cNvGrpSpPr/>
        <p:nvPr/>
      </p:nvGrpSpPr>
      <p:grpSpPr>
        <a:xfrm>
          <a:off x="0" y="0"/>
          <a:ext cx="0" cy="0"/>
          <a:chOff x="0" y="0"/>
          <a:chExt cx="0" cy="0"/>
        </a:xfrm>
      </p:grpSpPr>
      <p:sp>
        <p:nvSpPr>
          <p:cNvPr id="733" name="Shape 733"/>
          <p:cNvSpPr txBox="1"/>
          <p:nvPr/>
        </p:nvSpPr>
        <p:spPr>
          <a:xfrm>
            <a:off x="227012" y="1196975"/>
            <a:ext cx="5259387" cy="43275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speedboat knifing through the water generates a two-dimensional bow wave.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supersonic aircraft similarly generates a shock wave.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a:t>
            </a:r>
            <a:r>
              <a:rPr b="1" i="0" lang="en-US" sz="2400" u="none">
                <a:solidFill>
                  <a:srgbClr val="000000"/>
                </a:solidFill>
                <a:latin typeface="Arial"/>
                <a:ea typeface="Arial"/>
                <a:cs typeface="Arial"/>
                <a:sym typeface="Arial"/>
              </a:rPr>
              <a:t>shock wave </a:t>
            </a:r>
            <a:r>
              <a:rPr b="0" i="0" lang="en-US" sz="2400" u="none">
                <a:solidFill>
                  <a:srgbClr val="000000"/>
                </a:solidFill>
                <a:latin typeface="Arial"/>
                <a:ea typeface="Arial"/>
                <a:cs typeface="Arial"/>
                <a:sym typeface="Arial"/>
              </a:rPr>
              <a:t>is a three-dimensional wave that consists of overlapping spheres that form a cone.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conical shock wave generated by a supersonic craft spreads until it reaches the ground.</a:t>
            </a:r>
          </a:p>
        </p:txBody>
      </p:sp>
      <p:sp>
        <p:nvSpPr>
          <p:cNvPr id="734" name="Shape 73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Shock Waves</a:t>
            </a:r>
          </a:p>
        </p:txBody>
      </p:sp>
      <p:pic>
        <p:nvPicPr>
          <p:cNvPr id="735" name="Shape 735"/>
          <p:cNvPicPr preferRelativeResize="0"/>
          <p:nvPr/>
        </p:nvPicPr>
        <p:blipFill rotWithShape="1">
          <a:blip r:embed="rId3">
            <a:alphaModFix/>
          </a:blip>
          <a:srcRect b="0" l="0" r="0" t="0"/>
          <a:stretch/>
        </p:blipFill>
        <p:spPr>
          <a:xfrm>
            <a:off x="5562600" y="2057400"/>
            <a:ext cx="3351212" cy="249555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0" name="Shape 740"/>
        <p:cNvGrpSpPr/>
        <p:nvPr/>
      </p:nvGrpSpPr>
      <p:grpSpPr>
        <a:xfrm>
          <a:off x="0" y="0"/>
          <a:ext cx="0" cy="0"/>
          <a:chOff x="0" y="0"/>
          <a:chExt cx="0" cy="0"/>
        </a:xfrm>
      </p:grpSpPr>
      <p:sp>
        <p:nvSpPr>
          <p:cNvPr id="741" name="Shape 741"/>
          <p:cNvSpPr txBox="1"/>
          <p:nvPr/>
        </p:nvSpPr>
        <p:spPr>
          <a:xfrm>
            <a:off x="227012" y="1196975"/>
            <a:ext cx="83835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bow wave of a speedboat that passes by can splash and douse you if you are at the water’s edge.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 sense, you can say that you are hit by a “water boom.”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the same way, a conical shell of compressed air sweeps behind a supersonic aircraft.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sharp crack heard when the shock wave that sweeps behind a supersonic aircraft reaches the listeners is called a </a:t>
            </a:r>
            <a:r>
              <a:rPr b="1" i="0" lang="en-US" sz="2400" u="none">
                <a:solidFill>
                  <a:srgbClr val="000000"/>
                </a:solidFill>
                <a:latin typeface="Arial"/>
                <a:ea typeface="Arial"/>
                <a:cs typeface="Arial"/>
                <a:sym typeface="Arial"/>
              </a:rPr>
              <a:t>sonic boom.</a:t>
            </a:r>
          </a:p>
        </p:txBody>
      </p:sp>
      <p:sp>
        <p:nvSpPr>
          <p:cNvPr id="742" name="Shape 74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Shock Waves</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7" name="Shape 747"/>
        <p:cNvGrpSpPr/>
        <p:nvPr/>
      </p:nvGrpSpPr>
      <p:grpSpPr>
        <a:xfrm>
          <a:off x="0" y="0"/>
          <a:ext cx="0" cy="0"/>
          <a:chOff x="0" y="0"/>
          <a:chExt cx="0" cy="0"/>
        </a:xfrm>
      </p:grpSpPr>
      <p:sp>
        <p:nvSpPr>
          <p:cNvPr id="748" name="Shape 748"/>
          <p:cNvSpPr txBox="1"/>
          <p:nvPr/>
        </p:nvSpPr>
        <p:spPr>
          <a:xfrm>
            <a:off x="227012" y="1196975"/>
            <a:ext cx="8307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don’t hear a sonic boom from a subsonic aircraft.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sound wave crests reach our ears one at a time and are perceived as a continuous tone.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Only when the craft moves faster than sound do the crests overlap and encounter the listener in a single burst.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Ears cannot distinguish between the high pressure from an explosion and the pressure from many overlapping wave crests.</a:t>
            </a:r>
          </a:p>
        </p:txBody>
      </p:sp>
      <p:sp>
        <p:nvSpPr>
          <p:cNvPr id="749" name="Shape 74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Shock Waves</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4" name="Shape 754"/>
        <p:cNvGrpSpPr/>
        <p:nvPr/>
      </p:nvGrpSpPr>
      <p:grpSpPr>
        <a:xfrm>
          <a:off x="0" y="0"/>
          <a:ext cx="0" cy="0"/>
          <a:chOff x="0" y="0"/>
          <a:chExt cx="0" cy="0"/>
        </a:xfrm>
      </p:grpSpPr>
      <p:sp>
        <p:nvSpPr>
          <p:cNvPr id="755" name="Shape 755"/>
          <p:cNvSpPr txBox="1"/>
          <p:nvPr/>
        </p:nvSpPr>
        <p:spPr>
          <a:xfrm>
            <a:off x="227012" y="1196975"/>
            <a:ext cx="4954587" cy="30861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common misconception is that sonic booms are produced only at the moment that the aircraft surpasses the speed of sound.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fact, a shock wave and its resulting sonic boom are swept continuously behind an aircraft traveling faster than sound. </a:t>
            </a:r>
          </a:p>
        </p:txBody>
      </p:sp>
      <p:sp>
        <p:nvSpPr>
          <p:cNvPr id="756" name="Shape 7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Shock Waves</a:t>
            </a:r>
          </a:p>
        </p:txBody>
      </p:sp>
      <p:pic>
        <p:nvPicPr>
          <p:cNvPr id="757" name="Shape 757"/>
          <p:cNvPicPr preferRelativeResize="0"/>
          <p:nvPr/>
        </p:nvPicPr>
        <p:blipFill rotWithShape="1">
          <a:blip r:embed="rId3">
            <a:alphaModFix/>
          </a:blip>
          <a:srcRect b="0" l="0" r="0" t="0"/>
          <a:stretch/>
        </p:blipFill>
        <p:spPr>
          <a:xfrm>
            <a:off x="5410200" y="762000"/>
            <a:ext cx="3490912" cy="542925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62" name="Shape 762"/>
        <p:cNvGrpSpPr/>
        <p:nvPr/>
      </p:nvGrpSpPr>
      <p:grpSpPr>
        <a:xfrm>
          <a:off x="0" y="0"/>
          <a:ext cx="0" cy="0"/>
          <a:chOff x="0" y="0"/>
          <a:chExt cx="0" cy="0"/>
        </a:xfrm>
      </p:grpSpPr>
      <p:sp>
        <p:nvSpPr>
          <p:cNvPr id="763" name="Shape 763"/>
          <p:cNvSpPr txBox="1"/>
          <p:nvPr/>
        </p:nvSpPr>
        <p:spPr>
          <a:xfrm>
            <a:off x="227012" y="1196975"/>
            <a:ext cx="4344987" cy="1917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shock wave has not yet encountered listener C, but is now encountering listener B, and has already passed listener A.</a:t>
            </a:r>
          </a:p>
        </p:txBody>
      </p:sp>
      <p:sp>
        <p:nvSpPr>
          <p:cNvPr id="764" name="Shape 76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Shock Waves</a:t>
            </a:r>
          </a:p>
        </p:txBody>
      </p:sp>
      <p:pic>
        <p:nvPicPr>
          <p:cNvPr id="765" name="Shape 765"/>
          <p:cNvPicPr preferRelativeResize="0"/>
          <p:nvPr/>
        </p:nvPicPr>
        <p:blipFill rotWithShape="1">
          <a:blip r:embed="rId3">
            <a:alphaModFix/>
          </a:blip>
          <a:srcRect b="0" l="0" r="0" t="0"/>
          <a:stretch/>
        </p:blipFill>
        <p:spPr>
          <a:xfrm>
            <a:off x="5354637" y="1371600"/>
            <a:ext cx="3432175" cy="4799012"/>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0" name="Shape 770"/>
        <p:cNvGrpSpPr/>
        <p:nvPr/>
      </p:nvGrpSpPr>
      <p:grpSpPr>
        <a:xfrm>
          <a:off x="0" y="0"/>
          <a:ext cx="0" cy="0"/>
          <a:chOff x="0" y="0"/>
          <a:chExt cx="0" cy="0"/>
        </a:xfrm>
      </p:grpSpPr>
      <p:sp>
        <p:nvSpPr>
          <p:cNvPr id="771" name="Shape 771"/>
          <p:cNvSpPr txBox="1"/>
          <p:nvPr/>
        </p:nvSpPr>
        <p:spPr>
          <a:xfrm>
            <a:off x="227012" y="1196975"/>
            <a:ext cx="8307387" cy="4327525"/>
          </a:xfrm>
          <a:prstGeom prst="rect">
            <a:avLst/>
          </a:prstGeom>
          <a:noFill/>
          <a:ln>
            <a:noFill/>
          </a:ln>
        </p:spPr>
        <p:txBody>
          <a:bodyPr anchorCtr="0" anchor="t" bIns="45700" lIns="91425" rIns="91425" wrap="square" tIns="45700">
            <a:noAutofit/>
          </a:bodyPr>
          <a:lstStyle/>
          <a:p>
            <a:pPr indent="-288925" lvl="1" marL="746125"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supersonic bullet passing overhead produces a crack, which is a small sonic boom.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a lion tamer cracks a circus whip, the cracking sound is actually a sonic boom produced by the tip of the whip.</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Snap a towel and the end can exceed the speed of sound and produce a mini sonic boom.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bullet, whip, and towel are not in themselves sound sources. When they travel at supersonic speeds, sound is generated as waves of air at the sides of the moving objects.</a:t>
            </a:r>
          </a:p>
        </p:txBody>
      </p:sp>
      <p:sp>
        <p:nvSpPr>
          <p:cNvPr id="772" name="Shape 77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25.11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Shock Waves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